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rawings/legacyDiagramText8.bin" ContentType="application/vnd.ms-office.legacyDiagramText"/>
  <Override PartName="/ppt/drawings/legacyDiagramText6.bin" ContentType="application/vnd.ms-office.legacyDiagramText"/>
  <Override PartName="/ppt/drawings/legacyDiagramText4.bin" ContentType="application/vnd.ms-office.legacyDiagramText"/>
  <Override PartName="/ppt/drawings/legacyDiagramText10.bin" ContentType="application/vnd.ms-office.legacyDiagramText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rawings/legacyDiagramText2.bin" ContentType="application/vnd.ms-office.legacyDiagramText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drawings/legacyDiagramText9.bin" ContentType="application/vnd.ms-office.legacyDiagramText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rawings/legacyDiagramText7.bin" ContentType="application/vnd.ms-office.legacyDiagramText"/>
  <Override PartName="/ppt/drawings/legacyDiagramText11.bin" ContentType="application/vnd.ms-office.legacyDiagramText"/>
  <Override PartName="/ppt/drawings/legacyDiagramText5.bin" ContentType="application/vnd.ms-office.legacyDiagramText"/>
  <Override PartName="/ppt/legacyDocTextInfo.bin" ContentType="application/vnd.ms-office.legacyDocTextInfo"/>
  <Override PartName="/ppt/slides/slide8.xml" ContentType="application/vnd.openxmlformats-officedocument.presentationml.slide+xml"/>
  <Override PartName="/ppt/drawings/legacyDiagramText1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  <p:sldMasterId id="2147483700" r:id="rId4"/>
  </p:sldMasterIdLst>
  <p:sldIdLst>
    <p:sldId id="256" r:id="rId5"/>
    <p:sldId id="263" r:id="rId6"/>
    <p:sldId id="257" r:id="rId7"/>
    <p:sldId id="264" r:id="rId8"/>
    <p:sldId id="258" r:id="rId9"/>
    <p:sldId id="265" r:id="rId10"/>
    <p:sldId id="259" r:id="rId11"/>
    <p:sldId id="260" r:id="rId12"/>
    <p:sldId id="261" r:id="rId13"/>
    <p:sldId id="266" r:id="rId14"/>
    <p:sldId id="267" r:id="rId15"/>
    <p:sldId id="268" r:id="rId16"/>
    <p:sldId id="262" r:id="rId17"/>
    <p:sldId id="269" r:id="rId18"/>
    <p:sldId id="270" r:id="rId19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06/relationships/legacyDocTextInfo" Target="legacyDocTextInfo.bin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8.bin"/><Relationship Id="rId2" Type="http://schemas.microsoft.com/office/2006/relationships/legacyDiagramText" Target="legacyDiagramText7.bin"/><Relationship Id="rId1" Type="http://schemas.microsoft.com/office/2006/relationships/legacyDiagramText" Target="legacyDiagramText6.bin"/><Relationship Id="rId6" Type="http://schemas.microsoft.com/office/2006/relationships/legacyDiagramText" Target="legacyDiagramText11.bin"/><Relationship Id="rId5" Type="http://schemas.microsoft.com/office/2006/relationships/legacyDiagramText" Target="legacyDiagramText10.bin"/><Relationship Id="rId4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PE" sz="240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PE" sz="2400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219200" y="1371600"/>
            <a:ext cx="7620000" cy="12192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787900" y="3054350"/>
            <a:ext cx="3919538" cy="1822450"/>
          </a:xfrm>
        </p:spPr>
        <p:txBody>
          <a:bodyPr/>
          <a:lstStyle>
            <a:lvl1pPr marL="282575" indent="-282575" algn="just">
              <a:defRPr sz="1800" b="0">
                <a:solidFill>
                  <a:srgbClr val="0000FF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1371600"/>
            <a:ext cx="7772400" cy="1143000"/>
          </a:xfrm>
        </p:spPr>
        <p:txBody>
          <a:bodyPr anchor="ctr"/>
          <a:lstStyle>
            <a:lvl1pPr algn="ctr">
              <a:defRPr>
                <a:solidFill>
                  <a:srgbClr val="FE3014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" y="6477000"/>
            <a:ext cx="6858000" cy="304800"/>
          </a:xfrm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5549900"/>
            <a:ext cx="587375" cy="1282700"/>
          </a:xfrm>
        </p:spPr>
        <p:txBody>
          <a:bodyPr/>
          <a:lstStyle>
            <a:lvl1pPr>
              <a:defRPr/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  <p:grpSp>
        <p:nvGrpSpPr>
          <p:cNvPr id="16" name="Group 10"/>
          <p:cNvGrpSpPr>
            <a:grpSpLocks/>
          </p:cNvGrpSpPr>
          <p:nvPr userDrawn="1"/>
        </p:nvGrpSpPr>
        <p:grpSpPr bwMode="auto">
          <a:xfrm>
            <a:off x="285750" y="214313"/>
            <a:ext cx="1085850" cy="674687"/>
            <a:chOff x="1056" y="2616"/>
            <a:chExt cx="588" cy="366"/>
          </a:xfrm>
        </p:grpSpPr>
        <p:pic>
          <p:nvPicPr>
            <p:cNvPr id="17" name="Picture 11" descr="Sicalic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3" y="2616"/>
              <a:ext cx="21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WordArt 12"/>
            <p:cNvSpPr>
              <a:spLocks noChangeArrowheads="1" noChangeShapeType="1" noTextEdit="1"/>
            </p:cNvSpPr>
            <p:nvPr userDrawn="1"/>
          </p:nvSpPr>
          <p:spPr bwMode="auto">
            <a:xfrm>
              <a:off x="1056" y="2688"/>
              <a:ext cx="588" cy="294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5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es-PE" kern="1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Verdana"/>
                  <a:ea typeface="Verdana"/>
                  <a:cs typeface="Verdana"/>
                </a:rPr>
                <a:t>Zárate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50050" y="228600"/>
            <a:ext cx="2165350" cy="5867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2413" y="228600"/>
            <a:ext cx="6345237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252413" y="1600200"/>
            <a:ext cx="8637587" cy="4495800"/>
          </a:xfrm>
        </p:spPr>
        <p:txBody>
          <a:bodyPr/>
          <a:lstStyle/>
          <a:p>
            <a:pPr lvl="0"/>
            <a:r>
              <a:rPr lang="es-ES" noProof="0" smtClean="0"/>
              <a:t>Haga clic en el icono para agregar una tabla</a:t>
            </a:r>
            <a:endParaRPr lang="es-P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97F6F-8351-4101-B273-F3511175B8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P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5BB9F-6C3A-4506-8317-22BCEEE0F0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AD4D9-3D45-4812-B750-DE41EE60F17A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7CA6B-CAF1-4274-A30C-699ED2F02BF3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06B2B5-8108-4317-B560-1F1C1B0779F7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FE998-A941-4B12-ABCF-FA35AE718087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7D8FAF-3656-4B4F-928F-0811B006861F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E5951-7DA6-430F-8A48-A4244570104B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33F04C-DDBA-45C8-BE72-585FD844298F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8788B-55F6-4A18-B900-8151B6F83EF5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71604" y="228600"/>
            <a:ext cx="7343796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B55638-8D15-459C-A724-0CCED2DF53E1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292FA-21D2-4C01-9FD0-B1C5C9F35450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B02474-A361-42DD-8408-F8BC8708FCCB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5D20C-CBD7-415A-ACE7-A903D3B85C94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417E7B-6441-4E90-B582-D80629D4BF64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0882B-35CA-4261-8A7F-EAD21D909FD0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B4568B-640F-402F-A9C2-1CF903620B46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6CE4A-9B67-4F85-845C-A7E54A07787A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FD766-F101-4D60-8CEE-525F7C675A55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C257E-A132-4BB7-A673-D2D0C61D8518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6A9D8B-9C28-48B6-BF26-DB079CCFC7D9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A251E-E1ED-4993-A862-F6D9313A74B5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651387-8499-4103-BF35-1AA9D9CC8267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2FF81-C2C8-42E6-ADF8-0532A1656737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PE" sz="240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PE" sz="2400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219200" y="1371600"/>
            <a:ext cx="7620000" cy="12192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PE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85750" y="214313"/>
            <a:ext cx="1085850" cy="674687"/>
            <a:chOff x="1056" y="2616"/>
            <a:chExt cx="588" cy="366"/>
          </a:xfrm>
        </p:grpSpPr>
        <p:pic>
          <p:nvPicPr>
            <p:cNvPr id="8" name="Picture 11" descr="Sicalic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3" y="2616"/>
              <a:ext cx="21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WordArt 12"/>
            <p:cNvSpPr>
              <a:spLocks noChangeArrowheads="1" noChangeShapeType="1" noTextEdit="1"/>
            </p:cNvSpPr>
            <p:nvPr userDrawn="1"/>
          </p:nvSpPr>
          <p:spPr bwMode="auto">
            <a:xfrm>
              <a:off x="1056" y="2688"/>
              <a:ext cx="588" cy="294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5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es-PE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Verdana"/>
                  <a:ea typeface="Verdana"/>
                  <a:cs typeface="Verdana"/>
                </a:rPr>
                <a:t>Zárate</a:t>
              </a:r>
            </a:p>
          </p:txBody>
        </p:sp>
      </p:grp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787900" y="3054350"/>
            <a:ext cx="3919538" cy="1822450"/>
          </a:xfrm>
        </p:spPr>
        <p:txBody>
          <a:bodyPr/>
          <a:lstStyle>
            <a:lvl1pPr marL="282575" indent="-282575" algn="just">
              <a:defRPr sz="1800" b="0">
                <a:solidFill>
                  <a:srgbClr val="0000FF"/>
                </a:solidFill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1371600"/>
            <a:ext cx="7772400" cy="1143000"/>
          </a:xfrm>
        </p:spPr>
        <p:txBody>
          <a:bodyPr anchor="ctr"/>
          <a:lstStyle>
            <a:lvl1pPr algn="ctr">
              <a:defRPr>
                <a:solidFill>
                  <a:srgbClr val="FE3014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" y="6477000"/>
            <a:ext cx="6858000" cy="304800"/>
          </a:xfrm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5549900"/>
            <a:ext cx="587375" cy="1282700"/>
          </a:xfrm>
        </p:spPr>
        <p:txBody>
          <a:bodyPr/>
          <a:lstStyle>
            <a:lvl1pPr>
              <a:defRPr/>
            </a:lvl1pPr>
          </a:lstStyle>
          <a:p>
            <a:fld id="{423856BA-4012-45CF-AA94-135375AD4E7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85750" y="214313"/>
            <a:ext cx="1085850" cy="674687"/>
            <a:chOff x="1056" y="2616"/>
            <a:chExt cx="588" cy="366"/>
          </a:xfrm>
        </p:grpSpPr>
        <p:pic>
          <p:nvPicPr>
            <p:cNvPr id="5" name="Picture 11" descr="Sicalic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3" y="2616"/>
              <a:ext cx="21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WordArt 12"/>
            <p:cNvSpPr>
              <a:spLocks noChangeArrowheads="1" noChangeShapeType="1" noTextEdit="1"/>
            </p:cNvSpPr>
            <p:nvPr userDrawn="1"/>
          </p:nvSpPr>
          <p:spPr bwMode="auto">
            <a:xfrm>
              <a:off x="1056" y="2688"/>
              <a:ext cx="588" cy="294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5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es-PE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Verdana"/>
                  <a:ea typeface="Verdana"/>
                  <a:cs typeface="Verdana"/>
                </a:rPr>
                <a:t>Zárate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71604" y="228600"/>
            <a:ext cx="7343796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1FCB7-D494-4D01-B7CC-9A3C1D706FF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98762-6982-4FF9-B05F-D6A1E2A7DD8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85750" y="428625"/>
            <a:ext cx="1085850" cy="674688"/>
            <a:chOff x="1056" y="2616"/>
            <a:chExt cx="588" cy="366"/>
          </a:xfrm>
        </p:grpSpPr>
        <p:pic>
          <p:nvPicPr>
            <p:cNvPr id="6" name="Picture 11" descr="Sicalic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3" y="2616"/>
              <a:ext cx="21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WordArt 12"/>
            <p:cNvSpPr>
              <a:spLocks noChangeArrowheads="1" noChangeShapeType="1" noTextEdit="1"/>
            </p:cNvSpPr>
            <p:nvPr userDrawn="1"/>
          </p:nvSpPr>
          <p:spPr bwMode="auto">
            <a:xfrm>
              <a:off x="1056" y="2688"/>
              <a:ext cx="588" cy="294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5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es-PE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Verdana"/>
                  <a:ea typeface="Verdana"/>
                  <a:cs typeface="Verdana"/>
                </a:rPr>
                <a:t>Zárate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28600"/>
            <a:ext cx="7486672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2413" y="1600200"/>
            <a:ext cx="4241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243387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20251-7504-4517-8453-1C31E8397EA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285750" y="357188"/>
            <a:ext cx="1085850" cy="674687"/>
            <a:chOff x="1056" y="2616"/>
            <a:chExt cx="588" cy="366"/>
          </a:xfrm>
        </p:grpSpPr>
        <p:pic>
          <p:nvPicPr>
            <p:cNvPr id="8" name="Picture 11" descr="Sicalic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3" y="2616"/>
              <a:ext cx="21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WordArt 12"/>
            <p:cNvSpPr>
              <a:spLocks noChangeArrowheads="1" noChangeShapeType="1" noTextEdit="1"/>
            </p:cNvSpPr>
            <p:nvPr userDrawn="1"/>
          </p:nvSpPr>
          <p:spPr bwMode="auto">
            <a:xfrm>
              <a:off x="1056" y="2688"/>
              <a:ext cx="588" cy="294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5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es-PE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Verdana"/>
                  <a:ea typeface="Verdana"/>
                  <a:cs typeface="Verdana"/>
                </a:rPr>
                <a:t>Zárate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10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11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12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AD1EE-F05A-40D3-9208-14C5E1EEBF2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A82BCB-C474-4EAF-9C9D-4E65BF69C58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 userDrawn="1"/>
        </p:nvGrpSpPr>
        <p:grpSpPr bwMode="auto">
          <a:xfrm>
            <a:off x="179388" y="188913"/>
            <a:ext cx="1085850" cy="674687"/>
            <a:chOff x="1056" y="2616"/>
            <a:chExt cx="588" cy="366"/>
          </a:xfrm>
        </p:grpSpPr>
        <p:pic>
          <p:nvPicPr>
            <p:cNvPr id="3" name="Picture 11" descr="Sicalic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3" y="2616"/>
              <a:ext cx="21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WordArt 12"/>
            <p:cNvSpPr>
              <a:spLocks noChangeArrowheads="1" noChangeShapeType="1" noTextEdit="1"/>
            </p:cNvSpPr>
            <p:nvPr userDrawn="1"/>
          </p:nvSpPr>
          <p:spPr bwMode="auto">
            <a:xfrm>
              <a:off x="1056" y="2688"/>
              <a:ext cx="588" cy="294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5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es-PE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Verdana"/>
                  <a:ea typeface="Verdana"/>
                  <a:cs typeface="Verdana"/>
                </a:rPr>
                <a:t>Zárate</a:t>
              </a:r>
            </a:p>
          </p:txBody>
        </p:sp>
      </p:grpSp>
      <p:sp>
        <p:nvSpPr>
          <p:cNvPr id="5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E67B1-7561-4C31-98B1-F911F2C0124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285875" y="285750"/>
            <a:ext cx="1085850" cy="674688"/>
            <a:chOff x="1056" y="2616"/>
            <a:chExt cx="588" cy="366"/>
          </a:xfrm>
        </p:grpSpPr>
        <p:pic>
          <p:nvPicPr>
            <p:cNvPr id="6" name="Picture 11" descr="Sicalic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3" y="2616"/>
              <a:ext cx="21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WordArt 12"/>
            <p:cNvSpPr>
              <a:spLocks noChangeArrowheads="1" noChangeShapeType="1" noTextEdit="1"/>
            </p:cNvSpPr>
            <p:nvPr userDrawn="1"/>
          </p:nvSpPr>
          <p:spPr bwMode="auto">
            <a:xfrm>
              <a:off x="1056" y="2688"/>
              <a:ext cx="588" cy="294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5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es-PE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Verdana"/>
                  <a:ea typeface="Verdana"/>
                  <a:cs typeface="Verdana"/>
                </a:rPr>
                <a:t>Zárate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071546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85992"/>
            <a:ext cx="3008313" cy="38401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288F3-862C-40C4-9A9A-2F139EF6FFF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7C2D97-B251-4868-A9FE-0409E1805B6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D39F8F-27CA-410A-82DD-A46769B845A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E17D5-EFEF-4E1F-B089-1260ECAB5CF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50050" y="228600"/>
            <a:ext cx="2165350" cy="5867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2413" y="228600"/>
            <a:ext cx="6345237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FE90C-6262-41AD-88AC-6D57AA6AEC6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252413" y="1600200"/>
            <a:ext cx="8637587" cy="4495800"/>
          </a:xfrm>
        </p:spPr>
        <p:txBody>
          <a:bodyPr/>
          <a:lstStyle/>
          <a:p>
            <a:pPr lvl="0"/>
            <a:r>
              <a:rPr lang="es-ES" noProof="0" smtClean="0"/>
              <a:t>Haga clic en el icono para agregar una tabla</a:t>
            </a:r>
            <a:endParaRPr lang="es-P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33ADF-D106-4A8F-A573-80EE83D41A8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28600"/>
            <a:ext cx="7486672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2413" y="1600200"/>
            <a:ext cx="4241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243387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D56FB1-E235-4B05-811A-5AFE08B1228C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A48C0-CF57-4F47-A777-A5314A358495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1052C7-FEED-49D0-9925-9A2D7A5B7CC5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F8F7C-C447-4C9D-A7CA-BE4AC13536EB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14A817-C658-4763-8EF3-8F84D5645465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F68FD-7341-443A-AF3A-83AC36E559E5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0DDC6D-62ED-4525-AF6B-44F38BFCB379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D281F-06C2-4448-9592-C6A770A53118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B286E6-2630-4BB5-99BA-1F3047969A50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5C5EF-D3BB-44A8-ADD6-4DB83D68DE65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CDEAD1-5F80-4D8C-9E41-176E1086FBC6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11310-79BB-421A-BF27-D064A40D93CC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855689-BB27-423B-85B1-B543864BDE8C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52EE9-099A-42AA-A6BB-7AAE8F535C2A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B10E07-F054-4A59-B54F-4AA8BB71E8AA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5EA01-D033-4D5C-A651-2E5637CE13E1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78D8B-8B33-49EA-9E4B-709821201773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79358-C06B-48CF-B175-A445E282F00A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F25518-9D4B-42B4-B071-134BC9D98B96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12BB4-1ECF-438E-B72F-0490590D28F4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10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11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12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56EC0-22AC-4C0B-9329-67FAFA0F4C22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3296A-0B61-45F7-A985-6674FE10F4F4}" type="slidenum">
              <a:rPr lang="es-PE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071546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85992"/>
            <a:ext cx="3008313" cy="38401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1680" y="260648"/>
            <a:ext cx="72256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s-P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413" y="1600200"/>
            <a:ext cx="863758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Esta es la prueba de fuego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rgbClr val="004386"/>
                </a:solidFill>
              </a:defRPr>
            </a:lvl1pPr>
          </a:lstStyle>
          <a:p>
            <a:fld id="{61B8EC35-9AA1-496E-BBC1-12268DDA3122}" type="datetimeFigureOut">
              <a:rPr lang="es-PE" smtClean="0"/>
              <a:pPr/>
              <a:t>15/03/2013</a:t>
            </a:fld>
            <a:endParaRPr lang="es-PE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" y="64770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solidFill>
                  <a:srgbClr val="004386"/>
                </a:solidFill>
              </a:defRPr>
            </a:lvl1pPr>
          </a:lstStyle>
          <a:p>
            <a:endParaRPr lang="es-PE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588" y="5867400"/>
            <a:ext cx="68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B0A16C67-74A4-494E-B20B-EAAD79D7ADD8}" type="slidenum">
              <a:rPr lang="es-PE" smtClean="0"/>
              <a:pPr/>
              <a:t>‹Nº›</a:t>
            </a:fld>
            <a:endParaRPr lang="es-PE"/>
          </a:p>
        </p:txBody>
      </p:sp>
      <p:grpSp>
        <p:nvGrpSpPr>
          <p:cNvPr id="13" name="Group 10"/>
          <p:cNvGrpSpPr>
            <a:grpSpLocks/>
          </p:cNvGrpSpPr>
          <p:nvPr userDrawn="1"/>
        </p:nvGrpSpPr>
        <p:grpSpPr bwMode="auto">
          <a:xfrm>
            <a:off x="395536" y="548680"/>
            <a:ext cx="1085850" cy="674687"/>
            <a:chOff x="1056" y="2616"/>
            <a:chExt cx="588" cy="366"/>
          </a:xfrm>
        </p:grpSpPr>
        <p:pic>
          <p:nvPicPr>
            <p:cNvPr id="14" name="Picture 11" descr="Sicalico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153" y="2616"/>
              <a:ext cx="218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WordArt 12"/>
            <p:cNvSpPr>
              <a:spLocks noChangeArrowheads="1" noChangeShapeType="1" noTextEdit="1"/>
            </p:cNvSpPr>
            <p:nvPr userDrawn="1"/>
          </p:nvSpPr>
          <p:spPr bwMode="auto">
            <a:xfrm>
              <a:off x="1056" y="2688"/>
              <a:ext cx="588" cy="294"/>
            </a:xfrm>
            <a:prstGeom prst="rect">
              <a:avLst/>
            </a:prstGeom>
          </p:spPr>
          <p:txBody>
            <a:bodyPr wrap="none" fromWordArt="1">
              <a:prstTxWarp prst="textCascadeUp">
                <a:avLst>
                  <a:gd name="adj" fmla="val 44444"/>
                </a:avLst>
              </a:prstTxWarp>
              <a:scene3d>
                <a:camera prst="legacyPerspectiveFront">
                  <a:rot lat="20519995" lon="1080000" rev="0"/>
                </a:camera>
                <a:lightRig rig="legacyHarsh2" dir="b"/>
              </a:scene3d>
              <a:sp3d extrusionH="4302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es-PE" kern="1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E701"/>
                      </a:gs>
                      <a:gs pos="100000">
                        <a:srgbClr val="FE3E02"/>
                      </a:gs>
                    </a:gsLst>
                    <a:lin ang="5400000" scaled="1"/>
                  </a:gradFill>
                  <a:latin typeface="Verdana"/>
                  <a:ea typeface="Verdana"/>
                  <a:cs typeface="Verdana"/>
                </a:rPr>
                <a:t>Zárate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712" r:id="rId14"/>
    <p:sldLayoutId id="2147483713" r:id="rId15"/>
  </p:sldLayoutIdLst>
  <p:transition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8"/>
        </a:buBlip>
        <a:defRPr sz="2000" b="1">
          <a:solidFill>
            <a:srgbClr val="00438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9"/>
        </a:buBlip>
        <a:defRPr sz="2000" b="1">
          <a:solidFill>
            <a:srgbClr val="FE301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8"/>
        </a:buBlip>
        <a:defRPr sz="2000">
          <a:solidFill>
            <a:srgbClr val="0050A0"/>
          </a:solidFill>
          <a:latin typeface="Arial Rounded MT Bold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8"/>
        </a:buBlip>
        <a:defRPr>
          <a:solidFill>
            <a:srgbClr val="0050A0"/>
          </a:solidFill>
          <a:latin typeface="Arial Rounded MT Bold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8"/>
        </a:buBlip>
        <a:defRPr>
          <a:solidFill>
            <a:srgbClr val="0050A0"/>
          </a:solidFill>
          <a:latin typeface="Arial Rounded MT Bold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8"/>
        </a:buBlip>
        <a:defRPr>
          <a:solidFill>
            <a:srgbClr val="0050A0"/>
          </a:solidFill>
          <a:latin typeface="Arial Rounded MT Bold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8"/>
        </a:buBlip>
        <a:defRPr>
          <a:solidFill>
            <a:srgbClr val="0050A0"/>
          </a:solidFill>
          <a:latin typeface="Arial Rounded MT Bold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8"/>
        </a:buBlip>
        <a:defRPr>
          <a:solidFill>
            <a:srgbClr val="0050A0"/>
          </a:solidFill>
          <a:latin typeface="Arial Rounded MT Bold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8"/>
        </a:buBlip>
        <a:defRPr>
          <a:solidFill>
            <a:srgbClr val="0050A0"/>
          </a:solidFill>
          <a:latin typeface="Arial Rounded MT Bold" pitchFamily="34" charset="0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PE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12112AE-767D-44B3-BBD5-1A56C7A7910E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5C8C8F2-5FDD-4C4B-AB33-9A647FDAD9D9}" type="slidenum">
              <a:rPr lang="es-PE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s-PE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413" y="1600200"/>
            <a:ext cx="863758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Esta es la prueba de fuego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solidFill>
                  <a:srgbClr val="004386"/>
                </a:solidFill>
              </a:defRPr>
            </a:lvl1pPr>
          </a:lstStyle>
          <a:p>
            <a:endParaRPr lang="es-PE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" y="64770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solidFill>
                  <a:srgbClr val="004386"/>
                </a:solidFill>
              </a:defRPr>
            </a:lvl1pPr>
          </a:lstStyle>
          <a:p>
            <a:endParaRPr lang="es-PE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588" y="5867400"/>
            <a:ext cx="68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5CF49298-D1B8-493E-89F2-82D13C1FF03A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ransition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4386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5"/>
        </a:buBlip>
        <a:defRPr sz="2000" b="1">
          <a:solidFill>
            <a:srgbClr val="00438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6"/>
        </a:buBlip>
        <a:defRPr sz="2000" b="1">
          <a:solidFill>
            <a:srgbClr val="FE301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5"/>
        </a:buBlip>
        <a:defRPr sz="2000">
          <a:solidFill>
            <a:srgbClr val="0050A0"/>
          </a:solidFill>
          <a:latin typeface="Arial Rounded MT Bold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Blip>
          <a:blip r:embed="rId15"/>
        </a:buBlip>
        <a:defRPr>
          <a:solidFill>
            <a:srgbClr val="0050A0"/>
          </a:solidFill>
          <a:latin typeface="Arial Rounded MT Bold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5"/>
        </a:buBlip>
        <a:defRPr>
          <a:solidFill>
            <a:srgbClr val="0050A0"/>
          </a:solidFill>
          <a:latin typeface="Arial Rounded MT Bold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5"/>
        </a:buBlip>
        <a:defRPr>
          <a:solidFill>
            <a:srgbClr val="0050A0"/>
          </a:solidFill>
          <a:latin typeface="Arial Rounded MT Bold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5"/>
        </a:buBlip>
        <a:defRPr>
          <a:solidFill>
            <a:srgbClr val="0050A0"/>
          </a:solidFill>
          <a:latin typeface="Arial Rounded MT Bold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5"/>
        </a:buBlip>
        <a:defRPr>
          <a:solidFill>
            <a:srgbClr val="0050A0"/>
          </a:solidFill>
          <a:latin typeface="Arial Rounded MT Bold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Blip>
          <a:blip r:embed="rId15"/>
        </a:buBlip>
        <a:defRPr>
          <a:solidFill>
            <a:srgbClr val="0050A0"/>
          </a:solidFill>
          <a:latin typeface="Arial Rounded MT Bold" pitchFamily="34" charset="0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PE" smtClean="0"/>
          </a:p>
        </p:txBody>
      </p:sp>
      <p:sp>
        <p:nvSpPr>
          <p:cNvPr id="409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31588919-1BDC-4CEC-9C2D-E094E865580F}" type="datetimeFigureOut">
              <a:rPr lang="es-PE"/>
              <a:pPr/>
              <a:t>15/03/2013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2BDC6B-B55A-4F25-9126-61A81F102AD9}" type="slidenum">
              <a:rPr lang="es-PE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87900" y="3054350"/>
            <a:ext cx="4104580" cy="1958826"/>
          </a:xfrm>
        </p:spPr>
        <p:txBody>
          <a:bodyPr/>
          <a:lstStyle/>
          <a:p>
            <a:r>
              <a:rPr lang="es-ES" dirty="0" smtClean="0"/>
              <a:t>CIENCIA</a:t>
            </a:r>
          </a:p>
          <a:p>
            <a:pPr lvl="1"/>
            <a:r>
              <a:rPr lang="es-ES" dirty="0" smtClean="0"/>
              <a:t>CLASIFICACION</a:t>
            </a:r>
          </a:p>
          <a:p>
            <a:r>
              <a:rPr lang="es-ES" dirty="0" smtClean="0"/>
              <a:t>INVESTIGACION CIENTIFICA</a:t>
            </a:r>
          </a:p>
          <a:p>
            <a:pPr lvl="1"/>
            <a:r>
              <a:rPr lang="es-ES" dirty="0" smtClean="0"/>
              <a:t>METODO CIENTIFICO</a:t>
            </a:r>
          </a:p>
          <a:p>
            <a:r>
              <a:rPr lang="es-ES" dirty="0" smtClean="0"/>
              <a:t>DESTREZAS CIENTIFICAS</a:t>
            </a:r>
          </a:p>
          <a:p>
            <a:r>
              <a:rPr lang="es-ES" dirty="0" smtClean="0"/>
              <a:t>EVALUACION</a:t>
            </a:r>
            <a:endParaRPr lang="es-PE" dirty="0"/>
          </a:p>
        </p:txBody>
      </p:sp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ES" dirty="0" smtClean="0"/>
              <a:t>¿CÓMO OBTENEMOS NUEVOS CONOCIMIENTOS?</a:t>
            </a:r>
            <a:endParaRPr lang="es-PE" dirty="0"/>
          </a:p>
        </p:txBody>
      </p:sp>
      <p:pic>
        <p:nvPicPr>
          <p:cNvPr id="4" name="Picture 12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6050" y="0"/>
            <a:ext cx="13779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9184" y="0"/>
            <a:ext cx="7344816" cy="1200150"/>
          </a:xfrm>
        </p:spPr>
        <p:txBody>
          <a:bodyPr/>
          <a:lstStyle/>
          <a:p>
            <a:pPr eaLnBrk="1" hangingPunct="1"/>
            <a:r>
              <a:rPr lang="es-ES" sz="4000" dirty="0" smtClean="0">
                <a:solidFill>
                  <a:schemeClr val="accent4">
                    <a:lumMod val="90000"/>
                    <a:lumOff val="10000"/>
                  </a:schemeClr>
                </a:solidFill>
                <a:latin typeface="Comic Sans MS" pitchFamily="66" charset="0"/>
              </a:rPr>
              <a:t>Tecnología: ciencia &amp; técnica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73238"/>
            <a:ext cx="7772400" cy="4824412"/>
          </a:xfrm>
        </p:spPr>
        <p:txBody>
          <a:bodyPr/>
          <a:lstStyle/>
          <a:p>
            <a:pPr eaLnBrk="1" hangingPunct="1"/>
            <a:r>
              <a:rPr lang="es-ES" sz="2800" b="1" smtClean="0">
                <a:solidFill>
                  <a:srgbClr val="FF0000"/>
                </a:solidFill>
                <a:latin typeface="Comic Sans MS" pitchFamily="66" charset="0"/>
              </a:rPr>
              <a:t>Tecnología</a:t>
            </a:r>
            <a:r>
              <a:rPr lang="es-ES" sz="2800" smtClean="0">
                <a:latin typeface="Comic Sans MS" pitchFamily="66" charset="0"/>
              </a:rPr>
              <a:t>: del griego τεχνη, "arte, técnica u oficio" y de λογος, "tratado o conocimiento". </a:t>
            </a:r>
          </a:p>
          <a:p>
            <a:pPr eaLnBrk="1" hangingPunct="1"/>
            <a:r>
              <a:rPr lang="es-ES" sz="2800" smtClean="0">
                <a:latin typeface="Comic Sans MS" pitchFamily="66" charset="0"/>
              </a:rPr>
              <a:t>Puede definirse como el </a:t>
            </a:r>
            <a:r>
              <a:rPr lang="es-ES" sz="2800" i="1" smtClean="0">
                <a:solidFill>
                  <a:srgbClr val="FF0000"/>
                </a:solidFill>
                <a:latin typeface="Comic Sans MS" pitchFamily="66" charset="0"/>
              </a:rPr>
              <a:t>conjunto de conocimientos aplicados a un sistema productivo.</a:t>
            </a:r>
            <a:r>
              <a:rPr lang="es-ES" sz="280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lvl="1" eaLnBrk="1" hangingPunct="1"/>
            <a:r>
              <a:rPr lang="es-ES" sz="2400" smtClean="0">
                <a:latin typeface="Comic Sans MS" pitchFamily="66" charset="0"/>
              </a:rPr>
              <a:t>La </a:t>
            </a:r>
            <a:r>
              <a:rPr lang="es-ES" sz="2400" smtClean="0">
                <a:solidFill>
                  <a:srgbClr val="FF0000"/>
                </a:solidFill>
                <a:latin typeface="Comic Sans MS" pitchFamily="66" charset="0"/>
              </a:rPr>
              <a:t>Tecnología</a:t>
            </a:r>
            <a:r>
              <a:rPr lang="es-ES" sz="2400" smtClean="0">
                <a:latin typeface="Comic Sans MS" pitchFamily="66" charset="0"/>
              </a:rPr>
              <a:t> surge entonces al incorporar nuevas ideas científicas a las actividades  prácticas de la producción, a la técnica.</a:t>
            </a:r>
          </a:p>
          <a:p>
            <a:pPr lvl="1" eaLnBrk="1" hangingPunct="1"/>
            <a:r>
              <a:rPr lang="es-ES" sz="2400" smtClean="0">
                <a:latin typeface="Comic Sans MS" pitchFamily="66" charset="0"/>
              </a:rPr>
              <a:t>La </a:t>
            </a:r>
            <a:r>
              <a:rPr lang="es-ES" sz="2400" smtClean="0">
                <a:solidFill>
                  <a:srgbClr val="FF0000"/>
                </a:solidFill>
                <a:latin typeface="Comic Sans MS" pitchFamily="66" charset="0"/>
              </a:rPr>
              <a:t>técnica</a:t>
            </a:r>
            <a:r>
              <a:rPr lang="es-ES" sz="2400" smtClean="0">
                <a:latin typeface="Comic Sans MS" pitchFamily="66" charset="0"/>
              </a:rPr>
              <a:t> sólo alude al “como se hacen”, hacer las cosas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0"/>
            <a:ext cx="7128792" cy="1143000"/>
          </a:xfrm>
        </p:spPr>
        <p:txBody>
          <a:bodyPr/>
          <a:lstStyle/>
          <a:p>
            <a:pPr eaLnBrk="1" hangingPunct="1"/>
            <a:r>
              <a:rPr lang="es-ES" sz="4400" dirty="0" smtClean="0">
                <a:solidFill>
                  <a:srgbClr val="FF0000"/>
                </a:solidFill>
              </a:rPr>
              <a:t>TECNOLOGIA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196975"/>
            <a:ext cx="7787208" cy="1900238"/>
          </a:xfrm>
        </p:spPr>
        <p:txBody>
          <a:bodyPr/>
          <a:lstStyle/>
          <a:p>
            <a:pPr eaLnBrk="1" hangingPunct="1"/>
            <a:r>
              <a:rPr lang="es-ES" sz="2400" dirty="0" smtClean="0">
                <a:solidFill>
                  <a:srgbClr val="FF0000"/>
                </a:solidFill>
              </a:rPr>
              <a:t>Conjunto de aplicaciones, procedimientos y técnicas que permiten obtener un producto final</a:t>
            </a:r>
          </a:p>
          <a:p>
            <a:pPr eaLnBrk="1" hangingPunct="1"/>
            <a:r>
              <a:rPr lang="es-ES" sz="2400" dirty="0" smtClean="0"/>
              <a:t>Ciencia y tecnología se desarrollan juntas  pero se diferencian en:</a:t>
            </a:r>
          </a:p>
        </p:txBody>
      </p:sp>
      <p:graphicFrame>
        <p:nvGraphicFramePr>
          <p:cNvPr id="6212" name="Group 68"/>
          <p:cNvGraphicFramePr>
            <a:graphicFrameLocks noGrp="1"/>
          </p:cNvGraphicFramePr>
          <p:nvPr>
            <p:ph sz="half" idx="2"/>
          </p:nvPr>
        </p:nvGraphicFramePr>
        <p:xfrm>
          <a:off x="611188" y="3068638"/>
          <a:ext cx="8002587" cy="350520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2667000"/>
                <a:gridCol w="2668587"/>
                <a:gridCol w="2667000"/>
              </a:tblGrid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P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Ciencia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Tecnología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Propósito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Explicar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Producir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Interés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Acercarse a la verdad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Proveer comodidad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Procedimiento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Métodos científicos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Procesos sofisticados</a:t>
                      </a:r>
                      <a:endParaRPr kumimoji="0" lang="es-E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Resultado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Conjunto de conocimientos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Productos finales</a:t>
                      </a:r>
                      <a:endParaRPr kumimoji="0" lang="es-E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1774" name="Line 65"/>
          <p:cNvSpPr>
            <a:spLocks noChangeShapeType="1"/>
          </p:cNvSpPr>
          <p:nvPr/>
        </p:nvSpPr>
        <p:spPr bwMode="auto">
          <a:xfrm>
            <a:off x="611188" y="3068638"/>
            <a:ext cx="2665412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P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gene2_41"/>
          <p:cNvPicPr>
            <a:picLocks noChangeAspect="1" noChangeArrowheads="1"/>
          </p:cNvPicPr>
          <p:nvPr/>
        </p:nvPicPr>
        <p:blipFill>
          <a:blip r:embed="rId2" cstate="print"/>
          <a:srcRect l="15985" t="3294" r="17535" b="2519"/>
          <a:stretch>
            <a:fillRect/>
          </a:stretch>
        </p:blipFill>
        <p:spPr bwMode="auto">
          <a:xfrm>
            <a:off x="0" y="0"/>
            <a:ext cx="24257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5" descr="gene2_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8200" y="0"/>
            <a:ext cx="315595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6" descr="gene2_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4438" y="3141663"/>
            <a:ext cx="3649662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WordArt 7"/>
          <p:cNvSpPr>
            <a:spLocks noChangeArrowheads="1" noChangeShapeType="1" noTextEdit="1"/>
          </p:cNvSpPr>
          <p:nvPr/>
        </p:nvSpPr>
        <p:spPr bwMode="auto">
          <a:xfrm>
            <a:off x="2627313" y="692150"/>
            <a:ext cx="3240087" cy="1295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s-P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avances científicos</a:t>
            </a:r>
          </a:p>
        </p:txBody>
      </p:sp>
      <p:sp>
        <p:nvSpPr>
          <p:cNvPr id="34822" name="WordArt 8"/>
          <p:cNvSpPr>
            <a:spLocks noChangeArrowheads="1" noChangeShapeType="1" noTextEdit="1"/>
          </p:cNvSpPr>
          <p:nvPr/>
        </p:nvSpPr>
        <p:spPr bwMode="auto">
          <a:xfrm rot="5400000">
            <a:off x="608013" y="5448300"/>
            <a:ext cx="1085850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s-P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ADN</a:t>
            </a:r>
          </a:p>
        </p:txBody>
      </p:sp>
      <p:sp>
        <p:nvSpPr>
          <p:cNvPr id="34823" name="WordArt 9" descr="Arena"/>
          <p:cNvSpPr>
            <a:spLocks noChangeArrowheads="1" noChangeShapeType="1" noTextEdit="1"/>
          </p:cNvSpPr>
          <p:nvPr/>
        </p:nvSpPr>
        <p:spPr bwMode="auto">
          <a:xfrm rot="2433811">
            <a:off x="6011863" y="4581525"/>
            <a:ext cx="3371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PE" sz="3600" kern="10">
                <a:ln w="1270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ingeniería genética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 EVALUACIÓN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Identifica las fases del método científico.</a:t>
            </a:r>
          </a:p>
          <a:p>
            <a:r>
              <a:rPr lang="es-ES" dirty="0" smtClean="0"/>
              <a:t>Describe como aplicarías el método científico para resolver el siguiente problema:</a:t>
            </a:r>
          </a:p>
          <a:p>
            <a:pPr lvl="1"/>
            <a:r>
              <a:rPr lang="es-ES" dirty="0" smtClean="0"/>
              <a:t>Comprobar la proporción de oxígeno en el aire.</a:t>
            </a:r>
          </a:p>
          <a:p>
            <a:r>
              <a:rPr lang="es-ES" dirty="0" smtClean="0"/>
              <a:t>Realiza el experimentos sobre ………… y explica los siguientes hechos:</a:t>
            </a:r>
          </a:p>
          <a:p>
            <a:pPr lvl="1"/>
            <a:r>
              <a:rPr lang="es-ES" dirty="0" smtClean="0"/>
              <a:t>¿por qué se apaga la vela?.</a:t>
            </a:r>
          </a:p>
          <a:p>
            <a:pPr lvl="1"/>
            <a:r>
              <a:rPr lang="es-ES" dirty="0" smtClean="0"/>
              <a:t>¿Por qué el vaso solo se llena una parte?.</a:t>
            </a:r>
          </a:p>
          <a:p>
            <a:r>
              <a:rPr lang="es-ES" dirty="0" smtClean="0"/>
              <a:t>Formula la conclusión de la experiencia anterior.</a:t>
            </a:r>
          </a:p>
          <a:p>
            <a:r>
              <a:rPr lang="es-ES" dirty="0" smtClean="0"/>
              <a:t>Explica ¿por qué se obtiene un premio nobel?.</a:t>
            </a:r>
          </a:p>
          <a:p>
            <a:r>
              <a:rPr lang="es-ES" dirty="0" smtClean="0"/>
              <a:t>Averigua sobre el desarrollo de la ciencia en el Perú.</a:t>
            </a:r>
          </a:p>
          <a:p>
            <a:endParaRPr lang="es-PE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74638"/>
            <a:ext cx="6923112" cy="633412"/>
          </a:xfrm>
        </p:spPr>
        <p:txBody>
          <a:bodyPr/>
          <a:lstStyle/>
          <a:p>
            <a:pPr eaLnBrk="1" hangingPunct="1"/>
            <a:r>
              <a:rPr lang="es-ES" sz="4000" dirty="0" smtClean="0">
                <a:solidFill>
                  <a:srgbClr val="FF0000"/>
                </a:solidFill>
              </a:rPr>
              <a:t>ACTIVIDADES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412776"/>
            <a:ext cx="8218487" cy="676275"/>
          </a:xfrm>
        </p:spPr>
        <p:txBody>
          <a:bodyPr/>
          <a:lstStyle/>
          <a:p>
            <a:pPr eaLnBrk="1" hangingPunct="1"/>
            <a:r>
              <a:rPr lang="es-ES" sz="2800" dirty="0" smtClean="0"/>
              <a:t>Relacionar los siguientes términos:</a:t>
            </a:r>
          </a:p>
        </p:txBody>
      </p:sp>
      <p:graphicFrame>
        <p:nvGraphicFramePr>
          <p:cNvPr id="29754" name="Group 58"/>
          <p:cNvGraphicFramePr>
            <a:graphicFrameLocks noGrp="1"/>
          </p:cNvGraphicFramePr>
          <p:nvPr>
            <p:ph sz="half" idx="2"/>
          </p:nvPr>
        </p:nvGraphicFramePr>
        <p:xfrm>
          <a:off x="467544" y="2132856"/>
          <a:ext cx="8280400" cy="4122738"/>
        </p:xfrm>
        <a:graphic>
          <a:graphicData uri="http://schemas.openxmlformats.org/drawingml/2006/table">
            <a:tbl>
              <a:tblPr/>
              <a:tblGrid>
                <a:gridCol w="4824412"/>
                <a:gridCol w="345598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472A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La ciencia en el siglo XVI se inicia con …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472A"/>
                          </a:solidFill>
                          <a:effectLst/>
                          <a:latin typeface="Arial" charset="0"/>
                          <a:cs typeface="Arial" charset="0"/>
                        </a:rPr>
                        <a:t>(  )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método científico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472A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Se comprueba la veracidad de la hipótesis mediante la …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472A"/>
                          </a:solidFill>
                          <a:effectLst/>
                          <a:latin typeface="Arial" charset="0"/>
                          <a:cs typeface="Arial" charset="0"/>
                        </a:rPr>
                        <a:t>(  )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observación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472A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Describes un fenómeno mediante la …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472A"/>
                          </a:solidFill>
                          <a:effectLst/>
                          <a:latin typeface="Arial" charset="0"/>
                          <a:cs typeface="Arial" charset="0"/>
                        </a:rPr>
                        <a:t>(  )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hipótesis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472A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Predecir es parte de la …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472A"/>
                          </a:solidFill>
                          <a:effectLst/>
                          <a:latin typeface="Arial" charset="0"/>
                          <a:cs typeface="Arial" charset="0"/>
                        </a:rPr>
                        <a:t>(  )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experimentación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472A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r>
                        <a:rPr kumimoji="0" lang="es-E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Para obtener nuevos conocimientos la ciencia utiliza el …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472A"/>
                          </a:solidFill>
                          <a:effectLst/>
                          <a:latin typeface="Arial" charset="0"/>
                          <a:cs typeface="Arial" charset="0"/>
                        </a:rPr>
                        <a:t>(  )</a:t>
                      </a:r>
                      <a:r>
                        <a:rPr kumimoji="0" lang="es-E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Galileo Galilei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81112"/>
            <a:ext cx="7834064" cy="4884192"/>
          </a:xfrm>
          <a:ln w="762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dirty="0" smtClean="0"/>
              <a:t>	</a:t>
            </a:r>
            <a:r>
              <a:rPr lang="es-ES" sz="2800" dirty="0" smtClean="0"/>
              <a:t>Escribe (V) o (F) según corresponda: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dirty="0" smtClean="0"/>
              <a:t>(  ) La descripción es parte de la observación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dirty="0" smtClean="0"/>
              <a:t>(  ) Para realizar una investigación no necesitas consultar otras fuente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dirty="0" smtClean="0"/>
              <a:t>(  ) La ciencia y la tecnología tienen como resultado un producto final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dirty="0" smtClean="0"/>
              <a:t>(  ) La recopilación de datos se inicia luego de la hipótesis</a:t>
            </a:r>
          </a:p>
          <a:p>
            <a:pPr eaLnBrk="1" hangingPunct="1">
              <a:lnSpc>
                <a:spcPct val="90000"/>
              </a:lnSpc>
            </a:pPr>
            <a:r>
              <a:rPr lang="es-ES" sz="2800" dirty="0" smtClean="0"/>
              <a:t>(  ) Los modelos científicos de usan como patrón o molde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Naturaleza-Viv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085" t="3676" r="4691" b="2754"/>
          <a:stretch>
            <a:fillRect/>
          </a:stretch>
        </p:blipFill>
        <p:spPr>
          <a:xfrm>
            <a:off x="2267744" y="1340768"/>
            <a:ext cx="4824413" cy="3600450"/>
          </a:xfrm>
          <a:noFill/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260648"/>
            <a:ext cx="7596336" cy="728663"/>
          </a:xfrm>
        </p:spPr>
        <p:txBody>
          <a:bodyPr/>
          <a:lstStyle/>
          <a:p>
            <a:pPr eaLnBrk="1" hangingPunct="1"/>
            <a:r>
              <a:rPr lang="es-ES" sz="3600" dirty="0" smtClean="0"/>
              <a:t>EL ESTUDIO DE LA CIENCIA</a:t>
            </a:r>
          </a:p>
        </p:txBody>
      </p:sp>
      <p:pic>
        <p:nvPicPr>
          <p:cNvPr id="14340" name="Picture 7" descr="asimo_vs_usb_robot"/>
          <p:cNvPicPr>
            <a:picLocks noChangeAspect="1" noChangeArrowheads="1"/>
          </p:cNvPicPr>
          <p:nvPr/>
        </p:nvPicPr>
        <p:blipFill>
          <a:blip r:embed="rId3" cstate="print"/>
          <a:srcRect t="-504" r="53389"/>
          <a:stretch>
            <a:fillRect/>
          </a:stretch>
        </p:blipFill>
        <p:spPr bwMode="auto">
          <a:xfrm>
            <a:off x="467544" y="3573016"/>
            <a:ext cx="11874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0" descr="arti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340768"/>
            <a:ext cx="12954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_45406441_006768731-1"/>
          <p:cNvPicPr>
            <a:picLocks noChangeAspect="1" noChangeArrowheads="1"/>
          </p:cNvPicPr>
          <p:nvPr/>
        </p:nvPicPr>
        <p:blipFill>
          <a:blip r:embed="rId5" cstate="print"/>
          <a:srcRect r="39989" b="2953"/>
          <a:stretch>
            <a:fillRect/>
          </a:stretch>
        </p:blipFill>
        <p:spPr bwMode="auto">
          <a:xfrm>
            <a:off x="7812360" y="1340768"/>
            <a:ext cx="8636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asimo_vs_usb_robot"/>
          <p:cNvPicPr>
            <a:picLocks noChangeAspect="1" noChangeArrowheads="1"/>
          </p:cNvPicPr>
          <p:nvPr/>
        </p:nvPicPr>
        <p:blipFill>
          <a:blip r:embed="rId3" cstate="print"/>
          <a:srcRect l="47737"/>
          <a:stretch>
            <a:fillRect/>
          </a:stretch>
        </p:blipFill>
        <p:spPr bwMode="auto">
          <a:xfrm>
            <a:off x="7380312" y="3645024"/>
            <a:ext cx="1331912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astro09"/>
          <p:cNvPicPr>
            <a:picLocks noChangeAspect="1" noChangeArrowheads="1"/>
          </p:cNvPicPr>
          <p:nvPr/>
        </p:nvPicPr>
        <p:blipFill>
          <a:blip r:embed="rId6" cstate="print"/>
          <a:srcRect l="-5000" t="9823" r="-5000" b="21416"/>
          <a:stretch>
            <a:fillRect/>
          </a:stretch>
        </p:blipFill>
        <p:spPr bwMode="auto">
          <a:xfrm>
            <a:off x="2123728" y="5157192"/>
            <a:ext cx="158417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astro0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5229200"/>
            <a:ext cx="1440160" cy="102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materia2_0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5085184"/>
            <a:ext cx="1512168" cy="154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CIENCIA	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2413" y="1600200"/>
            <a:ext cx="8637587" cy="4925144"/>
          </a:xfrm>
        </p:spPr>
        <p:txBody>
          <a:bodyPr/>
          <a:lstStyle/>
          <a:p>
            <a:r>
              <a:rPr lang="es-ES" dirty="0" smtClean="0"/>
              <a:t>Conjunto de conocimientos que el ser humano ha adquirido a lo largo de la historia</a:t>
            </a:r>
          </a:p>
          <a:p>
            <a:pPr lvl="1"/>
            <a:r>
              <a:rPr lang="es-ES" dirty="0" smtClean="0"/>
              <a:t>Ej.: consumo de coca  </a:t>
            </a:r>
            <a:r>
              <a:rPr lang="es-ES" dirty="0" smtClean="0">
                <a:sym typeface="Wingdings" pitchFamily="2" charset="2"/>
              </a:rPr>
              <a:t></a:t>
            </a:r>
            <a:r>
              <a:rPr lang="es-ES" dirty="0" smtClean="0"/>
              <a:t>gran esfuerzo </a:t>
            </a:r>
            <a:r>
              <a:rPr lang="es-ES" dirty="0" smtClean="0">
                <a:sym typeface="Wingdings" pitchFamily="2" charset="2"/>
              </a:rPr>
              <a:t></a:t>
            </a:r>
            <a:r>
              <a:rPr lang="es-ES" dirty="0" smtClean="0"/>
              <a:t> energizante.</a:t>
            </a:r>
          </a:p>
          <a:p>
            <a:r>
              <a:rPr lang="es-ES" dirty="0" smtClean="0"/>
              <a:t>El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Conocimiento</a:t>
            </a:r>
            <a:r>
              <a:rPr lang="es-ES" dirty="0" smtClean="0"/>
              <a:t> para que sea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científico</a:t>
            </a:r>
            <a:r>
              <a:rPr lang="es-ES" dirty="0" smtClean="0"/>
              <a:t> debe ser:</a:t>
            </a:r>
          </a:p>
          <a:p>
            <a:pPr lvl="1"/>
            <a:r>
              <a:rPr lang="es-ES" dirty="0" smtClean="0"/>
              <a:t>Objetivo</a:t>
            </a:r>
          </a:p>
          <a:p>
            <a:pPr lvl="1"/>
            <a:r>
              <a:rPr lang="es-ES" dirty="0" smtClean="0"/>
              <a:t>Verificable</a:t>
            </a:r>
          </a:p>
          <a:p>
            <a:pPr lvl="1"/>
            <a:r>
              <a:rPr lang="es-ES" dirty="0" smtClean="0"/>
              <a:t>Falible</a:t>
            </a:r>
          </a:p>
          <a:p>
            <a:pPr lvl="1"/>
            <a:r>
              <a:rPr lang="es-ES" dirty="0" smtClean="0"/>
              <a:t>Autocorregible</a:t>
            </a:r>
          </a:p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La Ciencia cambia con el tiempo y siempre se puede mejorar.</a:t>
            </a:r>
          </a:p>
          <a:p>
            <a:pPr lvl="1"/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Aristóteles: sangre la produce el corazón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 Harvey: el corazón sólo la impulsa.</a:t>
            </a:r>
            <a:endParaRPr lang="es-E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Koch identificó Bacilo de la TBC </a:t>
            </a:r>
            <a:r>
              <a:rPr lang="es-ES" dirty="0" smtClean="0">
                <a:solidFill>
                  <a:schemeClr val="accent5">
                    <a:lumMod val="50000"/>
                  </a:schemeClr>
                </a:solidFill>
                <a:sym typeface="Wingdings" pitchFamily="2" charset="2"/>
              </a:rPr>
              <a:t> como exterminarlo.</a:t>
            </a:r>
          </a:p>
          <a:p>
            <a:endParaRPr lang="es-PE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1026" name="Object 14"/>
          <p:cNvGraphicFramePr>
            <a:graphicFrameLocks noChangeAspect="1"/>
          </p:cNvGraphicFramePr>
          <p:nvPr/>
        </p:nvGraphicFramePr>
        <p:xfrm>
          <a:off x="7956376" y="2204864"/>
          <a:ext cx="909008" cy="1985490"/>
        </p:xfrm>
        <a:graphic>
          <a:graphicData uri="http://schemas.openxmlformats.org/presentationml/2006/ole">
            <p:oleObj spid="_x0000_s1026" name="Imagen" r:id="rId3" imgW="1295640" imgH="3934080" progId="">
              <p:embed/>
            </p:oleObj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4"/>
          <p:cNvSpPr>
            <a:spLocks noGrp="1" noChangeArrowheads="1"/>
          </p:cNvSpPr>
          <p:nvPr>
            <p:ph type="title"/>
          </p:nvPr>
        </p:nvSpPr>
        <p:spPr>
          <a:xfrm>
            <a:off x="1763688" y="188640"/>
            <a:ext cx="7380312" cy="1143000"/>
          </a:xfrm>
          <a:gradFill rotWithShape="1">
            <a:gsLst>
              <a:gs pos="0">
                <a:srgbClr val="0000FF">
                  <a:alpha val="82999"/>
                </a:srgbClr>
              </a:gs>
              <a:gs pos="100000">
                <a:srgbClr val="FBFBFB">
                  <a:alpha val="37999"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s-ES" sz="4400" dirty="0" smtClean="0">
                <a:solidFill>
                  <a:srgbClr val="FF0000"/>
                </a:solidFill>
              </a:rPr>
              <a:t>La Ciencia - Clasificación</a:t>
            </a:r>
          </a:p>
        </p:txBody>
      </p:sp>
      <p:graphicFrame>
        <p:nvGraphicFramePr>
          <p:cNvPr id="4098" name="Organization Chart 6"/>
          <p:cNvGraphicFramePr>
            <a:graphicFrameLocks/>
          </p:cNvGraphicFramePr>
          <p:nvPr>
            <p:ph sz="half" idx="2"/>
          </p:nvPr>
        </p:nvGraphicFramePr>
        <p:xfrm>
          <a:off x="1043608" y="1556792"/>
          <a:ext cx="7632848" cy="2952328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755576" y="4581128"/>
            <a:ext cx="77057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buFontTx/>
              <a:buBlip>
                <a:blip r:embed="rId3"/>
              </a:buBlip>
              <a:defRPr/>
            </a:pPr>
            <a:r>
              <a:rPr lang="es-ES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Las ciencias fácticas estudian entes concretos y las ciencias formales entes ideales. </a:t>
            </a:r>
          </a:p>
          <a:p>
            <a:pPr lvl="1">
              <a:defRPr/>
            </a:pPr>
            <a:endParaRPr lang="es-ES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buFontTx/>
              <a:buBlip>
                <a:blip r:embed="rId3"/>
              </a:buBlip>
              <a:defRPr/>
            </a:pPr>
            <a:r>
              <a:rPr lang="es-ES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Las ciencias Naturales son mas estables que las Ciencias </a:t>
            </a:r>
            <a:r>
              <a:rPr lang="es-ES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Sociales</a:t>
            </a:r>
            <a:endParaRPr lang="es-ES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1.1 CLASIFICACIÓN DE LAS CIENCIAS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2413" y="1600200"/>
            <a:ext cx="8637587" cy="4853136"/>
          </a:xfrm>
        </p:spPr>
        <p:txBody>
          <a:bodyPr/>
          <a:lstStyle/>
          <a:p>
            <a:r>
              <a:rPr lang="es-ES" dirty="0" smtClean="0"/>
              <a:t>Según el Objeto de Estudio:</a:t>
            </a:r>
          </a:p>
          <a:p>
            <a:r>
              <a:rPr lang="es-ES" dirty="0" smtClean="0"/>
              <a:t>Ciencias Fácticas: estudian hechos naturales a observar</a:t>
            </a:r>
          </a:p>
          <a:p>
            <a:pPr lvl="1"/>
            <a:r>
              <a:rPr lang="es-ES" dirty="0" smtClean="0"/>
              <a:t>Se dividen en:</a:t>
            </a:r>
          </a:p>
          <a:p>
            <a:pPr lvl="2"/>
            <a:r>
              <a:rPr lang="es-ES" dirty="0" smtClean="0"/>
              <a:t>Naturales:</a:t>
            </a:r>
          </a:p>
          <a:p>
            <a:pPr lvl="3"/>
            <a:r>
              <a:rPr lang="es-ES" dirty="0" smtClean="0"/>
              <a:t>Química</a:t>
            </a:r>
          </a:p>
          <a:p>
            <a:pPr lvl="3"/>
            <a:r>
              <a:rPr lang="es-ES" dirty="0" smtClean="0"/>
              <a:t>Física</a:t>
            </a:r>
          </a:p>
          <a:p>
            <a:pPr lvl="3"/>
            <a:r>
              <a:rPr lang="es-ES" dirty="0" smtClean="0"/>
              <a:t>Biología</a:t>
            </a:r>
          </a:p>
          <a:p>
            <a:pPr lvl="2"/>
            <a:r>
              <a:rPr lang="es-ES" dirty="0" smtClean="0"/>
              <a:t>Sociales:</a:t>
            </a:r>
          </a:p>
          <a:p>
            <a:pPr lvl="3"/>
            <a:r>
              <a:rPr lang="es-ES" dirty="0" smtClean="0"/>
              <a:t>Antropología</a:t>
            </a:r>
          </a:p>
          <a:p>
            <a:pPr lvl="3"/>
            <a:r>
              <a:rPr lang="es-ES" dirty="0" smtClean="0"/>
              <a:t>Sociología</a:t>
            </a:r>
          </a:p>
          <a:p>
            <a:pPr lvl="3"/>
            <a:r>
              <a:rPr lang="es-ES" dirty="0" smtClean="0"/>
              <a:t>Economía</a:t>
            </a:r>
          </a:p>
          <a:p>
            <a:r>
              <a:rPr lang="es-ES" dirty="0" smtClean="0"/>
              <a:t>Ciencias Formales: Establecen el razonamiento lógico, son:</a:t>
            </a:r>
          </a:p>
          <a:p>
            <a:pPr lvl="3"/>
            <a:r>
              <a:rPr lang="es-ES" dirty="0" smtClean="0"/>
              <a:t>Lógica</a:t>
            </a:r>
          </a:p>
          <a:p>
            <a:pPr lvl="3"/>
            <a:r>
              <a:rPr lang="es-ES" dirty="0" smtClean="0"/>
              <a:t>Matemática</a:t>
            </a:r>
          </a:p>
        </p:txBody>
      </p:sp>
      <p:pic>
        <p:nvPicPr>
          <p:cNvPr id="4" name="Picture 8" descr="c:\Program Files\Common Files\Microsoft Shared\Clipart\cagcat50\PE0767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924944"/>
            <a:ext cx="1712913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galileo 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996952"/>
            <a:ext cx="161925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672" y="188640"/>
            <a:ext cx="7272808" cy="1143000"/>
          </a:xfrm>
        </p:spPr>
        <p:txBody>
          <a:bodyPr/>
          <a:lstStyle/>
          <a:p>
            <a:pPr eaLnBrk="1" hangingPunct="1"/>
            <a:r>
              <a:rPr lang="es-ES" sz="4400" dirty="0" smtClean="0">
                <a:solidFill>
                  <a:srgbClr val="FF0000"/>
                </a:solidFill>
              </a:rPr>
              <a:t>Ciencias naturales</a:t>
            </a:r>
          </a:p>
        </p:txBody>
      </p:sp>
      <p:sp>
        <p:nvSpPr>
          <p:cNvPr id="5136" name="Rectangle 8"/>
          <p:cNvSpPr>
            <a:spLocks noChangeArrowheads="1"/>
          </p:cNvSpPr>
          <p:nvPr/>
        </p:nvSpPr>
        <p:spPr bwMode="auto">
          <a:xfrm>
            <a:off x="755576" y="1628800"/>
            <a:ext cx="74882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dirty="0">
                <a:solidFill>
                  <a:schemeClr val="tx2"/>
                </a:solidFill>
              </a:rPr>
              <a:t>Estudian la naturaleza y los fenómenos que se producen en </a:t>
            </a:r>
            <a:r>
              <a:rPr lang="es-ES" b="1" dirty="0" smtClean="0">
                <a:solidFill>
                  <a:schemeClr val="tx2"/>
                </a:solidFill>
              </a:rPr>
              <a:t>ella</a:t>
            </a:r>
            <a:endParaRPr lang="es-ES" b="1" dirty="0">
              <a:solidFill>
                <a:schemeClr val="tx2"/>
              </a:solidFill>
            </a:endParaRPr>
          </a:p>
          <a:p>
            <a:endParaRPr lang="es-ES" b="1" dirty="0">
              <a:solidFill>
                <a:schemeClr val="tx2"/>
              </a:solidFill>
            </a:endParaRPr>
          </a:p>
          <a:p>
            <a:r>
              <a:rPr lang="es-ES" b="1" dirty="0">
                <a:solidFill>
                  <a:schemeClr val="tx2"/>
                </a:solidFill>
              </a:rPr>
              <a:t>Clasificación</a:t>
            </a:r>
            <a:r>
              <a:rPr lang="es-ES" dirty="0">
                <a:solidFill>
                  <a:schemeClr val="tx2"/>
                </a:solidFill>
              </a:rPr>
              <a:t>:</a:t>
            </a:r>
          </a:p>
        </p:txBody>
      </p:sp>
      <p:graphicFrame>
        <p:nvGraphicFramePr>
          <p:cNvPr id="5122" name="Organization Chart 21"/>
          <p:cNvGraphicFramePr>
            <a:graphicFrameLocks/>
          </p:cNvGraphicFramePr>
          <p:nvPr>
            <p:ph type="dgm" idx="1"/>
          </p:nvPr>
        </p:nvGraphicFramePr>
        <p:xfrm>
          <a:off x="395536" y="2132856"/>
          <a:ext cx="8208963" cy="3355975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  <p:pic>
        <p:nvPicPr>
          <p:cNvPr id="5137" name="Picture 33" descr="lob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157192"/>
            <a:ext cx="12255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34" descr="matepar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5373216"/>
            <a:ext cx="15843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36" descr="destila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5013176"/>
            <a:ext cx="11318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37" descr="tierra_0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5013176"/>
            <a:ext cx="1296988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38" descr="capaozono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4941168"/>
            <a:ext cx="10112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 INVESTIGACIÓN CIENTÍFICA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Conjunto de procedimientos para explicar los fenómenos del mundo que nos rodea.</a:t>
            </a:r>
          </a:p>
          <a:p>
            <a:r>
              <a:rPr lang="es-ES" dirty="0" smtClean="0"/>
              <a:t>Se guía por el método científico</a:t>
            </a:r>
          </a:p>
          <a:p>
            <a:r>
              <a:rPr lang="es-ES" dirty="0" smtClean="0"/>
              <a:t>Las principales características son:</a:t>
            </a:r>
          </a:p>
          <a:p>
            <a:pPr lvl="1"/>
            <a:r>
              <a:rPr lang="es-ES" dirty="0" smtClean="0"/>
              <a:t>Tiene un plan</a:t>
            </a:r>
          </a:p>
          <a:p>
            <a:pPr lvl="1"/>
            <a:r>
              <a:rPr lang="es-ES" dirty="0" smtClean="0"/>
              <a:t>Busca soluciones</a:t>
            </a:r>
          </a:p>
          <a:p>
            <a:pPr lvl="1"/>
            <a:r>
              <a:rPr lang="es-ES" dirty="0" smtClean="0"/>
              <a:t>Parte de conocimientos preexistentes</a:t>
            </a:r>
          </a:p>
          <a:p>
            <a:pPr lvl="1"/>
            <a:r>
              <a:rPr lang="es-ES" dirty="0" smtClean="0"/>
              <a:t>Es cualitativa y cuantitativa</a:t>
            </a:r>
          </a:p>
          <a:p>
            <a:pPr lvl="1"/>
            <a:r>
              <a:rPr lang="es-ES" dirty="0" smtClean="0"/>
              <a:t>Obtiene resultados</a:t>
            </a:r>
          </a:p>
          <a:p>
            <a:pPr lvl="1"/>
            <a:r>
              <a:rPr lang="es-ES" dirty="0" smtClean="0"/>
              <a:t>Se desarrolla en equipo</a:t>
            </a:r>
          </a:p>
          <a:p>
            <a:r>
              <a:rPr lang="es-ES" dirty="0" smtClean="0"/>
              <a:t>Tiene fines inmediatos o a largo plazo</a:t>
            </a:r>
          </a:p>
          <a:p>
            <a:r>
              <a:rPr lang="es-ES" dirty="0" smtClean="0"/>
              <a:t>Se intenta demostrar hipótesis y desarrollar nuevas teorías</a:t>
            </a:r>
          </a:p>
          <a:p>
            <a:endParaRPr lang="es-PE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2.1 EL METODO CIENTÍFICO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s-ES" dirty="0" smtClean="0"/>
              <a:t>Conjunto de procedimientos y estrategias</a:t>
            </a:r>
          </a:p>
          <a:p>
            <a:pPr lvl="1"/>
            <a:r>
              <a:rPr lang="es-ES" dirty="0" smtClean="0"/>
              <a:t>Explica un fenómeno</a:t>
            </a:r>
          </a:p>
          <a:p>
            <a:pPr lvl="1"/>
            <a:r>
              <a:rPr lang="es-ES" dirty="0" smtClean="0"/>
              <a:t>Soluciona un Problema</a:t>
            </a:r>
          </a:p>
          <a:p>
            <a:r>
              <a:rPr lang="es-ES" dirty="0" smtClean="0"/>
              <a:t>Se resume en seis fases o etapas:</a:t>
            </a:r>
          </a:p>
          <a:p>
            <a:pPr lvl="1"/>
            <a:r>
              <a:rPr lang="es-ES" dirty="0" smtClean="0"/>
              <a:t>Observación</a:t>
            </a:r>
          </a:p>
          <a:p>
            <a:pPr lvl="1"/>
            <a:r>
              <a:rPr lang="es-ES" dirty="0" smtClean="0"/>
              <a:t>Planteamiento del Problema</a:t>
            </a:r>
          </a:p>
          <a:p>
            <a:pPr lvl="1"/>
            <a:r>
              <a:rPr lang="es-ES" dirty="0" smtClean="0"/>
              <a:t>Formulación de la Hipótesis</a:t>
            </a:r>
          </a:p>
          <a:p>
            <a:pPr lvl="1"/>
            <a:r>
              <a:rPr lang="es-ES" dirty="0" smtClean="0"/>
              <a:t>Experimentación</a:t>
            </a:r>
          </a:p>
          <a:p>
            <a:pPr lvl="1"/>
            <a:r>
              <a:rPr lang="es-ES" dirty="0" smtClean="0"/>
              <a:t>Registro y Análisis de los Datos</a:t>
            </a:r>
          </a:p>
          <a:p>
            <a:pPr lvl="1"/>
            <a:r>
              <a:rPr lang="es-ES" dirty="0" smtClean="0"/>
              <a:t>Conclusiones     </a:t>
            </a:r>
          </a:p>
          <a:p>
            <a:endParaRPr lang="es-PE" dirty="0"/>
          </a:p>
        </p:txBody>
      </p:sp>
      <p:sp>
        <p:nvSpPr>
          <p:cNvPr id="4" name="3 Cerrar llave"/>
          <p:cNvSpPr/>
          <p:nvPr/>
        </p:nvSpPr>
        <p:spPr bwMode="auto">
          <a:xfrm>
            <a:off x="4067944" y="2060848"/>
            <a:ext cx="144016" cy="576064"/>
          </a:xfrm>
          <a:prstGeom prst="rightBrace">
            <a:avLst>
              <a:gd name="adj1" fmla="val 1776"/>
              <a:gd name="adj2" fmla="val 49271"/>
            </a:avLst>
          </a:prstGeom>
          <a:noFill/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355976" y="21328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Genera un conocimiento</a:t>
            </a:r>
            <a:endParaRPr lang="es-PE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DESTREZAS CIENTÍFICAS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Habilidades que se requieren para realizar una investigación científica.</a:t>
            </a:r>
          </a:p>
          <a:p>
            <a:r>
              <a:rPr lang="es-ES" dirty="0" smtClean="0"/>
              <a:t>Las más importantes son:</a:t>
            </a:r>
          </a:p>
          <a:p>
            <a:pPr lvl="1"/>
            <a:r>
              <a:rPr lang="es-ES" dirty="0" smtClean="0"/>
              <a:t>Clasificar.</a:t>
            </a:r>
          </a:p>
          <a:p>
            <a:pPr lvl="1"/>
            <a:r>
              <a:rPr lang="es-ES" dirty="0" smtClean="0"/>
              <a:t>Estimar y Medir.</a:t>
            </a:r>
          </a:p>
          <a:p>
            <a:pPr lvl="1"/>
            <a:r>
              <a:rPr lang="es-ES" dirty="0" smtClean="0"/>
              <a:t>Inferir.</a:t>
            </a:r>
          </a:p>
          <a:p>
            <a:pPr lvl="1"/>
            <a:r>
              <a:rPr lang="es-ES" dirty="0" smtClean="0"/>
              <a:t>Hacer y usar modelos.</a:t>
            </a:r>
          </a:p>
          <a:p>
            <a:pPr lvl="1"/>
            <a:r>
              <a:rPr lang="es-ES" dirty="0" smtClean="0"/>
              <a:t>Formular preguntas e Hipótesis.</a:t>
            </a:r>
          </a:p>
          <a:p>
            <a:pPr lvl="1"/>
            <a:r>
              <a:rPr lang="es-ES" dirty="0" smtClean="0"/>
              <a:t>Recopilar e interpretar datos.</a:t>
            </a:r>
          </a:p>
          <a:p>
            <a:pPr lvl="1"/>
            <a:r>
              <a:rPr lang="es-ES" dirty="0" smtClean="0"/>
              <a:t>Experimentar.</a:t>
            </a:r>
          </a:p>
          <a:p>
            <a:pPr lvl="1"/>
            <a:r>
              <a:rPr lang="es-ES" dirty="0" smtClean="0"/>
              <a:t>Identificar y controlar variable.</a:t>
            </a:r>
            <a:endParaRPr lang="es-PE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9">
  <a:themeElements>
    <a:clrScheme name="avolaje-canela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Personalizado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volaje-canela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olaje-canela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olaje-canela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olaje-canela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7">
  <a:themeElements>
    <a:clrScheme name="avolaje-canela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avolaje-canel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volaje-canela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olaje-canela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olaje-canela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olaje-canela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Tema9</Template>
  <TotalTime>213</TotalTime>
  <Words>650</Words>
  <Application>Microsoft Office PowerPoint</Application>
  <PresentationFormat>Presentación en pantalla (4:3)</PresentationFormat>
  <Paragraphs>142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Tema9</vt:lpstr>
      <vt:lpstr>Diseño personalizado</vt:lpstr>
      <vt:lpstr>1_Tema7</vt:lpstr>
      <vt:lpstr>1_Diseño personalizado</vt:lpstr>
      <vt:lpstr>Imagen</vt:lpstr>
      <vt:lpstr>¿CÓMO OBTENEMOS NUEVOS CONOCIMIENTOS?</vt:lpstr>
      <vt:lpstr>EL ESTUDIO DE LA CIENCIA</vt:lpstr>
      <vt:lpstr>1. CIENCIA </vt:lpstr>
      <vt:lpstr>La Ciencia - Clasificación</vt:lpstr>
      <vt:lpstr>1.1 CLASIFICACIÓN DE LAS CIENCIAS</vt:lpstr>
      <vt:lpstr>Ciencias naturales</vt:lpstr>
      <vt:lpstr>2. INVESTIGACIÓN CIENTÍFICA</vt:lpstr>
      <vt:lpstr>2.1 EL METODO CIENTÍFICO</vt:lpstr>
      <vt:lpstr>3. DESTREZAS CIENTÍFICAS</vt:lpstr>
      <vt:lpstr>Tecnología: ciencia &amp; técnica</vt:lpstr>
      <vt:lpstr>TECNOLOGIA</vt:lpstr>
      <vt:lpstr>Diapositiva 12</vt:lpstr>
      <vt:lpstr>4. EVALUACIÓN</vt:lpstr>
      <vt:lpstr>ACTIVIDADES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OBTENEMOS NUEVOS CONOCIMIENTOS?</dc:title>
  <dc:creator>Zarate</dc:creator>
  <cp:lastModifiedBy>Luis Zarate Ampuero</cp:lastModifiedBy>
  <cp:revision>26</cp:revision>
  <dcterms:created xsi:type="dcterms:W3CDTF">2012-02-22T19:16:54Z</dcterms:created>
  <dcterms:modified xsi:type="dcterms:W3CDTF">2013-03-15T11:18:06Z</dcterms:modified>
</cp:coreProperties>
</file>