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6" r:id="rId6"/>
    <p:sldId id="257" r:id="rId7"/>
    <p:sldId id="285" r:id="rId8"/>
    <p:sldId id="289" r:id="rId9"/>
    <p:sldId id="259" r:id="rId10"/>
    <p:sldId id="261" r:id="rId11"/>
    <p:sldId id="287" r:id="rId12"/>
    <p:sldId id="288" r:id="rId13"/>
    <p:sldId id="290" r:id="rId14"/>
    <p:sldId id="262" r:id="rId15"/>
    <p:sldId id="297" r:id="rId16"/>
    <p:sldId id="263" r:id="rId17"/>
    <p:sldId id="264" r:id="rId18"/>
    <p:sldId id="298" r:id="rId19"/>
    <p:sldId id="299" r:id="rId20"/>
    <p:sldId id="300" r:id="rId21"/>
    <p:sldId id="265" r:id="rId22"/>
    <p:sldId id="295" r:id="rId23"/>
    <p:sldId id="296" r:id="rId24"/>
    <p:sldId id="266" r:id="rId25"/>
    <p:sldId id="267" r:id="rId26"/>
    <p:sldId id="268" r:id="rId27"/>
    <p:sldId id="269" r:id="rId28"/>
    <p:sldId id="270" r:id="rId29"/>
    <p:sldId id="271" r:id="rId30"/>
    <p:sldId id="306" r:id="rId31"/>
    <p:sldId id="307" r:id="rId32"/>
    <p:sldId id="272" r:id="rId33"/>
    <p:sldId id="292" r:id="rId34"/>
    <p:sldId id="274" r:id="rId35"/>
    <p:sldId id="273" r:id="rId36"/>
    <p:sldId id="293" r:id="rId37"/>
    <p:sldId id="275" r:id="rId38"/>
    <p:sldId id="276" r:id="rId39"/>
    <p:sldId id="294" r:id="rId40"/>
    <p:sldId id="291" r:id="rId41"/>
    <p:sldId id="277" r:id="rId42"/>
    <p:sldId id="301" r:id="rId43"/>
    <p:sldId id="278" r:id="rId44"/>
    <p:sldId id="302" r:id="rId45"/>
    <p:sldId id="303" r:id="rId46"/>
    <p:sldId id="279" r:id="rId47"/>
    <p:sldId id="280" r:id="rId48"/>
    <p:sldId id="281" r:id="rId49"/>
    <p:sldId id="308" r:id="rId50"/>
    <p:sldId id="304" r:id="rId51"/>
    <p:sldId id="305" r:id="rId5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BFD0-0B52-4C1D-A11A-1E74EFCB0D87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10B3-EEE4-4A46-BA23-F58B2798A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5EC4-ECFB-42D7-9E33-8450F4153DA9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AA25-DE4B-43A2-801F-78BFCA4905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6C9C-6135-4881-8A70-2AF269E91C4C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F02D-37B6-435A-BBC8-8F9A10FF3B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78B7-BD9C-4B53-9A61-6953947B0764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FFEA-9230-4490-8062-D70D94B3C1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A600-F39F-4CA3-A31E-9D0AFC43C28D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BEA0-4FE0-49AA-B3E4-B3CA20851D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31B3-E93E-4408-92B6-3C7D893A2B14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EF99-F05A-449C-9F9F-3F96D25136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F180-1879-4186-ABBA-26699B9DF0F0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8639-1BC4-4CF7-9FA6-08059A4C93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FBDE-73D5-4AE4-9971-A2B587080445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61BC-2508-4965-AD8B-3FFB4A6D99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2E43-F330-495D-B6F8-BAFBC7E04E62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DE2E-690A-4B14-98E9-7563DE31D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D7D6-D30D-4EA8-9A65-247522E98275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356B-09EC-4299-AB25-6A7132519D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None/>
              <a:defRPr/>
            </a:pPr>
            <a:endParaRPr lang="en-US" sz="3200">
              <a:latin typeface="Gill Sans MT" charset="0"/>
            </a:endParaRPr>
          </a:p>
        </p:txBody>
      </p:sp>
      <p:sp>
        <p:nvSpPr>
          <p:cNvPr id="6" name="5 Proceso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7" name="6 Proceso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82EA-F9F7-45EA-B9DE-88652FCB0D32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3D68-AFBD-469D-BC9B-248B490E12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dist="25400" dir="5400000" algn="tl" rotWithShape="0">
              <a:srgbClr val="AFA58D">
                <a:alpha val="8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D92851D9-73D2-45B0-AB6B-AE1B644E7D52}" type="datetime1">
              <a:rPr lang="es-ES"/>
              <a:pPr>
                <a:defRPr/>
              </a:pPr>
              <a:t>12/09/2013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B0E50881-E2DC-4A75-BD44-95466EB8A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350" y="765175"/>
            <a:ext cx="7407275" cy="1471613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7200" b="1" dirty="0" smtClean="0">
                <a:solidFill>
                  <a:srgbClr val="C58D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TEMA :  V11</a:t>
            </a:r>
          </a:p>
        </p:txBody>
      </p:sp>
      <p:sp>
        <p:nvSpPr>
          <p:cNvPr id="8195" name="2 Subtítulo"/>
          <p:cNvSpPr>
            <a:spLocks noGrp="1"/>
          </p:cNvSpPr>
          <p:nvPr>
            <p:ph type="subTitle" idx="1"/>
          </p:nvPr>
        </p:nvSpPr>
        <p:spPr>
          <a:xfrm>
            <a:off x="1403350" y="3141663"/>
            <a:ext cx="7407275" cy="1752600"/>
          </a:xfrm>
        </p:spPr>
        <p:txBody>
          <a:bodyPr/>
          <a:lstStyle/>
          <a:p>
            <a:pPr marL="26988" algn="ctr" eaLnBrk="1" hangingPunct="1"/>
            <a:r>
              <a:rPr lang="es-ES" sz="6000" smtClean="0">
                <a:solidFill>
                  <a:schemeClr val="accent2"/>
                </a:solidFill>
                <a:latin typeface="Bolt Bd BT" pitchFamily="82" charset="0"/>
              </a:rPr>
              <a:t>EL CALOR Y LA TEMPERATURA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1.3. ¿CALIENTE O FRÍO?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1116013" y="1447800"/>
            <a:ext cx="7818437" cy="48006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s-ES" smtClean="0"/>
              <a:t>Cuando decimos que un cuerpo está frío, es por que la temperatura del cuerpo es menor que la nuestra.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Un cuerpo está caliente cuando la temperatura del cuerpo es mayor que la nuestra.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Por tanto cuando hablamos de caliente o frío hablamos de sensaciones.</a:t>
            </a:r>
          </a:p>
          <a:p>
            <a:pPr eaLnBrk="1" hangingPunct="1">
              <a:buFont typeface="Wingdings 2" charset="2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in título-6"/>
          <p:cNvPicPr>
            <a:picLocks noChangeAspect="1" noChangeArrowheads="1"/>
          </p:cNvPicPr>
          <p:nvPr/>
        </p:nvPicPr>
        <p:blipFill>
          <a:blip r:embed="rId2" cstate="print"/>
          <a:srcRect l="5121" t="17453" r="5121" b="12199"/>
          <a:stretch>
            <a:fillRect/>
          </a:stretch>
        </p:blipFill>
        <p:spPr bwMode="auto">
          <a:xfrm>
            <a:off x="1042988" y="1484313"/>
            <a:ext cx="81010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mtClean="0"/>
              <a:t>La temperatura de los cuerpos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Mis documentos\Sin título-12.gif"/>
          <p:cNvPicPr>
            <a:picLocks noChangeAspect="1" noChangeArrowheads="1"/>
          </p:cNvPicPr>
          <p:nvPr/>
        </p:nvPicPr>
        <p:blipFill>
          <a:blip r:embed="rId2" cstate="print"/>
          <a:srcRect l="5899" t="23752" r="5901" b="6950"/>
          <a:stretch>
            <a:fillRect/>
          </a:stretch>
        </p:blipFill>
        <p:spPr bwMode="auto">
          <a:xfrm>
            <a:off x="1079500" y="1628775"/>
            <a:ext cx="8064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Medida de la Temperatura: </a:t>
            </a:r>
            <a:br>
              <a:rPr lang="es-ES" dirty="0" smtClean="0"/>
            </a:br>
            <a:r>
              <a:rPr lang="es-ES" dirty="0" smtClean="0"/>
              <a:t>Los Termómetros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>
                <a:solidFill>
                  <a:srgbClr val="FF9933"/>
                </a:solidFill>
              </a:rPr>
              <a:t>El termómetro</a:t>
            </a:r>
            <a:endParaRPr lang="en-US" sz="3600">
              <a:solidFill>
                <a:srgbClr val="FF9933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42988" y="1592263"/>
            <a:ext cx="4343400" cy="8223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</a:pPr>
            <a:r>
              <a:rPr lang="es-PE" sz="2400">
                <a:solidFill>
                  <a:srgbClr val="FF9933"/>
                </a:solidFill>
              </a:rPr>
              <a:t>▪</a:t>
            </a:r>
            <a:r>
              <a:rPr lang="es-PE" sz="2400"/>
              <a:t>	Sirve para medir la magnitud de la temperatura.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42988" y="2924175"/>
            <a:ext cx="4535487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</a:pPr>
            <a:r>
              <a:rPr lang="es-PE" sz="2400">
                <a:solidFill>
                  <a:srgbClr val="FF9933"/>
                </a:solidFill>
              </a:rPr>
              <a:t>▪</a:t>
            </a:r>
            <a:r>
              <a:rPr lang="es-PE" sz="2400"/>
              <a:t>	Los termómetros comunes miden la longitud de la columna del mercurio líquido.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42988" y="4652963"/>
            <a:ext cx="4535487" cy="11874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</a:pPr>
            <a:r>
              <a:rPr lang="es-PE" sz="2400">
                <a:solidFill>
                  <a:srgbClr val="FF9933"/>
                </a:solidFill>
              </a:rPr>
              <a:t>▪</a:t>
            </a:r>
            <a:r>
              <a:rPr lang="es-PE" sz="2400"/>
              <a:t>	El termómetro clínico se usa para medir la temperatura corporal.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49275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0686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42" grpId="0" animBg="1"/>
      <p:bldP spid="143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EFECTOS DEL CALOR SOBRE LOS CUERPOS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s-ES" smtClean="0"/>
              <a:t>Cuando damos calor a un cuerpo, variamos su temperatura y por tanto variamos su tamaño o su estado.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Los efectos que producen son:</a:t>
            </a:r>
          </a:p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Dilatación y contracción</a:t>
            </a:r>
            <a:r>
              <a:rPr lang="es-ES" smtClean="0"/>
              <a:t>.</a:t>
            </a:r>
          </a:p>
          <a:p>
            <a:pPr eaLnBrk="1" hangingPunct="1"/>
            <a:r>
              <a:rPr lang="es-ES" smtClean="0">
                <a:solidFill>
                  <a:srgbClr val="FFC000"/>
                </a:solidFill>
              </a:rPr>
              <a:t>Cambios de estado</a:t>
            </a:r>
            <a:r>
              <a:rPr lang="es-ES" smtClean="0"/>
              <a:t>.</a:t>
            </a:r>
          </a:p>
          <a:p>
            <a:pPr eaLnBrk="1" hangingPunct="1"/>
            <a:r>
              <a:rPr lang="es-ES" smtClean="0"/>
              <a:t>Temperatura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in título-3"/>
          <p:cNvPicPr>
            <a:picLocks noChangeAspect="1" noChangeArrowheads="1"/>
          </p:cNvPicPr>
          <p:nvPr/>
        </p:nvPicPr>
        <p:blipFill>
          <a:blip r:embed="rId2" cstate="print"/>
          <a:srcRect l="5121" t="18495" r="5902" b="12199"/>
          <a:stretch>
            <a:fillRect/>
          </a:stretch>
        </p:blipFill>
        <p:spPr bwMode="auto">
          <a:xfrm>
            <a:off x="1008063" y="1557338"/>
            <a:ext cx="81359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dirty="0" smtClean="0">
                <a:solidFill>
                  <a:srgbClr val="FF0000"/>
                </a:solidFill>
              </a:rPr>
              <a:t>La Dilatación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2.1. </a:t>
            </a: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DILATACIÓN Y CONTRACCIÓN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solidFill>
                  <a:srgbClr val="FF0000"/>
                </a:solidFill>
              </a:rPr>
              <a:t>Dilatación</a:t>
            </a:r>
            <a:r>
              <a:rPr lang="es-ES" smtClean="0"/>
              <a:t>: </a:t>
            </a:r>
            <a:r>
              <a:rPr lang="es-ES" smtClean="0">
                <a:solidFill>
                  <a:srgbClr val="FF0000"/>
                </a:solidFill>
              </a:rPr>
              <a:t>es el aumento de volumen de un cuerpo</a:t>
            </a:r>
            <a:r>
              <a:rPr lang="es-ES" smtClean="0"/>
              <a:t>, debido a que al calentarlo las partículas que lo componen se mueven más deprisa y ocupan más espacio.</a:t>
            </a:r>
          </a:p>
          <a:p>
            <a:pPr eaLnBrk="1" hangingPunct="1"/>
            <a:r>
              <a:rPr lang="es-ES" b="1" u="sng" smtClean="0">
                <a:solidFill>
                  <a:srgbClr val="FFC000"/>
                </a:solidFill>
              </a:rPr>
              <a:t>Contracción</a:t>
            </a:r>
            <a:r>
              <a:rPr lang="es-ES" smtClean="0">
                <a:solidFill>
                  <a:srgbClr val="FFC000"/>
                </a:solidFill>
              </a:rPr>
              <a:t>:</a:t>
            </a:r>
            <a:r>
              <a:rPr lang="es-ES" smtClean="0"/>
              <a:t> </a:t>
            </a:r>
            <a:r>
              <a:rPr lang="es-ES" smtClean="0">
                <a:solidFill>
                  <a:srgbClr val="FFC000"/>
                </a:solidFill>
              </a:rPr>
              <a:t>es la disminución de volumen de un cuerpo</a:t>
            </a:r>
            <a:r>
              <a:rPr lang="es-ES" smtClean="0"/>
              <a:t>, debido a que al enfriarlo las partículas que lo componen se mueven más despacio y ocupan menos espacio.</a:t>
            </a:r>
            <a:endParaRPr lang="es-ES" b="1" u="sng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2.1. </a:t>
            </a: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DILATACIÓN Y CONTRACCIÓN</a:t>
            </a:r>
            <a:endParaRPr lang="es-E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s-ES" sz="2700" dirty="0" smtClean="0"/>
              <a:t>La dilatación depende de la naturaleza y el estado de las sustancias: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700" dirty="0" smtClean="0">
                <a:solidFill>
                  <a:srgbClr val="FFC000"/>
                </a:solidFill>
              </a:rPr>
              <a:t>Sólidos</a:t>
            </a:r>
            <a:r>
              <a:rPr lang="es-ES" sz="2700" dirty="0" smtClean="0"/>
              <a:t>: se dilatan menos por que sus partículas están más estrechamente unidas. Se usan juntas de dilatación para evitar que se deformen.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700" dirty="0" smtClean="0">
                <a:solidFill>
                  <a:srgbClr val="00B0F0"/>
                </a:solidFill>
              </a:rPr>
              <a:t>Líquidos</a:t>
            </a:r>
            <a:r>
              <a:rPr lang="es-ES" sz="2700" dirty="0" smtClean="0"/>
              <a:t>: las partículas están menos unidas entre sí y se dilatan más. Por ejemplo, el mercurio de un termómetro sube por que se dilata.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Gases</a:t>
            </a:r>
            <a:r>
              <a:rPr lang="es-ES" sz="2700" dirty="0" smtClean="0"/>
              <a:t>: las partículas están muy separadas y se dilatan mucho al calentarlas. Por ejemplo, un globo aerostático.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is documentos\Sin título-7.gif"/>
          <p:cNvPicPr>
            <a:picLocks noChangeAspect="1" noChangeArrowheads="1"/>
          </p:cNvPicPr>
          <p:nvPr/>
        </p:nvPicPr>
        <p:blipFill>
          <a:blip r:embed="rId2" cstate="print"/>
          <a:srcRect l="6296" t="24799" r="5901" b="13251"/>
          <a:stretch>
            <a:fillRect/>
          </a:stretch>
        </p:blipFill>
        <p:spPr bwMode="auto">
          <a:xfrm>
            <a:off x="1116013" y="2205038"/>
            <a:ext cx="802798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Efectos del Calor: </a:t>
            </a:r>
            <a:br>
              <a:rPr lang="es-ES" dirty="0" smtClean="0"/>
            </a:br>
            <a:r>
              <a:rPr lang="es-ES" dirty="0" smtClean="0"/>
              <a:t>Dilatación de los Sólidos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Mis documentos\Sin título-8.gif"/>
          <p:cNvPicPr>
            <a:picLocks noChangeAspect="1" noChangeArrowheads="1"/>
          </p:cNvPicPr>
          <p:nvPr/>
        </p:nvPicPr>
        <p:blipFill>
          <a:blip r:embed="rId2" cstate="print"/>
          <a:srcRect l="5893" t="23096" r="9837" b="8002"/>
          <a:stretch>
            <a:fillRect/>
          </a:stretch>
        </p:blipFill>
        <p:spPr bwMode="auto">
          <a:xfrm>
            <a:off x="1042988" y="1519238"/>
            <a:ext cx="810101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Efectos del Calor:</a:t>
            </a:r>
            <a:br>
              <a:rPr lang="es-ES" dirty="0" smtClean="0"/>
            </a:br>
            <a:r>
              <a:rPr lang="es-ES" dirty="0" smtClean="0"/>
              <a:t>Dilatación de los Líquidos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is documentos\Sin título-1.gif"/>
          <p:cNvPicPr>
            <a:picLocks noChangeAspect="1" noChangeArrowheads="1"/>
          </p:cNvPicPr>
          <p:nvPr/>
        </p:nvPicPr>
        <p:blipFill>
          <a:blip r:embed="rId2" cstate="print"/>
          <a:srcRect l="5113" t="13251" r="5901" b="12201"/>
          <a:stretch>
            <a:fillRect/>
          </a:stretch>
        </p:blipFill>
        <p:spPr bwMode="auto">
          <a:xfrm>
            <a:off x="0" y="476250"/>
            <a:ext cx="8955088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Mis documentos\Sin título-9.gif"/>
          <p:cNvPicPr>
            <a:picLocks noChangeAspect="1" noChangeArrowheads="1"/>
          </p:cNvPicPr>
          <p:nvPr/>
        </p:nvPicPr>
        <p:blipFill>
          <a:blip r:embed="rId2" cstate="print"/>
          <a:srcRect l="5899" t="25845" r="5113" b="6950"/>
          <a:stretch>
            <a:fillRect/>
          </a:stretch>
        </p:blipFill>
        <p:spPr bwMode="auto">
          <a:xfrm>
            <a:off x="1008063" y="1773238"/>
            <a:ext cx="81359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Efectos del Calor:</a:t>
            </a:r>
            <a:br>
              <a:rPr lang="es-ES" dirty="0" smtClean="0"/>
            </a:br>
            <a:r>
              <a:rPr lang="es-ES" dirty="0" smtClean="0"/>
              <a:t>Dilatación de los Gases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2.2. CAMBIOS DE ESTADO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s-ES" smtClean="0"/>
              <a:t>Las sustancias pueden existir en tres estados: sólido, líquido y gas.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s-ES" smtClean="0"/>
              <a:t>El cambio de estado es la modificación en la forma en que se disponen las partículas de una sustancia.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s-ES" smtClean="0"/>
              <a:t>Los cambios de estado pueden ser:</a:t>
            </a:r>
          </a:p>
          <a:p>
            <a:pPr eaLnBrk="1" hangingPunct="1">
              <a:lnSpc>
                <a:spcPct val="80000"/>
              </a:lnSpc>
            </a:pPr>
            <a:r>
              <a:rPr lang="es-ES" b="1" smtClean="0">
                <a:solidFill>
                  <a:srgbClr val="FF0000"/>
                </a:solidFill>
              </a:rPr>
              <a:t>Progresivos</a:t>
            </a:r>
            <a:r>
              <a:rPr lang="es-ES" b="1" smtClean="0"/>
              <a:t>:</a:t>
            </a:r>
            <a:r>
              <a:rPr lang="es-ES" smtClean="0"/>
              <a:t> se producen suministrando calor.</a:t>
            </a:r>
          </a:p>
          <a:p>
            <a:pPr eaLnBrk="1" hangingPunct="1">
              <a:lnSpc>
                <a:spcPct val="80000"/>
              </a:lnSpc>
            </a:pPr>
            <a:r>
              <a:rPr lang="es-ES" b="1" smtClean="0">
                <a:solidFill>
                  <a:srgbClr val="FFC000"/>
                </a:solidFill>
              </a:rPr>
              <a:t>Regresivos</a:t>
            </a:r>
            <a:r>
              <a:rPr lang="es-ES" b="1" smtClean="0"/>
              <a:t>: </a:t>
            </a:r>
            <a:r>
              <a:rPr lang="es-ES" smtClean="0"/>
              <a:t> se producen desprendiendo calor.</a:t>
            </a:r>
            <a:endParaRPr lang="es-ES" b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in título-8"/>
          <p:cNvPicPr>
            <a:picLocks noChangeAspect="1" noChangeArrowheads="1"/>
          </p:cNvPicPr>
          <p:nvPr/>
        </p:nvPicPr>
        <p:blipFill>
          <a:blip r:embed="rId2" cstate="print"/>
          <a:srcRect l="6683" t="17455" r="5902" b="13240"/>
          <a:stretch>
            <a:fillRect/>
          </a:stretch>
        </p:blipFill>
        <p:spPr bwMode="auto">
          <a:xfrm>
            <a:off x="611188" y="1628775"/>
            <a:ext cx="7993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dirty="0" smtClean="0">
                <a:solidFill>
                  <a:srgbClr val="FFC000"/>
                </a:solidFill>
              </a:rPr>
              <a:t>Cambios de estado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Mis documentos\Sin título-11.gif"/>
          <p:cNvPicPr>
            <a:picLocks noChangeAspect="1" noChangeArrowheads="1"/>
          </p:cNvPicPr>
          <p:nvPr/>
        </p:nvPicPr>
        <p:blipFill>
          <a:blip r:embed="rId2" cstate="print"/>
          <a:srcRect l="5617" t="25551" r="5113" b="12201"/>
          <a:stretch>
            <a:fillRect/>
          </a:stretch>
        </p:blipFill>
        <p:spPr bwMode="auto">
          <a:xfrm>
            <a:off x="1019175" y="1268413"/>
            <a:ext cx="8124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2.2. CAMBIOS DE ESTADO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s-ES" smtClean="0"/>
              <a:t>Los cambios de estado quedan representados en el siguiente esquema:</a:t>
            </a:r>
          </a:p>
          <a:p>
            <a:pPr eaLnBrk="1" hangingPunct="1">
              <a:buFont typeface="Wingdings 2" charset="2"/>
              <a:buNone/>
            </a:pPr>
            <a:endParaRPr lang="es-ES" smtClean="0"/>
          </a:p>
        </p:txBody>
      </p:sp>
      <p:pic>
        <p:nvPicPr>
          <p:cNvPr id="31748" name="3 Imagen" descr="cambios_estad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565400"/>
            <a:ext cx="47863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2.2. CAMBIOS DE ESTADO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b="1" smtClean="0"/>
              <a:t>Temperatura de fusión:</a:t>
            </a:r>
            <a:r>
              <a:rPr lang="es-ES" smtClean="0"/>
              <a:t> es la temperatura a la que una sustancia sólida pasa a líquida.</a:t>
            </a:r>
          </a:p>
          <a:p>
            <a:pPr eaLnBrk="1" hangingPunct="1">
              <a:lnSpc>
                <a:spcPct val="90000"/>
              </a:lnSpc>
            </a:pPr>
            <a:r>
              <a:rPr lang="es-ES" b="1" smtClean="0"/>
              <a:t>Temperatura de ebullición: </a:t>
            </a:r>
            <a:r>
              <a:rPr lang="es-ES" smtClean="0"/>
              <a:t>es la temperatura a la que una sustancia líquida pasa a gas.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s-ES" smtClean="0"/>
              <a:t>Mientras que una sustancia está cambiando de estado su temperatura no cambia aunque se aporte calor, ya que se usa para romper las uniones de las partículas.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LA MEDIDA DE LA TEMPERATURA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s-ES_tradnl" smtClean="0"/>
              <a:t/>
            </a:r>
          </a:p>
        </p:txBody>
      </p:sp>
      <p:pic>
        <p:nvPicPr>
          <p:cNvPr id="33796" name="Imagen 3" descr="Screen shot 2010-11-02 at 17.07.4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57338"/>
            <a:ext cx="73501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LA MEDIDA DE LA TEMPERATURA</a:t>
            </a:r>
            <a:endParaRPr lang="es-ES_tradnl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u="sng" smtClean="0"/>
              <a:t>Pasar de escala Celsius a Kelvin:</a:t>
            </a:r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        K = ºC + 273</a:t>
            </a:r>
          </a:p>
          <a:p>
            <a:pPr eaLnBrk="1" hangingPunct="1"/>
            <a:r>
              <a:rPr lang="es-ES_tradnl" u="sng" smtClean="0"/>
              <a:t>Pasar de escala Celsius a Fahrenheit:</a:t>
            </a:r>
            <a:endParaRPr lang="es-ES_tradnl" smtClean="0"/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        ºF =°C × 1,8 + 32	</a:t>
            </a:r>
          </a:p>
          <a:p>
            <a:pPr eaLnBrk="1" hangingPunct="1"/>
            <a:r>
              <a:rPr lang="es-ES_tradnl" u="sng" smtClean="0"/>
              <a:t>Pasar de escala Kelvin a Celsius:</a:t>
            </a:r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        ºC = K – 273</a:t>
            </a:r>
          </a:p>
          <a:p>
            <a:pPr eaLnBrk="1" hangingPunct="1"/>
            <a:r>
              <a:rPr lang="es-ES_tradnl" u="sng" smtClean="0"/>
              <a:t>Pasar de escala Fahrenheit a Celsius:</a:t>
            </a:r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        ºC =(°F - 32) : 1,8	</a:t>
            </a:r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 </a:t>
            </a:r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  </a:t>
            </a:r>
          </a:p>
          <a:p>
            <a:pPr eaLnBrk="1" hangingPunct="1"/>
            <a:endParaRPr lang="es-ES_tradnl" u="sng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EL TERMÓMETRO</a:t>
            </a:r>
          </a:p>
        </p:txBody>
      </p:sp>
      <p:sp>
        <p:nvSpPr>
          <p:cNvPr id="3584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s-ES_tradnl" b="1" smtClean="0"/>
              <a:t>El termómetro </a:t>
            </a:r>
            <a:r>
              <a:rPr lang="es-ES_tradnl" smtClean="0">
                <a:solidFill>
                  <a:srgbClr val="FFC000"/>
                </a:solidFill>
              </a:rPr>
              <a:t>es el instrumento que nos permite medir la temperatura</a:t>
            </a:r>
            <a:r>
              <a:rPr lang="es-ES_tradnl" smtClean="0"/>
              <a:t>.</a:t>
            </a:r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Los termómetros más comunes están basados en la dilatación o contracción que sufre un líquido en su interior.</a:t>
            </a:r>
          </a:p>
          <a:p>
            <a:pPr eaLnBrk="1" hangingPunct="1">
              <a:buFont typeface="Wingdings 2" charset="2"/>
              <a:buNone/>
            </a:pPr>
            <a:r>
              <a:rPr lang="es-ES_tradnl" smtClean="0"/>
              <a:t>El líquido usado en los termómetros tiene que ser un buen conductor del calor, como el mercurio o el alcohol.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EL TERMÓMETRO</a:t>
            </a:r>
          </a:p>
        </p:txBody>
      </p:sp>
      <p:pic>
        <p:nvPicPr>
          <p:cNvPr id="36867" name="Marcador de contenido 3" descr="Screen shot 2010-11-02 at 17.18.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5100" y="1627188"/>
            <a:ext cx="7556500" cy="44084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in título-1"/>
          <p:cNvPicPr>
            <a:picLocks noChangeAspect="1" noChangeArrowheads="1"/>
          </p:cNvPicPr>
          <p:nvPr/>
        </p:nvPicPr>
        <p:blipFill>
          <a:blip r:embed="rId2" cstate="print"/>
          <a:srcRect l="5902" t="18495" r="4323" b="12199"/>
          <a:stretch>
            <a:fillRect/>
          </a:stretch>
        </p:blipFill>
        <p:spPr bwMode="auto">
          <a:xfrm>
            <a:off x="539750" y="1557338"/>
            <a:ext cx="8208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mtClean="0"/>
              <a:t>Equilibrio térmico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Mis documentos\Sin título-13.gif"/>
          <p:cNvPicPr>
            <a:picLocks noChangeAspect="1" noChangeArrowheads="1"/>
          </p:cNvPicPr>
          <p:nvPr/>
        </p:nvPicPr>
        <p:blipFill>
          <a:blip r:embed="rId2" cstate="print"/>
          <a:srcRect l="5502" t="24802" r="5113" b="12201"/>
          <a:stretch>
            <a:fillRect/>
          </a:stretch>
        </p:blipFill>
        <p:spPr bwMode="auto">
          <a:xfrm>
            <a:off x="971550" y="1989138"/>
            <a:ext cx="8172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Las Escalas Termométricas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in título-4"/>
          <p:cNvPicPr>
            <a:picLocks noChangeAspect="1" noChangeArrowheads="1"/>
          </p:cNvPicPr>
          <p:nvPr/>
        </p:nvPicPr>
        <p:blipFill>
          <a:blip r:embed="rId2" cstate="print"/>
          <a:srcRect l="6683" t="20602" r="6683" b="12199"/>
          <a:stretch>
            <a:fillRect/>
          </a:stretch>
        </p:blipFill>
        <p:spPr bwMode="auto">
          <a:xfrm>
            <a:off x="611188" y="1700213"/>
            <a:ext cx="7921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sz="4000" dirty="0" smtClean="0">
                <a:solidFill>
                  <a:schemeClr val="tx1"/>
                </a:solidFill>
              </a:rPr>
              <a:t>Fundamento de los termómetros de mercurio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PROPAGACIÓN DEL CALOR</a:t>
            </a:r>
          </a:p>
        </p:txBody>
      </p:sp>
      <p:sp>
        <p:nvSpPr>
          <p:cNvPr id="3993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s-ES_tradnl" smtClean="0"/>
              <a:t>El calor se puede propagar de un cuerpo a otro de tres formas distinta:</a:t>
            </a:r>
          </a:p>
          <a:p>
            <a:r>
              <a:rPr lang="es-ES_tradnl" i="1" smtClean="0">
                <a:solidFill>
                  <a:srgbClr val="FF0000"/>
                </a:solidFill>
              </a:rPr>
              <a:t>Conducción</a:t>
            </a:r>
            <a:r>
              <a:rPr lang="es-ES_tradnl" i="1" smtClean="0"/>
              <a:t>:</a:t>
            </a:r>
            <a:r>
              <a:rPr lang="es-ES_tradnl" smtClean="0"/>
              <a:t> el calor se propaga a través de las partículas del cuerpo, ya que aumentan su movimiento y lo transmiten a las partículas vecinas. Esta forma de propagación se da en los sólidos.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Mis documentos\Sin título-4.gif"/>
          <p:cNvPicPr>
            <a:picLocks noChangeAspect="1" noChangeArrowheads="1"/>
          </p:cNvPicPr>
          <p:nvPr/>
        </p:nvPicPr>
        <p:blipFill>
          <a:blip r:embed="rId2" cstate="print"/>
          <a:srcRect l="7327" t="24525" r="5901" b="14301"/>
          <a:stretch>
            <a:fillRect/>
          </a:stretch>
        </p:blipFill>
        <p:spPr bwMode="auto">
          <a:xfrm>
            <a:off x="971550" y="1773238"/>
            <a:ext cx="8172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Mecanismos de propagación del Calor: Conducción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CONDUCCIÓN</a:t>
            </a:r>
          </a:p>
        </p:txBody>
      </p:sp>
      <p:pic>
        <p:nvPicPr>
          <p:cNvPr id="41987" name="Marcador de contenido 3" descr="Screen shot 2010-11-03 at 19.20.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5100" y="1565275"/>
            <a:ext cx="7499350" cy="45656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PROPAGACIÓN DEL CALOR</a:t>
            </a:r>
          </a:p>
        </p:txBody>
      </p:sp>
      <p:sp>
        <p:nvSpPr>
          <p:cNvPr id="4301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i="1" smtClean="0">
                <a:solidFill>
                  <a:srgbClr val="00B0F0"/>
                </a:solidFill>
              </a:rPr>
              <a:t>Convección</a:t>
            </a:r>
            <a:r>
              <a:rPr lang="es-ES_tradnl" i="1" smtClean="0"/>
              <a:t>: </a:t>
            </a:r>
            <a:r>
              <a:rPr lang="es-ES_tradnl" smtClean="0"/>
              <a:t>es una forma de propagación de los líquidos y gases. Se produce una circulación de las partículas del líquido o el gas que provocan unas corrientes de convección. Esto se produce por que al calentar un líquido o gas, las partículas con más temperatura suben y las de menor temperatura bajan, las cuales al calentarse vuelven a subir y así sucesivamente. </a:t>
            </a:r>
            <a:endParaRPr lang="es-ES_tradnl" i="1" smtClean="0"/>
          </a:p>
          <a:p>
            <a:endParaRPr lang="es-ES_tradnl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Mis documentos\Sin título-5.gif"/>
          <p:cNvPicPr>
            <a:picLocks noChangeAspect="1" noChangeArrowheads="1"/>
          </p:cNvPicPr>
          <p:nvPr/>
        </p:nvPicPr>
        <p:blipFill>
          <a:blip r:embed="rId2" cstate="print"/>
          <a:srcRect l="7854" t="24519" r="5901" b="9052"/>
          <a:stretch>
            <a:fillRect/>
          </a:stretch>
        </p:blipFill>
        <p:spPr bwMode="auto">
          <a:xfrm>
            <a:off x="1042988" y="1916113"/>
            <a:ext cx="81010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Mecanismos de Propagación del Calor: Convección</a:t>
            </a:r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CONVECCIÓN</a:t>
            </a:r>
          </a:p>
        </p:txBody>
      </p:sp>
      <p:pic>
        <p:nvPicPr>
          <p:cNvPr id="45059" name="Marcador de contenido 3" descr="Screen shot 2010-11-03 at 19.20.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447800"/>
            <a:ext cx="7416800" cy="4800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PROPAGACIÓN DEL CALOR</a:t>
            </a:r>
          </a:p>
        </p:txBody>
      </p:sp>
      <p:sp>
        <p:nvSpPr>
          <p:cNvPr id="4608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i="1" smtClean="0">
                <a:solidFill>
                  <a:srgbClr val="FDD7BA"/>
                </a:solidFill>
              </a:rPr>
              <a:t>Radiación</a:t>
            </a:r>
            <a:r>
              <a:rPr lang="es-ES_tradnl" i="1" smtClean="0"/>
              <a:t>: </a:t>
            </a:r>
            <a:r>
              <a:rPr lang="es-ES_tradnl" smtClean="0"/>
              <a:t>es la forma en que se transmite el calor sin que participe un medio material. Por ejemplo el calor del Sol llega a la Tierra por radiación.</a:t>
            </a:r>
            <a:endParaRPr lang="es-ES_tradnl" i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Mis documentos\Sin título-6.gif"/>
          <p:cNvPicPr>
            <a:picLocks noChangeAspect="1" noChangeArrowheads="1"/>
          </p:cNvPicPr>
          <p:nvPr/>
        </p:nvPicPr>
        <p:blipFill>
          <a:blip r:embed="rId2" cstate="print"/>
          <a:srcRect l="6688" t="27892" r="5113" b="11151"/>
          <a:stretch>
            <a:fillRect/>
          </a:stretch>
        </p:blipFill>
        <p:spPr bwMode="auto">
          <a:xfrm>
            <a:off x="1042988" y="2060575"/>
            <a:ext cx="8101012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Mecanismos de propagación del Calor: Radiación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is documentos\Sin título-2.gif"/>
          <p:cNvPicPr>
            <a:picLocks noChangeAspect="1" noChangeArrowheads="1"/>
          </p:cNvPicPr>
          <p:nvPr/>
        </p:nvPicPr>
        <p:blipFill>
          <a:blip r:embed="rId2" cstate="print"/>
          <a:srcRect l="5901" t="13251" r="5901" b="9052"/>
          <a:stretch>
            <a:fillRect/>
          </a:stretch>
        </p:blipFill>
        <p:spPr bwMode="auto">
          <a:xfrm>
            <a:off x="539750" y="908050"/>
            <a:ext cx="80645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Sin título-5"/>
          <p:cNvPicPr>
            <a:picLocks noChangeAspect="1" noChangeArrowheads="1"/>
          </p:cNvPicPr>
          <p:nvPr/>
        </p:nvPicPr>
        <p:blipFill>
          <a:blip r:embed="rId2" cstate="print"/>
          <a:srcRect l="5902" t="17453" r="5121" b="15347"/>
          <a:stretch>
            <a:fillRect/>
          </a:stretch>
        </p:blipFill>
        <p:spPr bwMode="auto">
          <a:xfrm>
            <a:off x="539750" y="1557338"/>
            <a:ext cx="81359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dirty="0" smtClean="0">
                <a:solidFill>
                  <a:srgbClr val="00B050"/>
                </a:solidFill>
              </a:rPr>
              <a:t>¿Cómo se propaga el calor?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CONDUCTORES Y AISLANTES</a:t>
            </a:r>
          </a:p>
        </p:txBody>
      </p:sp>
      <p:sp>
        <p:nvSpPr>
          <p:cNvPr id="4915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s-ES_tradnl" smtClean="0"/>
              <a:t>No todas las sustancias conducen igual el calor. Se pueden distinguir dos tipos de materiales:</a:t>
            </a:r>
          </a:p>
          <a:p>
            <a:r>
              <a:rPr lang="es-ES_tradnl" u="sng" smtClean="0">
                <a:solidFill>
                  <a:srgbClr val="C0654C"/>
                </a:solidFill>
              </a:rPr>
              <a:t>Conductores</a:t>
            </a:r>
            <a:r>
              <a:rPr lang="es-ES_tradnl" u="sng" smtClean="0"/>
              <a:t>:</a:t>
            </a:r>
            <a:r>
              <a:rPr lang="es-ES_tradnl" smtClean="0"/>
              <a:t> son aquellos materiales que conducen bien el calor. En estos materiales el intercambio de energía se produce a gran velocidad, por eso producen sensaciones de calor y de frío. Por ejemplo los metales.</a:t>
            </a:r>
            <a:endParaRPr lang="es-ES_tradnl" u="sng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Mis documentos\Sin título-14.gif"/>
          <p:cNvPicPr>
            <a:picLocks noChangeAspect="1" noChangeArrowheads="1"/>
          </p:cNvPicPr>
          <p:nvPr/>
        </p:nvPicPr>
        <p:blipFill>
          <a:blip r:embed="rId2" cstate="print"/>
          <a:srcRect l="5502" t="22701" r="5113" b="11151"/>
          <a:stretch>
            <a:fillRect/>
          </a:stretch>
        </p:blipFill>
        <p:spPr bwMode="auto">
          <a:xfrm>
            <a:off x="971550" y="1700213"/>
            <a:ext cx="81724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Conductores Térmicos</a:t>
            </a:r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CONDUCTORES Y AISLANTES</a:t>
            </a:r>
          </a:p>
        </p:txBody>
      </p:sp>
      <p:sp>
        <p:nvSpPr>
          <p:cNvPr id="5120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smtClean="0">
                <a:solidFill>
                  <a:srgbClr val="FFC000"/>
                </a:solidFill>
              </a:rPr>
              <a:t>Aislantes</a:t>
            </a:r>
            <a:r>
              <a:rPr lang="es-ES_tradnl" u="sng" smtClean="0"/>
              <a:t>:</a:t>
            </a:r>
            <a:r>
              <a:rPr lang="es-ES_tradnl" smtClean="0"/>
              <a:t> son aquellos materiales que no conducen bien el calor. Por ejemplo el aire (ventanas de doble acristalamiento), la madera, la lana o el plástico.</a:t>
            </a:r>
            <a:endParaRPr lang="es-ES_tradnl" u="sng" smtClean="0"/>
          </a:p>
        </p:txBody>
      </p:sp>
      <p:pic>
        <p:nvPicPr>
          <p:cNvPr id="51204" name="Imagen 3" descr="Screen shot 2010-11-03 at 19.26.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65513"/>
            <a:ext cx="59436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Sin título-7"/>
          <p:cNvPicPr>
            <a:picLocks noChangeAspect="1" noChangeArrowheads="1"/>
          </p:cNvPicPr>
          <p:nvPr/>
        </p:nvPicPr>
        <p:blipFill>
          <a:blip r:embed="rId2" cstate="print"/>
          <a:srcRect l="5121" t="18495" r="5121" b="13240"/>
          <a:stretch>
            <a:fillRect/>
          </a:stretch>
        </p:blipFill>
        <p:spPr bwMode="auto">
          <a:xfrm>
            <a:off x="539750" y="1628775"/>
            <a:ext cx="8207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dirty="0" smtClean="0">
                <a:solidFill>
                  <a:srgbClr val="00B050"/>
                </a:solidFill>
              </a:rPr>
              <a:t>Aislamiento Térmico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Mis documentos\Sin título-15.gif"/>
          <p:cNvPicPr>
            <a:picLocks noChangeAspect="1" noChangeArrowheads="1"/>
          </p:cNvPicPr>
          <p:nvPr/>
        </p:nvPicPr>
        <p:blipFill>
          <a:blip r:embed="rId2" cstate="print"/>
          <a:srcRect l="5899" t="23753" r="5901" b="8002"/>
          <a:stretch>
            <a:fillRect/>
          </a:stretch>
        </p:blipFill>
        <p:spPr bwMode="auto">
          <a:xfrm>
            <a:off x="1079500" y="1628775"/>
            <a:ext cx="8064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Aislantes Térmicos</a:t>
            </a:r>
            <a:endParaRPr lang="es-E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LA PIEL</a:t>
            </a:r>
          </a:p>
        </p:txBody>
      </p:sp>
      <p:sp>
        <p:nvSpPr>
          <p:cNvPr id="5427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s-ES_tradnl" sz="2800" smtClean="0"/>
              <a:t>La piel contiene en su interior dos receptores encargados de detectar cambios súbitos de temperatura:</a:t>
            </a:r>
          </a:p>
          <a:p>
            <a:r>
              <a:rPr lang="es-ES_tradnl" sz="2800" i="1" smtClean="0">
                <a:solidFill>
                  <a:srgbClr val="FFC000"/>
                </a:solidFill>
              </a:rPr>
              <a:t>Corpúsculos de Ruffini</a:t>
            </a:r>
            <a:r>
              <a:rPr lang="es-ES_tradnl" sz="2800" i="1" smtClean="0"/>
              <a:t>: </a:t>
            </a:r>
            <a:r>
              <a:rPr lang="es-ES_tradnl" sz="2800" smtClean="0"/>
              <a:t>detectan sensaciones de calor y se encuentran en la zona superficial de la piel.  Abundan en la cara.</a:t>
            </a:r>
          </a:p>
          <a:p>
            <a:r>
              <a:rPr lang="es-ES_tradnl" sz="2800" i="1" smtClean="0">
                <a:solidFill>
                  <a:srgbClr val="00B050"/>
                </a:solidFill>
              </a:rPr>
              <a:t>Corpúsculos de Krause</a:t>
            </a:r>
            <a:r>
              <a:rPr lang="es-ES_tradnl" sz="2800" i="1" smtClean="0"/>
              <a:t>: </a:t>
            </a:r>
            <a:r>
              <a:rPr lang="es-ES_tradnl" sz="2800" smtClean="0"/>
              <a:t>detectan sensaciones de frío y se encuentran en la zona más profunda de la piel. Abundan en la espalda.</a:t>
            </a:r>
          </a:p>
          <a:p>
            <a:endParaRPr lang="es-ES_tradnl" i="1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LA PIEL: detección del calor</a:t>
            </a:r>
          </a:p>
        </p:txBody>
      </p:sp>
      <p:pic>
        <p:nvPicPr>
          <p:cNvPr id="55299" name="Marcador de contenido 5" descr="Screen shot 2010-11-03 at 19.32.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5450" y="1447800"/>
            <a:ext cx="6978650" cy="48006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LA PIEL: detección del frío</a:t>
            </a:r>
          </a:p>
        </p:txBody>
      </p:sp>
      <p:pic>
        <p:nvPicPr>
          <p:cNvPr id="56323" name="Marcador de contenido 5" descr="Screen shot 2010-11-03 at 19.32.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341438"/>
            <a:ext cx="7161212" cy="48006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800" b="1" dirty="0" smtClean="0">
                <a:solidFill>
                  <a:srgbClr val="FF9933"/>
                </a:solidFill>
              </a:rPr>
              <a:t>Calor y temperatura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58888" y="476250"/>
            <a:ext cx="5616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s-ES" sz="3800" b="1">
              <a:solidFill>
                <a:srgbClr val="FF9933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195513" y="1555750"/>
            <a:ext cx="5616575" cy="793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>
              <a:spcBef>
                <a:spcPct val="20000"/>
              </a:spcBef>
              <a:buClr>
                <a:srgbClr val="FF9933"/>
              </a:buClr>
              <a:buSzPct val="80000"/>
              <a:buFont typeface="Wingdings" pitchFamily="2" charset="2"/>
              <a:buChar char="l"/>
            </a:pPr>
            <a:r>
              <a:rPr lang="es-ES" sz="2400"/>
              <a:t>La unidad de energía del Sistema Internacional es el Joule (J).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195513" y="3429000"/>
            <a:ext cx="5616575" cy="7905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>
              <a:spcBef>
                <a:spcPct val="20000"/>
              </a:spcBef>
              <a:buClr>
                <a:srgbClr val="FF9933"/>
              </a:buClr>
              <a:buSzPct val="80000"/>
              <a:buFont typeface="Wingdings" pitchFamily="2" charset="2"/>
              <a:buChar char="l"/>
            </a:pPr>
            <a:r>
              <a:rPr lang="es-ES" sz="2400"/>
              <a:t>Se usa también la caloría (cal) para medir el calor.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419475" y="4725988"/>
            <a:ext cx="2089150" cy="5032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algn="ctr">
              <a:spcBef>
                <a:spcPct val="20000"/>
              </a:spcBef>
            </a:pPr>
            <a:r>
              <a:rPr lang="es-ES" sz="2400"/>
              <a:t>1 J = 0,24 cal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3" grpId="0" animBg="1"/>
      <p:bldP spid="9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in título-2"/>
          <p:cNvPicPr>
            <a:picLocks noChangeAspect="1" noChangeArrowheads="1"/>
          </p:cNvPicPr>
          <p:nvPr/>
        </p:nvPicPr>
        <p:blipFill>
          <a:blip r:embed="rId2" cstate="print"/>
          <a:srcRect l="6683" t="18495" r="5121" b="12199"/>
          <a:stretch>
            <a:fillRect/>
          </a:stretch>
        </p:blipFill>
        <p:spPr bwMode="auto">
          <a:xfrm>
            <a:off x="611188" y="1628775"/>
            <a:ext cx="8064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sz="4000" smtClean="0"/>
              <a:t>Desequilibrio térmico: Concepto de Calor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Mis documentos\Sin título-16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8263" t="15350" r="9051" b="8001"/>
          <a:stretch>
            <a:fillRect/>
          </a:stretch>
        </p:blipFill>
        <p:spPr bwMode="auto">
          <a:xfrm>
            <a:off x="1043608" y="764704"/>
            <a:ext cx="8100392" cy="56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mtClean="0"/>
              <a:t>Ordena tus ideas</a:t>
            </a:r>
          </a:p>
        </p:txBody>
      </p:sp>
      <p:pic>
        <p:nvPicPr>
          <p:cNvPr id="4" name="3 Imagen" descr="Imagen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70923" y="1268760"/>
            <a:ext cx="8073077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1.1.  ¿QUÉ ES EL CALOR?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1116013" y="1341438"/>
            <a:ext cx="7747000" cy="48006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s-ES" smtClean="0">
                <a:solidFill>
                  <a:srgbClr val="FF0000"/>
                </a:solidFill>
              </a:rPr>
              <a:t>El  </a:t>
            </a:r>
            <a:r>
              <a:rPr lang="es-ES" b="1" smtClean="0">
                <a:solidFill>
                  <a:srgbClr val="FF0000"/>
                </a:solidFill>
              </a:rPr>
              <a:t>calor</a:t>
            </a:r>
            <a:r>
              <a:rPr lang="es-ES" smtClean="0">
                <a:solidFill>
                  <a:srgbClr val="FF0000"/>
                </a:solidFill>
              </a:rPr>
              <a:t> es la energía que se transfiere de un cuerpo a otro, cuando están en contacto y a diferente temperatura</a:t>
            </a:r>
            <a:r>
              <a:rPr lang="es-ES" smtClean="0"/>
              <a:t>.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El calor es una sensación. 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Si por ejemplo, dos personas están en una habitación a 20º C, una puede tener la sensación de tener más calor que otra.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Puesto que el calor es una energía su </a:t>
            </a:r>
            <a:r>
              <a:rPr lang="es-ES" smtClean="0">
                <a:solidFill>
                  <a:srgbClr val="C00000"/>
                </a:solidFill>
              </a:rPr>
              <a:t>unidad es el </a:t>
            </a:r>
            <a:r>
              <a:rPr lang="es-ES" b="1" smtClean="0">
                <a:solidFill>
                  <a:srgbClr val="FF0000"/>
                </a:solidFill>
              </a:rPr>
              <a:t>Julio</a:t>
            </a:r>
            <a:r>
              <a:rPr lang="es-ES" smtClean="0"/>
              <a:t>.</a:t>
            </a:r>
          </a:p>
          <a:p>
            <a:pPr eaLnBrk="1" hangingPunct="1">
              <a:buFont typeface="Wingdings 2" charset="2"/>
              <a:buNone/>
            </a:pPr>
            <a:endParaRPr lang="es-ES" smtClean="0"/>
          </a:p>
        </p:txBody>
      </p:sp>
      <p:pic>
        <p:nvPicPr>
          <p:cNvPr id="13316" name="3 Imagen" descr="calor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516563"/>
            <a:ext cx="14128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is documentos\Sin título-3.gif"/>
          <p:cNvPicPr>
            <a:picLocks noChangeAspect="1" noChangeArrowheads="1"/>
          </p:cNvPicPr>
          <p:nvPr/>
        </p:nvPicPr>
        <p:blipFill>
          <a:blip r:embed="rId2" cstate="print"/>
          <a:srcRect l="5901" t="14301" r="5901" b="6950"/>
          <a:stretch>
            <a:fillRect/>
          </a:stretch>
        </p:blipFill>
        <p:spPr bwMode="auto">
          <a:xfrm>
            <a:off x="539750" y="981075"/>
            <a:ext cx="80645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6725" y="439738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>
                <a:solidFill>
                  <a:srgbClr val="FF9933"/>
                </a:solidFill>
              </a:rPr>
              <a:t>El calorímetro</a:t>
            </a:r>
            <a:endParaRPr lang="en-US" sz="3600">
              <a:solidFill>
                <a:srgbClr val="FF9933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550" y="1520825"/>
            <a:ext cx="4343400" cy="11874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</a:pPr>
            <a:r>
              <a:rPr lang="es-PE" sz="2400">
                <a:solidFill>
                  <a:srgbClr val="FF9933"/>
                </a:solidFill>
              </a:rPr>
              <a:t>▪</a:t>
            </a:r>
            <a:r>
              <a:rPr lang="es-PE" sz="2400"/>
              <a:t>	Sirve para medir la cantidad de calor que ingresa o sale de un cuerpo.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71550" y="2997200"/>
            <a:ext cx="432117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</a:pPr>
            <a:r>
              <a:rPr lang="es-PE" sz="2400">
                <a:solidFill>
                  <a:srgbClr val="FF9933"/>
                </a:solidFill>
              </a:rPr>
              <a:t>▪</a:t>
            </a:r>
            <a:r>
              <a:rPr lang="es-PE" sz="2400"/>
              <a:t>	Mide también los valores energéticos de los alimentos.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71550" y="4508500"/>
            <a:ext cx="4321175" cy="15700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</a:pPr>
            <a:r>
              <a:rPr lang="es-PE" sz="2400">
                <a:solidFill>
                  <a:srgbClr val="FF9933"/>
                </a:solidFill>
              </a:rPr>
              <a:t>▪</a:t>
            </a:r>
            <a:r>
              <a:rPr lang="es-PE" sz="2400"/>
              <a:t>	Consiste en un envase cerrado, aislado con agua, un agitador y un termómetro.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08104" y="1556792"/>
            <a:ext cx="331665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 animBg="1"/>
      <p:bldP spid="133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1.2. ¿QUÉ ES LA TEMPERATURA?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116013" y="1447800"/>
            <a:ext cx="7818437" cy="48006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s-ES" b="1" smtClean="0">
                <a:solidFill>
                  <a:srgbClr val="C00000"/>
                </a:solidFill>
              </a:rPr>
              <a:t>La temperatura </a:t>
            </a:r>
            <a:r>
              <a:rPr lang="es-ES" smtClean="0">
                <a:solidFill>
                  <a:srgbClr val="FF0000"/>
                </a:solidFill>
              </a:rPr>
              <a:t>de un cuerpo es la cantidad de energía interna que posee</a:t>
            </a:r>
            <a:r>
              <a:rPr lang="es-ES" smtClean="0"/>
              <a:t>.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Esta energía interna es debido a la suma de las energías cinéticas de las partículas del cuerpo, las cuales están siempre en movimiento.</a:t>
            </a:r>
          </a:p>
          <a:p>
            <a:pPr eaLnBrk="1" hangingPunct="1">
              <a:buFont typeface="Wingdings 2" charset="2"/>
              <a:buNone/>
            </a:pPr>
            <a:r>
              <a:rPr lang="es-ES" smtClean="0"/>
              <a:t>La temperatura de un cuerpo depende de la cantidad de calor que se suministra y de la cantidad de materia que posee.</a:t>
            </a:r>
          </a:p>
          <a:p>
            <a:pPr eaLnBrk="1" hangingPunct="1">
              <a:buFont typeface="Wingdings 2" charset="2"/>
              <a:buNone/>
            </a:pPr>
            <a:endParaRPr lang="es-ES" smtClean="0"/>
          </a:p>
        </p:txBody>
      </p:sp>
      <p:pic>
        <p:nvPicPr>
          <p:cNvPr id="16388" name="3 Imagen" descr="temperatura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5516563"/>
            <a:ext cx="11271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</TotalTime>
  <Words>1132</Words>
  <Application>Microsoft Office PowerPoint</Application>
  <PresentationFormat>Presentación en pantalla (4:3)</PresentationFormat>
  <Paragraphs>110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0" baseType="lpstr">
      <vt:lpstr>Arial</vt:lpstr>
      <vt:lpstr>ＭＳ Ｐゴシック</vt:lpstr>
      <vt:lpstr>Gill Sans MT</vt:lpstr>
      <vt:lpstr>Wingdings 2</vt:lpstr>
      <vt:lpstr>Verdana</vt:lpstr>
      <vt:lpstr>Calibri</vt:lpstr>
      <vt:lpstr>Bolt Bd BT</vt:lpstr>
      <vt:lpstr>Wingdings</vt:lpstr>
      <vt:lpstr>Solsticio</vt:lpstr>
      <vt:lpstr>TEMA :  V11</vt:lpstr>
      <vt:lpstr>Diapositiva 2</vt:lpstr>
      <vt:lpstr>Equilibrio térmico</vt:lpstr>
      <vt:lpstr>Diapositiva 4</vt:lpstr>
      <vt:lpstr>Desequilibrio térmico: Concepto de Calor</vt:lpstr>
      <vt:lpstr>1.1.  ¿QUÉ ES EL CALOR?</vt:lpstr>
      <vt:lpstr>Diapositiva 7</vt:lpstr>
      <vt:lpstr>Diapositiva 8</vt:lpstr>
      <vt:lpstr>1.2. ¿QUÉ ES LA TEMPERATURA?</vt:lpstr>
      <vt:lpstr>1.3. ¿CALIENTE O FRÍO?</vt:lpstr>
      <vt:lpstr>La temperatura de los cuerpos</vt:lpstr>
      <vt:lpstr>Medida de la Temperatura:  Los Termómetros</vt:lpstr>
      <vt:lpstr>Diapositiva 13</vt:lpstr>
      <vt:lpstr>2. EFECTOS DEL CALOR SOBRE LOS CUERPOS</vt:lpstr>
      <vt:lpstr>La Dilatación</vt:lpstr>
      <vt:lpstr>2.1. DILATACIÓN Y CONTRACCIÓN</vt:lpstr>
      <vt:lpstr>2.1. DILATACIÓN Y CONTRACCIÓN</vt:lpstr>
      <vt:lpstr>Efectos del Calor:  Dilatación de los Sólidos</vt:lpstr>
      <vt:lpstr>Efectos del Calor: Dilatación de los Líquidos</vt:lpstr>
      <vt:lpstr>Efectos del Calor: Dilatación de los Gases</vt:lpstr>
      <vt:lpstr>2.2. CAMBIOS DE ESTADO</vt:lpstr>
      <vt:lpstr>Cambios de estado</vt:lpstr>
      <vt:lpstr>Diapositiva 23</vt:lpstr>
      <vt:lpstr>2.2. CAMBIOS DE ESTADO</vt:lpstr>
      <vt:lpstr>2.2. CAMBIOS DE ESTADO</vt:lpstr>
      <vt:lpstr>3. LA MEDIDA DE LA TEMPERATURA</vt:lpstr>
      <vt:lpstr>3. LA MEDIDA DE LA TEMPERATURA</vt:lpstr>
      <vt:lpstr>4. EL TERMÓMETRO</vt:lpstr>
      <vt:lpstr>4. EL TERMÓMETRO</vt:lpstr>
      <vt:lpstr>Las Escalas Termométricas</vt:lpstr>
      <vt:lpstr>Fundamento de los termómetros de mercurio</vt:lpstr>
      <vt:lpstr>5. PROPAGACIÓN DEL CALOR</vt:lpstr>
      <vt:lpstr>Mecanismos de propagación del Calor: Conducción</vt:lpstr>
      <vt:lpstr>CONDUCCIÓN</vt:lpstr>
      <vt:lpstr>5. PROPAGACIÓN DEL CALOR</vt:lpstr>
      <vt:lpstr>Mecanismos de Propagación del Calor: Convección</vt:lpstr>
      <vt:lpstr>CONVECCIÓN</vt:lpstr>
      <vt:lpstr>5. PROPAGACIÓN DEL CALOR</vt:lpstr>
      <vt:lpstr>Mecanismos de propagación del Calor: Radiación</vt:lpstr>
      <vt:lpstr>¿Cómo se propaga el calor?</vt:lpstr>
      <vt:lpstr>6. CONDUCTORES Y AISLANTES</vt:lpstr>
      <vt:lpstr>Conductores Térmicos</vt:lpstr>
      <vt:lpstr>6. CONDUCTORES Y AISLANTES</vt:lpstr>
      <vt:lpstr>Aislamiento Térmico</vt:lpstr>
      <vt:lpstr>Aislantes Térmicos</vt:lpstr>
      <vt:lpstr>7. LA PIEL</vt:lpstr>
      <vt:lpstr>7. LA PIEL: detección del calor</vt:lpstr>
      <vt:lpstr>7. LA PIEL: detección del frío</vt:lpstr>
      <vt:lpstr>Calor y temperatura</vt:lpstr>
      <vt:lpstr>Diapositiva 50</vt:lpstr>
      <vt:lpstr>Ordena tus ideas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</dc:creator>
  <cp:lastModifiedBy>Luis Zarate Ampuero</cp:lastModifiedBy>
  <cp:revision>17</cp:revision>
  <dcterms:created xsi:type="dcterms:W3CDTF">2010-11-03T18:09:15Z</dcterms:created>
  <dcterms:modified xsi:type="dcterms:W3CDTF">2013-09-12T10:56:55Z</dcterms:modified>
</cp:coreProperties>
</file>