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6" r:id="rId2"/>
    <p:sldId id="257" r:id="rId3"/>
    <p:sldId id="259" r:id="rId4"/>
    <p:sldId id="258" r:id="rId5"/>
    <p:sldId id="260" r:id="rId6"/>
    <p:sldId id="301" r:id="rId7"/>
    <p:sldId id="261" r:id="rId8"/>
    <p:sldId id="302" r:id="rId9"/>
    <p:sldId id="303" r:id="rId10"/>
    <p:sldId id="262" r:id="rId11"/>
    <p:sldId id="263" r:id="rId12"/>
    <p:sldId id="304" r:id="rId13"/>
    <p:sldId id="305" r:id="rId14"/>
    <p:sldId id="264" r:id="rId15"/>
    <p:sldId id="265" r:id="rId16"/>
    <p:sldId id="306" r:id="rId17"/>
    <p:sldId id="307" r:id="rId18"/>
    <p:sldId id="308" r:id="rId19"/>
    <p:sldId id="266" r:id="rId20"/>
    <p:sldId id="309" r:id="rId21"/>
    <p:sldId id="267" r:id="rId22"/>
    <p:sldId id="329" r:id="rId23"/>
    <p:sldId id="288" r:id="rId24"/>
    <p:sldId id="268" r:id="rId25"/>
    <p:sldId id="292" r:id="rId26"/>
    <p:sldId id="289" r:id="rId27"/>
    <p:sldId id="293" r:id="rId28"/>
    <p:sldId id="290" r:id="rId29"/>
    <p:sldId id="294" r:id="rId30"/>
    <p:sldId id="291" r:id="rId31"/>
    <p:sldId id="295" r:id="rId32"/>
    <p:sldId id="269" r:id="rId33"/>
    <p:sldId id="270" r:id="rId34"/>
    <p:sldId id="271" r:id="rId35"/>
    <p:sldId id="272" r:id="rId36"/>
    <p:sldId id="273" r:id="rId37"/>
    <p:sldId id="274" r:id="rId38"/>
    <p:sldId id="275" r:id="rId39"/>
    <p:sldId id="276" r:id="rId40"/>
    <p:sldId id="277" r:id="rId41"/>
    <p:sldId id="296" r:id="rId42"/>
    <p:sldId id="297" r:id="rId43"/>
    <p:sldId id="298" r:id="rId44"/>
    <p:sldId id="299" r:id="rId45"/>
    <p:sldId id="300" r:id="rId46"/>
    <p:sldId id="278" r:id="rId47"/>
    <p:sldId id="279" r:id="rId48"/>
    <p:sldId id="280" r:id="rId49"/>
    <p:sldId id="281" r:id="rId50"/>
    <p:sldId id="310" r:id="rId51"/>
    <p:sldId id="311" r:id="rId52"/>
    <p:sldId id="312" r:id="rId53"/>
    <p:sldId id="313" r:id="rId54"/>
    <p:sldId id="314" r:id="rId55"/>
    <p:sldId id="315" r:id="rId56"/>
    <p:sldId id="316" r:id="rId57"/>
    <p:sldId id="317" r:id="rId58"/>
    <p:sldId id="282" r:id="rId59"/>
    <p:sldId id="283" r:id="rId60"/>
    <p:sldId id="284" r:id="rId61"/>
    <p:sldId id="285" r:id="rId62"/>
    <p:sldId id="286" r:id="rId63"/>
    <p:sldId id="287" r:id="rId64"/>
    <p:sldId id="318" r:id="rId65"/>
    <p:sldId id="319" r:id="rId66"/>
    <p:sldId id="320" r:id="rId67"/>
    <p:sldId id="321" r:id="rId68"/>
    <p:sldId id="322" r:id="rId69"/>
    <p:sldId id="323" r:id="rId70"/>
    <p:sldId id="324" r:id="rId71"/>
    <p:sldId id="325" r:id="rId72"/>
    <p:sldId id="326" r:id="rId73"/>
    <p:sldId id="327" r:id="rId74"/>
    <p:sldId id="328"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0" d="100"/>
          <a:sy n="30" d="100"/>
        </p:scale>
        <p:origin x="-1620"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25BA206-C057-49A7-91CA-44CF5E8AF765}" type="datetimeFigureOut">
              <a:rPr lang="es-PE"/>
              <a:pPr/>
              <a:t>12/09/2013</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PE"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E0CB102-04D3-4B78-881C-12975A058AE1}" type="slidenum">
              <a:rPr lang="es-PE"/>
              <a:pPr/>
              <a:t>‹Nº›</a:t>
            </a:fld>
            <a:endParaRPr lang="es-P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08547" name="Rectangle 7"/>
          <p:cNvSpPr>
            <a:spLocks noGrp="1" noChangeArrowheads="1"/>
          </p:cNvSpPr>
          <p:nvPr>
            <p:ph type="sldNum" sz="quarter" idx="5"/>
          </p:nvPr>
        </p:nvSpPr>
        <p:spPr bwMode="auto">
          <a:noFill/>
          <a:ln>
            <a:miter lim="800000"/>
            <a:headEnd/>
            <a:tailEnd/>
          </a:ln>
        </p:spPr>
        <p:txBody>
          <a:bodyPr/>
          <a:lstStyle/>
          <a:p>
            <a:fld id="{81E5A01A-F913-4D29-AFAD-537C644F1C58}" type="slidenum">
              <a:rPr lang="ca-ES"/>
              <a:pPr/>
              <a:t>75</a:t>
            </a:fld>
            <a:endParaRPr lang="ca-ES"/>
          </a:p>
        </p:txBody>
      </p:sp>
      <p:sp>
        <p:nvSpPr>
          <p:cNvPr id="108548" name="Rectangle 2"/>
          <p:cNvSpPr>
            <a:spLocks noRot="1" noChangeArrowheads="1" noTextEdit="1"/>
          </p:cNvSpPr>
          <p:nvPr>
            <p:ph type="sldImg"/>
          </p:nvPr>
        </p:nvSpPr>
        <p:spPr bwMode="auto">
          <a:xfrm>
            <a:off x="1144588" y="685800"/>
            <a:ext cx="4568825" cy="3427413"/>
          </a:xfrm>
          <a:noFill/>
          <a:ln>
            <a:solidFill>
              <a:srgbClr val="000000"/>
            </a:solidFill>
            <a:miter lim="800000"/>
            <a:headEnd/>
            <a:tailEnd/>
          </a:ln>
        </p:spPr>
      </p:sp>
      <p:sp>
        <p:nvSpPr>
          <p:cNvPr id="108549"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17763" name="Rectangle 7"/>
          <p:cNvSpPr>
            <a:spLocks noGrp="1" noChangeArrowheads="1"/>
          </p:cNvSpPr>
          <p:nvPr>
            <p:ph type="sldNum" sz="quarter" idx="5"/>
          </p:nvPr>
        </p:nvSpPr>
        <p:spPr bwMode="auto">
          <a:noFill/>
          <a:ln>
            <a:miter lim="800000"/>
            <a:headEnd/>
            <a:tailEnd/>
          </a:ln>
        </p:spPr>
        <p:txBody>
          <a:bodyPr/>
          <a:lstStyle/>
          <a:p>
            <a:fld id="{C6CDFE50-9542-438B-AE78-A0D452EF8E5C}" type="slidenum">
              <a:rPr lang="ca-ES"/>
              <a:pPr/>
              <a:t>84</a:t>
            </a:fld>
            <a:endParaRPr lang="ca-ES"/>
          </a:p>
        </p:txBody>
      </p:sp>
      <p:sp>
        <p:nvSpPr>
          <p:cNvPr id="117764" name="Rectangle 2"/>
          <p:cNvSpPr>
            <a:spLocks noRot="1" noChangeArrowheads="1" noTextEdit="1"/>
          </p:cNvSpPr>
          <p:nvPr>
            <p:ph type="sldImg"/>
          </p:nvPr>
        </p:nvSpPr>
        <p:spPr bwMode="auto">
          <a:noFill/>
          <a:ln>
            <a:solidFill>
              <a:srgbClr val="000000"/>
            </a:solidFill>
            <a:miter lim="800000"/>
            <a:headEnd/>
            <a:tailEnd/>
          </a:ln>
        </p:spPr>
      </p:sp>
      <p:sp>
        <p:nvSpPr>
          <p:cNvPr id="117765"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18787" name="Rectangle 7"/>
          <p:cNvSpPr>
            <a:spLocks noGrp="1" noChangeArrowheads="1"/>
          </p:cNvSpPr>
          <p:nvPr>
            <p:ph type="sldNum" sz="quarter" idx="5"/>
          </p:nvPr>
        </p:nvSpPr>
        <p:spPr bwMode="auto">
          <a:noFill/>
          <a:ln>
            <a:miter lim="800000"/>
            <a:headEnd/>
            <a:tailEnd/>
          </a:ln>
        </p:spPr>
        <p:txBody>
          <a:bodyPr/>
          <a:lstStyle/>
          <a:p>
            <a:fld id="{D6ED0FE0-6227-4BA4-9ADE-139D9E489476}" type="slidenum">
              <a:rPr lang="ca-ES"/>
              <a:pPr/>
              <a:t>85</a:t>
            </a:fld>
            <a:endParaRPr lang="ca-ES"/>
          </a:p>
        </p:txBody>
      </p:sp>
      <p:sp>
        <p:nvSpPr>
          <p:cNvPr id="118788" name="Rectangle 2"/>
          <p:cNvSpPr>
            <a:spLocks noRot="1" noChangeArrowheads="1" noTextEdit="1"/>
          </p:cNvSpPr>
          <p:nvPr>
            <p:ph type="sldImg"/>
          </p:nvPr>
        </p:nvSpPr>
        <p:spPr bwMode="auto">
          <a:noFill/>
          <a:ln>
            <a:solidFill>
              <a:srgbClr val="000000"/>
            </a:solidFill>
            <a:miter lim="800000"/>
            <a:headEnd/>
            <a:tailEnd/>
          </a:ln>
        </p:spPr>
      </p:sp>
      <p:sp>
        <p:nvSpPr>
          <p:cNvPr id="118789"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19811" name="Rectangle 7"/>
          <p:cNvSpPr>
            <a:spLocks noGrp="1" noChangeArrowheads="1"/>
          </p:cNvSpPr>
          <p:nvPr>
            <p:ph type="sldNum" sz="quarter" idx="5"/>
          </p:nvPr>
        </p:nvSpPr>
        <p:spPr bwMode="auto">
          <a:noFill/>
          <a:ln>
            <a:miter lim="800000"/>
            <a:headEnd/>
            <a:tailEnd/>
          </a:ln>
        </p:spPr>
        <p:txBody>
          <a:bodyPr/>
          <a:lstStyle/>
          <a:p>
            <a:fld id="{3C420645-5F1B-4C94-B88F-0B1486E1D352}" type="slidenum">
              <a:rPr lang="ca-ES"/>
              <a:pPr/>
              <a:t>86</a:t>
            </a:fld>
            <a:endParaRPr lang="ca-ES"/>
          </a:p>
        </p:txBody>
      </p:sp>
      <p:sp>
        <p:nvSpPr>
          <p:cNvPr id="119812" name="Rectangle 2"/>
          <p:cNvSpPr>
            <a:spLocks noRot="1" noChangeArrowheads="1" noTextEdit="1"/>
          </p:cNvSpPr>
          <p:nvPr>
            <p:ph type="sldImg"/>
          </p:nvPr>
        </p:nvSpPr>
        <p:spPr bwMode="auto">
          <a:noFill/>
          <a:ln>
            <a:solidFill>
              <a:srgbClr val="000000"/>
            </a:solidFill>
            <a:miter lim="800000"/>
            <a:headEnd/>
            <a:tailEnd/>
          </a:ln>
        </p:spPr>
      </p:sp>
      <p:sp>
        <p:nvSpPr>
          <p:cNvPr id="119813"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20835" name="Rectangle 7"/>
          <p:cNvSpPr>
            <a:spLocks noGrp="1" noChangeArrowheads="1"/>
          </p:cNvSpPr>
          <p:nvPr>
            <p:ph type="sldNum" sz="quarter" idx="5"/>
          </p:nvPr>
        </p:nvSpPr>
        <p:spPr bwMode="auto">
          <a:noFill/>
          <a:ln>
            <a:miter lim="800000"/>
            <a:headEnd/>
            <a:tailEnd/>
          </a:ln>
        </p:spPr>
        <p:txBody>
          <a:bodyPr/>
          <a:lstStyle/>
          <a:p>
            <a:fld id="{0D0B179E-CEBE-4218-8C4A-514D904524CA}" type="slidenum">
              <a:rPr lang="ca-ES"/>
              <a:pPr/>
              <a:t>87</a:t>
            </a:fld>
            <a:endParaRPr lang="ca-ES"/>
          </a:p>
        </p:txBody>
      </p:sp>
      <p:sp>
        <p:nvSpPr>
          <p:cNvPr id="120836" name="Rectangle 2"/>
          <p:cNvSpPr>
            <a:spLocks noRot="1" noChangeArrowheads="1" noTextEdit="1"/>
          </p:cNvSpPr>
          <p:nvPr>
            <p:ph type="sldImg"/>
          </p:nvPr>
        </p:nvSpPr>
        <p:spPr bwMode="auto">
          <a:noFill/>
          <a:ln>
            <a:solidFill>
              <a:srgbClr val="000000"/>
            </a:solidFill>
            <a:miter lim="800000"/>
            <a:headEnd/>
            <a:tailEnd/>
          </a:ln>
        </p:spPr>
      </p:sp>
      <p:sp>
        <p:nvSpPr>
          <p:cNvPr id="120837"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21859" name="Rectangle 7"/>
          <p:cNvSpPr>
            <a:spLocks noGrp="1" noChangeArrowheads="1"/>
          </p:cNvSpPr>
          <p:nvPr>
            <p:ph type="sldNum" sz="quarter" idx="5"/>
          </p:nvPr>
        </p:nvSpPr>
        <p:spPr bwMode="auto">
          <a:noFill/>
          <a:ln>
            <a:miter lim="800000"/>
            <a:headEnd/>
            <a:tailEnd/>
          </a:ln>
        </p:spPr>
        <p:txBody>
          <a:bodyPr/>
          <a:lstStyle/>
          <a:p>
            <a:fld id="{28401C5D-20F6-47FB-8ADD-4BF35995F271}" type="slidenum">
              <a:rPr lang="ca-ES"/>
              <a:pPr/>
              <a:t>88</a:t>
            </a:fld>
            <a:endParaRPr lang="ca-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22883" name="Rectangle 7"/>
          <p:cNvSpPr>
            <a:spLocks noGrp="1" noChangeArrowheads="1"/>
          </p:cNvSpPr>
          <p:nvPr>
            <p:ph type="sldNum" sz="quarter" idx="5"/>
          </p:nvPr>
        </p:nvSpPr>
        <p:spPr bwMode="auto">
          <a:noFill/>
          <a:ln>
            <a:miter lim="800000"/>
            <a:headEnd/>
            <a:tailEnd/>
          </a:ln>
        </p:spPr>
        <p:txBody>
          <a:bodyPr/>
          <a:lstStyle/>
          <a:p>
            <a:fld id="{B4B7B8B9-D102-4DC0-9EFF-0C6BF10365CC}" type="slidenum">
              <a:rPr lang="ca-ES"/>
              <a:pPr/>
              <a:t>89</a:t>
            </a:fld>
            <a:endParaRPr lang="ca-ES"/>
          </a:p>
        </p:txBody>
      </p:sp>
      <p:sp>
        <p:nvSpPr>
          <p:cNvPr id="122884" name="Rectangle 2"/>
          <p:cNvSpPr>
            <a:spLocks noRot="1" noChangeArrowheads="1" noTextEdit="1"/>
          </p:cNvSpPr>
          <p:nvPr>
            <p:ph type="sldImg"/>
          </p:nvPr>
        </p:nvSpPr>
        <p:spPr bwMode="auto">
          <a:noFill/>
          <a:ln>
            <a:solidFill>
              <a:srgbClr val="000000"/>
            </a:solidFill>
            <a:miter lim="800000"/>
            <a:headEnd/>
            <a:tailEnd/>
          </a:ln>
        </p:spPr>
      </p:sp>
      <p:sp>
        <p:nvSpPr>
          <p:cNvPr id="122885"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23907" name="Rectangle 7"/>
          <p:cNvSpPr>
            <a:spLocks noGrp="1" noChangeArrowheads="1"/>
          </p:cNvSpPr>
          <p:nvPr>
            <p:ph type="sldNum" sz="quarter" idx="5"/>
          </p:nvPr>
        </p:nvSpPr>
        <p:spPr bwMode="auto">
          <a:noFill/>
          <a:ln>
            <a:miter lim="800000"/>
            <a:headEnd/>
            <a:tailEnd/>
          </a:ln>
        </p:spPr>
        <p:txBody>
          <a:bodyPr/>
          <a:lstStyle/>
          <a:p>
            <a:fld id="{09938D9D-8CDA-48AB-B336-FFCFF080DA9B}" type="slidenum">
              <a:rPr lang="ca-ES"/>
              <a:pPr/>
              <a:t>90</a:t>
            </a:fld>
            <a:endParaRPr lang="ca-ES"/>
          </a:p>
        </p:txBody>
      </p:sp>
      <p:sp>
        <p:nvSpPr>
          <p:cNvPr id="123908" name="Rectangle 2"/>
          <p:cNvSpPr>
            <a:spLocks noRot="1" noChangeArrowheads="1" noTextEdit="1"/>
          </p:cNvSpPr>
          <p:nvPr>
            <p:ph type="sldImg"/>
          </p:nvPr>
        </p:nvSpPr>
        <p:spPr bwMode="auto">
          <a:noFill/>
          <a:ln>
            <a:solidFill>
              <a:srgbClr val="000000"/>
            </a:solidFill>
            <a:miter lim="800000"/>
            <a:headEnd/>
            <a:tailEnd/>
          </a:ln>
        </p:spPr>
      </p:sp>
      <p:sp>
        <p:nvSpPr>
          <p:cNvPr id="123909"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24931" name="Rectangle 7"/>
          <p:cNvSpPr>
            <a:spLocks noGrp="1" noChangeArrowheads="1"/>
          </p:cNvSpPr>
          <p:nvPr>
            <p:ph type="sldNum" sz="quarter" idx="5"/>
          </p:nvPr>
        </p:nvSpPr>
        <p:spPr bwMode="auto">
          <a:noFill/>
          <a:ln>
            <a:miter lim="800000"/>
            <a:headEnd/>
            <a:tailEnd/>
          </a:ln>
        </p:spPr>
        <p:txBody>
          <a:bodyPr/>
          <a:lstStyle/>
          <a:p>
            <a:fld id="{04A6865A-A869-4B28-A96B-4D693CC6CF9D}" type="slidenum">
              <a:rPr lang="ca-ES"/>
              <a:pPr/>
              <a:t>91</a:t>
            </a:fld>
            <a:endParaRPr lang="ca-ES"/>
          </a:p>
        </p:txBody>
      </p:sp>
      <p:sp>
        <p:nvSpPr>
          <p:cNvPr id="124932" name="Rectangle 2"/>
          <p:cNvSpPr>
            <a:spLocks noRot="1" noChangeArrowheads="1" noTextEdit="1"/>
          </p:cNvSpPr>
          <p:nvPr>
            <p:ph type="sldImg"/>
          </p:nvPr>
        </p:nvSpPr>
        <p:spPr bwMode="auto">
          <a:noFill/>
          <a:ln>
            <a:solidFill>
              <a:srgbClr val="000000"/>
            </a:solidFill>
            <a:miter lim="800000"/>
            <a:headEnd/>
            <a:tailEnd/>
          </a:ln>
        </p:spPr>
      </p:sp>
      <p:sp>
        <p:nvSpPr>
          <p:cNvPr id="124933"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25955" name="Rectangle 7"/>
          <p:cNvSpPr>
            <a:spLocks noGrp="1" noChangeArrowheads="1"/>
          </p:cNvSpPr>
          <p:nvPr>
            <p:ph type="sldNum" sz="quarter" idx="5"/>
          </p:nvPr>
        </p:nvSpPr>
        <p:spPr bwMode="auto">
          <a:noFill/>
          <a:ln>
            <a:miter lim="800000"/>
            <a:headEnd/>
            <a:tailEnd/>
          </a:ln>
        </p:spPr>
        <p:txBody>
          <a:bodyPr/>
          <a:lstStyle/>
          <a:p>
            <a:fld id="{A17609FE-3248-4118-A9E5-B263B67835F6}" type="slidenum">
              <a:rPr lang="ca-ES"/>
              <a:pPr/>
              <a:t>92</a:t>
            </a:fld>
            <a:endParaRPr lang="ca-ES"/>
          </a:p>
        </p:txBody>
      </p:sp>
      <p:sp>
        <p:nvSpPr>
          <p:cNvPr id="125956" name="Rectangle 2"/>
          <p:cNvSpPr>
            <a:spLocks noChangeArrowheads="1" noTextEdit="1"/>
          </p:cNvSpPr>
          <p:nvPr>
            <p:ph type="sldImg"/>
          </p:nvPr>
        </p:nvSpPr>
        <p:spPr bwMode="auto">
          <a:xfrm>
            <a:off x="1104900" y="666750"/>
            <a:ext cx="4649788" cy="3486150"/>
          </a:xfrm>
          <a:solidFill>
            <a:srgbClr val="FFFFFF"/>
          </a:solidFill>
          <a:ln>
            <a:solidFill>
              <a:srgbClr val="000000"/>
            </a:solidFill>
            <a:miter lim="800000"/>
            <a:headEnd/>
            <a:tailEnd/>
          </a:ln>
        </p:spPr>
      </p:sp>
      <p:sp>
        <p:nvSpPr>
          <p:cNvPr id="125957" name="Rectangle 3"/>
          <p:cNvSpPr>
            <a:spLocks noChangeArrowheads="1"/>
          </p:cNvSpPr>
          <p:nvPr>
            <p:ph type="body" idx="1"/>
          </p:nvPr>
        </p:nvSpPr>
        <p:spPr bwMode="auto">
          <a:xfrm>
            <a:off x="904875" y="4373563"/>
            <a:ext cx="5048250" cy="4078287"/>
          </a:xfrm>
          <a:solidFill>
            <a:srgbClr val="FFFFFF"/>
          </a:solidFill>
          <a:ln>
            <a:solidFill>
              <a:srgbClr val="000000"/>
            </a:solidFill>
            <a:miter lim="800000"/>
            <a:headEnd/>
            <a:tailEnd/>
          </a:ln>
        </p:spPr>
        <p:txBody>
          <a:bodyPr/>
          <a:lstStyle/>
          <a:p>
            <a:pPr>
              <a:spcBef>
                <a:spcPct val="0"/>
              </a:spcBef>
            </a:pPr>
            <a:endParaRPr lang="es-ES_tradn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26979" name="Rectangle 7"/>
          <p:cNvSpPr>
            <a:spLocks noGrp="1" noChangeArrowheads="1"/>
          </p:cNvSpPr>
          <p:nvPr>
            <p:ph type="sldNum" sz="quarter" idx="5"/>
          </p:nvPr>
        </p:nvSpPr>
        <p:spPr bwMode="auto">
          <a:noFill/>
          <a:ln>
            <a:miter lim="800000"/>
            <a:headEnd/>
            <a:tailEnd/>
          </a:ln>
        </p:spPr>
        <p:txBody>
          <a:bodyPr/>
          <a:lstStyle/>
          <a:p>
            <a:fld id="{1A339DB8-6237-4E36-BD64-BCDF6846D1FE}" type="slidenum">
              <a:rPr lang="ca-ES"/>
              <a:pPr/>
              <a:t>93</a:t>
            </a:fld>
            <a:endParaRPr lang="ca-ES"/>
          </a:p>
        </p:txBody>
      </p:sp>
      <p:sp>
        <p:nvSpPr>
          <p:cNvPr id="126980" name="Rectangle 2"/>
          <p:cNvSpPr>
            <a:spLocks noRot="1" noChangeArrowheads="1" noTextEdit="1"/>
          </p:cNvSpPr>
          <p:nvPr>
            <p:ph type="sldImg"/>
          </p:nvPr>
        </p:nvSpPr>
        <p:spPr bwMode="auto">
          <a:noFill/>
          <a:ln>
            <a:solidFill>
              <a:srgbClr val="000000"/>
            </a:solidFill>
            <a:miter lim="800000"/>
            <a:headEnd/>
            <a:tailEnd/>
          </a:ln>
        </p:spPr>
      </p:sp>
      <p:sp>
        <p:nvSpPr>
          <p:cNvPr id="126981"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09571" name="Rectangle 7"/>
          <p:cNvSpPr>
            <a:spLocks noGrp="1" noChangeArrowheads="1"/>
          </p:cNvSpPr>
          <p:nvPr>
            <p:ph type="sldNum" sz="quarter" idx="5"/>
          </p:nvPr>
        </p:nvSpPr>
        <p:spPr bwMode="auto">
          <a:noFill/>
          <a:ln>
            <a:miter lim="800000"/>
            <a:headEnd/>
            <a:tailEnd/>
          </a:ln>
        </p:spPr>
        <p:txBody>
          <a:bodyPr/>
          <a:lstStyle/>
          <a:p>
            <a:fld id="{9FF8A39F-D64F-487D-8450-C811EF7AB97B}" type="slidenum">
              <a:rPr lang="ca-ES"/>
              <a:pPr/>
              <a:t>76</a:t>
            </a:fld>
            <a:endParaRPr lang="ca-ES"/>
          </a:p>
        </p:txBody>
      </p:sp>
      <p:sp>
        <p:nvSpPr>
          <p:cNvPr id="109572" name="Rectangle 2"/>
          <p:cNvSpPr>
            <a:spLocks noRot="1" noChangeArrowheads="1" noTextEdit="1"/>
          </p:cNvSpPr>
          <p:nvPr>
            <p:ph type="sldImg"/>
          </p:nvPr>
        </p:nvSpPr>
        <p:spPr bwMode="auto">
          <a:xfrm>
            <a:off x="1144588" y="685800"/>
            <a:ext cx="4568825" cy="3427413"/>
          </a:xfrm>
          <a:noFill/>
          <a:ln>
            <a:solidFill>
              <a:srgbClr val="000000"/>
            </a:solidFill>
            <a:miter lim="800000"/>
            <a:headEnd/>
            <a:tailEnd/>
          </a:ln>
        </p:spPr>
      </p:sp>
      <p:sp>
        <p:nvSpPr>
          <p:cNvPr id="109573"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28003" name="Rectangle 7"/>
          <p:cNvSpPr>
            <a:spLocks noGrp="1" noChangeArrowheads="1"/>
          </p:cNvSpPr>
          <p:nvPr>
            <p:ph type="sldNum" sz="quarter" idx="5"/>
          </p:nvPr>
        </p:nvSpPr>
        <p:spPr bwMode="auto">
          <a:noFill/>
          <a:ln>
            <a:miter lim="800000"/>
            <a:headEnd/>
            <a:tailEnd/>
          </a:ln>
        </p:spPr>
        <p:txBody>
          <a:bodyPr/>
          <a:lstStyle/>
          <a:p>
            <a:fld id="{8A22B16C-57DE-4364-B1DD-DDC4C2A10075}" type="slidenum">
              <a:rPr lang="ca-ES"/>
              <a:pPr/>
              <a:t>94</a:t>
            </a:fld>
            <a:endParaRPr lang="ca-ES"/>
          </a:p>
        </p:txBody>
      </p:sp>
      <p:sp>
        <p:nvSpPr>
          <p:cNvPr id="128004" name="Rectangle 2"/>
          <p:cNvSpPr>
            <a:spLocks noRot="1" noChangeArrowheads="1" noTextEdit="1"/>
          </p:cNvSpPr>
          <p:nvPr>
            <p:ph type="sldImg"/>
          </p:nvPr>
        </p:nvSpPr>
        <p:spPr bwMode="auto">
          <a:noFill/>
          <a:ln>
            <a:solidFill>
              <a:srgbClr val="000000"/>
            </a:solidFill>
            <a:miter lim="800000"/>
            <a:headEnd/>
            <a:tailEnd/>
          </a:ln>
        </p:spPr>
      </p:sp>
      <p:sp>
        <p:nvSpPr>
          <p:cNvPr id="128005"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29027" name="Rectangle 7"/>
          <p:cNvSpPr>
            <a:spLocks noGrp="1" noChangeArrowheads="1"/>
          </p:cNvSpPr>
          <p:nvPr>
            <p:ph type="sldNum" sz="quarter" idx="5"/>
          </p:nvPr>
        </p:nvSpPr>
        <p:spPr bwMode="auto">
          <a:noFill/>
          <a:ln>
            <a:miter lim="800000"/>
            <a:headEnd/>
            <a:tailEnd/>
          </a:ln>
        </p:spPr>
        <p:txBody>
          <a:bodyPr/>
          <a:lstStyle/>
          <a:p>
            <a:fld id="{6F8D1053-432D-4188-9E1C-806EB0100ACE}" type="slidenum">
              <a:rPr lang="ca-ES"/>
              <a:pPr/>
              <a:t>95</a:t>
            </a:fld>
            <a:endParaRPr lang="ca-ES"/>
          </a:p>
        </p:txBody>
      </p:sp>
      <p:sp>
        <p:nvSpPr>
          <p:cNvPr id="129028" name="Rectangle 2"/>
          <p:cNvSpPr>
            <a:spLocks noRot="1" noChangeArrowheads="1" noTextEdit="1"/>
          </p:cNvSpPr>
          <p:nvPr>
            <p:ph type="sldImg"/>
          </p:nvPr>
        </p:nvSpPr>
        <p:spPr bwMode="auto">
          <a:noFill/>
          <a:ln>
            <a:solidFill>
              <a:srgbClr val="000000"/>
            </a:solidFill>
            <a:miter lim="800000"/>
            <a:headEnd/>
            <a:tailEnd/>
          </a:ln>
        </p:spPr>
      </p:sp>
      <p:sp>
        <p:nvSpPr>
          <p:cNvPr id="129029"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30051" name="Rectangle 7"/>
          <p:cNvSpPr>
            <a:spLocks noGrp="1" noChangeArrowheads="1"/>
          </p:cNvSpPr>
          <p:nvPr>
            <p:ph type="sldNum" sz="quarter" idx="5"/>
          </p:nvPr>
        </p:nvSpPr>
        <p:spPr bwMode="auto">
          <a:noFill/>
          <a:ln>
            <a:miter lim="800000"/>
            <a:headEnd/>
            <a:tailEnd/>
          </a:ln>
        </p:spPr>
        <p:txBody>
          <a:bodyPr/>
          <a:lstStyle/>
          <a:p>
            <a:fld id="{C35CAD03-99E8-4D85-BDE8-0224254A6761}" type="slidenum">
              <a:rPr lang="ca-ES"/>
              <a:pPr/>
              <a:t>96</a:t>
            </a:fld>
            <a:endParaRPr lang="ca-ES"/>
          </a:p>
        </p:txBody>
      </p:sp>
      <p:sp>
        <p:nvSpPr>
          <p:cNvPr id="130052" name="Rectangle 2"/>
          <p:cNvSpPr>
            <a:spLocks noRot="1" noChangeArrowheads="1" noTextEdit="1"/>
          </p:cNvSpPr>
          <p:nvPr>
            <p:ph type="sldImg"/>
          </p:nvPr>
        </p:nvSpPr>
        <p:spPr bwMode="auto">
          <a:noFill/>
          <a:ln>
            <a:solidFill>
              <a:srgbClr val="000000"/>
            </a:solidFill>
            <a:miter lim="800000"/>
            <a:headEnd/>
            <a:tailEnd/>
          </a:ln>
        </p:spPr>
      </p:sp>
      <p:sp>
        <p:nvSpPr>
          <p:cNvPr id="130053"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31075" name="Rectangle 7"/>
          <p:cNvSpPr>
            <a:spLocks noGrp="1" noChangeArrowheads="1"/>
          </p:cNvSpPr>
          <p:nvPr>
            <p:ph type="sldNum" sz="quarter" idx="5"/>
          </p:nvPr>
        </p:nvSpPr>
        <p:spPr bwMode="auto">
          <a:noFill/>
          <a:ln>
            <a:miter lim="800000"/>
            <a:headEnd/>
            <a:tailEnd/>
          </a:ln>
        </p:spPr>
        <p:txBody>
          <a:bodyPr/>
          <a:lstStyle/>
          <a:p>
            <a:fld id="{9A8CAC3E-603C-48D9-B87B-2D3388929A06}" type="slidenum">
              <a:rPr lang="ca-ES"/>
              <a:pPr/>
              <a:t>97</a:t>
            </a:fld>
            <a:endParaRPr lang="ca-ES"/>
          </a:p>
        </p:txBody>
      </p:sp>
      <p:sp>
        <p:nvSpPr>
          <p:cNvPr id="131076" name="Rectangle 2"/>
          <p:cNvSpPr>
            <a:spLocks noRot="1" noChangeArrowheads="1" noTextEdit="1"/>
          </p:cNvSpPr>
          <p:nvPr>
            <p:ph type="sldImg"/>
          </p:nvPr>
        </p:nvSpPr>
        <p:spPr bwMode="auto">
          <a:noFill/>
          <a:ln>
            <a:solidFill>
              <a:srgbClr val="000000"/>
            </a:solidFill>
            <a:miter lim="800000"/>
            <a:headEnd/>
            <a:tailEnd/>
          </a:ln>
        </p:spPr>
      </p:sp>
      <p:sp>
        <p:nvSpPr>
          <p:cNvPr id="131077"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32099" name="Rectangle 7"/>
          <p:cNvSpPr>
            <a:spLocks noGrp="1" noChangeArrowheads="1"/>
          </p:cNvSpPr>
          <p:nvPr>
            <p:ph type="sldNum" sz="quarter" idx="5"/>
          </p:nvPr>
        </p:nvSpPr>
        <p:spPr bwMode="auto">
          <a:noFill/>
          <a:ln>
            <a:miter lim="800000"/>
            <a:headEnd/>
            <a:tailEnd/>
          </a:ln>
        </p:spPr>
        <p:txBody>
          <a:bodyPr/>
          <a:lstStyle/>
          <a:p>
            <a:fld id="{D29D1062-B964-4517-9205-8817C2CFFCE7}" type="slidenum">
              <a:rPr lang="ca-ES"/>
              <a:pPr/>
              <a:t>98</a:t>
            </a:fld>
            <a:endParaRPr lang="ca-ES"/>
          </a:p>
        </p:txBody>
      </p:sp>
      <p:sp>
        <p:nvSpPr>
          <p:cNvPr id="132100" name="Rectangle 2"/>
          <p:cNvSpPr>
            <a:spLocks noRot="1" noChangeArrowheads="1" noTextEdit="1"/>
          </p:cNvSpPr>
          <p:nvPr>
            <p:ph type="sldImg"/>
          </p:nvPr>
        </p:nvSpPr>
        <p:spPr bwMode="auto">
          <a:noFill/>
          <a:ln>
            <a:solidFill>
              <a:srgbClr val="000000"/>
            </a:solidFill>
            <a:miter lim="800000"/>
            <a:headEnd/>
            <a:tailEnd/>
          </a:ln>
        </p:spPr>
      </p:sp>
      <p:sp>
        <p:nvSpPr>
          <p:cNvPr id="132101"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33123" name="Rectangle 7"/>
          <p:cNvSpPr>
            <a:spLocks noGrp="1" noChangeArrowheads="1"/>
          </p:cNvSpPr>
          <p:nvPr>
            <p:ph type="sldNum" sz="quarter" idx="5"/>
          </p:nvPr>
        </p:nvSpPr>
        <p:spPr bwMode="auto">
          <a:noFill/>
          <a:ln>
            <a:miter lim="800000"/>
            <a:headEnd/>
            <a:tailEnd/>
          </a:ln>
        </p:spPr>
        <p:txBody>
          <a:bodyPr/>
          <a:lstStyle/>
          <a:p>
            <a:fld id="{0604E6A2-2D15-4598-8F03-F6A937F3264A}" type="slidenum">
              <a:rPr lang="ca-ES"/>
              <a:pPr/>
              <a:t>99</a:t>
            </a:fld>
            <a:endParaRPr lang="ca-ES"/>
          </a:p>
        </p:txBody>
      </p:sp>
      <p:sp>
        <p:nvSpPr>
          <p:cNvPr id="133124" name="Rectangle 2"/>
          <p:cNvSpPr>
            <a:spLocks noRot="1" noChangeArrowheads="1" noTextEdit="1"/>
          </p:cNvSpPr>
          <p:nvPr>
            <p:ph type="sldImg"/>
          </p:nvPr>
        </p:nvSpPr>
        <p:spPr bwMode="auto">
          <a:noFill/>
          <a:ln>
            <a:solidFill>
              <a:srgbClr val="000000"/>
            </a:solidFill>
            <a:miter lim="800000"/>
            <a:headEnd/>
            <a:tailEnd/>
          </a:ln>
        </p:spPr>
      </p:sp>
      <p:sp>
        <p:nvSpPr>
          <p:cNvPr id="133125"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34147" name="Rectangle 7"/>
          <p:cNvSpPr>
            <a:spLocks noGrp="1" noChangeArrowheads="1"/>
          </p:cNvSpPr>
          <p:nvPr>
            <p:ph type="sldNum" sz="quarter" idx="5"/>
          </p:nvPr>
        </p:nvSpPr>
        <p:spPr bwMode="auto">
          <a:noFill/>
          <a:ln>
            <a:miter lim="800000"/>
            <a:headEnd/>
            <a:tailEnd/>
          </a:ln>
        </p:spPr>
        <p:txBody>
          <a:bodyPr/>
          <a:lstStyle/>
          <a:p>
            <a:fld id="{FEE100DB-0444-4D07-8E1E-CE038BA85457}" type="slidenum">
              <a:rPr lang="ca-ES"/>
              <a:pPr/>
              <a:t>100</a:t>
            </a:fld>
            <a:endParaRPr lang="ca-ES"/>
          </a:p>
        </p:txBody>
      </p:sp>
      <p:sp>
        <p:nvSpPr>
          <p:cNvPr id="134148" name="Rectangle 2"/>
          <p:cNvSpPr>
            <a:spLocks noRot="1" noChangeArrowheads="1" noTextEdit="1"/>
          </p:cNvSpPr>
          <p:nvPr>
            <p:ph type="sldImg"/>
          </p:nvPr>
        </p:nvSpPr>
        <p:spPr bwMode="auto">
          <a:noFill/>
          <a:ln>
            <a:solidFill>
              <a:srgbClr val="000000"/>
            </a:solidFill>
            <a:miter lim="800000"/>
            <a:headEnd/>
            <a:tailEnd/>
          </a:ln>
        </p:spPr>
      </p:sp>
      <p:sp>
        <p:nvSpPr>
          <p:cNvPr id="134149"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35171" name="Rectangle 7"/>
          <p:cNvSpPr>
            <a:spLocks noGrp="1" noChangeArrowheads="1"/>
          </p:cNvSpPr>
          <p:nvPr>
            <p:ph type="sldNum" sz="quarter" idx="5"/>
          </p:nvPr>
        </p:nvSpPr>
        <p:spPr bwMode="auto">
          <a:noFill/>
          <a:ln>
            <a:miter lim="800000"/>
            <a:headEnd/>
            <a:tailEnd/>
          </a:ln>
        </p:spPr>
        <p:txBody>
          <a:bodyPr/>
          <a:lstStyle/>
          <a:p>
            <a:fld id="{258A5D73-193C-41AB-91B2-C609F903BD15}" type="slidenum">
              <a:rPr lang="ca-ES"/>
              <a:pPr/>
              <a:t>101</a:t>
            </a:fld>
            <a:endParaRPr lang="ca-ES"/>
          </a:p>
        </p:txBody>
      </p:sp>
      <p:sp>
        <p:nvSpPr>
          <p:cNvPr id="135172" name="Rectangle 2"/>
          <p:cNvSpPr>
            <a:spLocks noRot="1" noChangeArrowheads="1" noTextEdit="1"/>
          </p:cNvSpPr>
          <p:nvPr>
            <p:ph type="sldImg"/>
          </p:nvPr>
        </p:nvSpPr>
        <p:spPr bwMode="auto">
          <a:noFill/>
          <a:ln>
            <a:solidFill>
              <a:srgbClr val="000000"/>
            </a:solidFill>
            <a:miter lim="800000"/>
            <a:headEnd/>
            <a:tailEnd/>
          </a:ln>
        </p:spPr>
      </p:sp>
      <p:sp>
        <p:nvSpPr>
          <p:cNvPr id="135173"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36195" name="Rectangle 7"/>
          <p:cNvSpPr>
            <a:spLocks noGrp="1" noChangeArrowheads="1"/>
          </p:cNvSpPr>
          <p:nvPr>
            <p:ph type="sldNum" sz="quarter" idx="5"/>
          </p:nvPr>
        </p:nvSpPr>
        <p:spPr bwMode="auto">
          <a:noFill/>
          <a:ln>
            <a:miter lim="800000"/>
            <a:headEnd/>
            <a:tailEnd/>
          </a:ln>
        </p:spPr>
        <p:txBody>
          <a:bodyPr/>
          <a:lstStyle/>
          <a:p>
            <a:fld id="{9CEB0D58-5A50-4629-A8C2-3F43719B0D7E}" type="slidenum">
              <a:rPr lang="ca-ES"/>
              <a:pPr/>
              <a:t>102</a:t>
            </a:fld>
            <a:endParaRPr lang="ca-ES"/>
          </a:p>
        </p:txBody>
      </p:sp>
      <p:sp>
        <p:nvSpPr>
          <p:cNvPr id="136196" name="Rectangle 2"/>
          <p:cNvSpPr>
            <a:spLocks noRot="1" noChangeArrowheads="1" noTextEdit="1"/>
          </p:cNvSpPr>
          <p:nvPr>
            <p:ph type="sldImg"/>
          </p:nvPr>
        </p:nvSpPr>
        <p:spPr bwMode="auto">
          <a:noFill/>
          <a:ln>
            <a:solidFill>
              <a:srgbClr val="000000"/>
            </a:solidFill>
            <a:miter lim="800000"/>
            <a:headEnd/>
            <a:tailEnd/>
          </a:ln>
        </p:spPr>
      </p:sp>
      <p:sp>
        <p:nvSpPr>
          <p:cNvPr id="136197"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10595" name="Rectangle 7"/>
          <p:cNvSpPr>
            <a:spLocks noGrp="1" noChangeArrowheads="1"/>
          </p:cNvSpPr>
          <p:nvPr>
            <p:ph type="sldNum" sz="quarter" idx="5"/>
          </p:nvPr>
        </p:nvSpPr>
        <p:spPr bwMode="auto">
          <a:noFill/>
          <a:ln>
            <a:miter lim="800000"/>
            <a:headEnd/>
            <a:tailEnd/>
          </a:ln>
        </p:spPr>
        <p:txBody>
          <a:bodyPr/>
          <a:lstStyle/>
          <a:p>
            <a:fld id="{4953BB91-1F97-49DA-966A-ADC43B8D75AA}" type="slidenum">
              <a:rPr lang="ca-ES"/>
              <a:pPr/>
              <a:t>77</a:t>
            </a:fld>
            <a:endParaRPr lang="ca-ES"/>
          </a:p>
        </p:txBody>
      </p:sp>
      <p:sp>
        <p:nvSpPr>
          <p:cNvPr id="110596" name="Rectangle 2"/>
          <p:cNvSpPr>
            <a:spLocks noRot="1" noChangeArrowheads="1" noTextEdit="1"/>
          </p:cNvSpPr>
          <p:nvPr>
            <p:ph type="sldImg"/>
          </p:nvPr>
        </p:nvSpPr>
        <p:spPr bwMode="auto">
          <a:noFill/>
          <a:ln>
            <a:solidFill>
              <a:srgbClr val="000000"/>
            </a:solidFill>
            <a:miter lim="800000"/>
            <a:headEnd/>
            <a:tailEnd/>
          </a:ln>
        </p:spPr>
      </p:sp>
      <p:sp>
        <p:nvSpPr>
          <p:cNvPr id="110597"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11619" name="Rectangle 7"/>
          <p:cNvSpPr>
            <a:spLocks noGrp="1" noChangeArrowheads="1"/>
          </p:cNvSpPr>
          <p:nvPr>
            <p:ph type="sldNum" sz="quarter" idx="5"/>
          </p:nvPr>
        </p:nvSpPr>
        <p:spPr bwMode="auto">
          <a:noFill/>
          <a:ln>
            <a:miter lim="800000"/>
            <a:headEnd/>
            <a:tailEnd/>
          </a:ln>
        </p:spPr>
        <p:txBody>
          <a:bodyPr/>
          <a:lstStyle/>
          <a:p>
            <a:fld id="{EFE0D1DB-F561-45BA-8796-DCE9F30E7D08}" type="slidenum">
              <a:rPr lang="ca-ES"/>
              <a:pPr/>
              <a:t>78</a:t>
            </a:fld>
            <a:endParaRPr lang="ca-ES"/>
          </a:p>
        </p:txBody>
      </p:sp>
      <p:sp>
        <p:nvSpPr>
          <p:cNvPr id="111620" name="Rectangle 2"/>
          <p:cNvSpPr>
            <a:spLocks noRot="1" noChangeArrowheads="1" noTextEdit="1"/>
          </p:cNvSpPr>
          <p:nvPr>
            <p:ph type="sldImg"/>
          </p:nvPr>
        </p:nvSpPr>
        <p:spPr bwMode="auto">
          <a:noFill/>
          <a:ln>
            <a:solidFill>
              <a:srgbClr val="000000"/>
            </a:solidFill>
            <a:miter lim="800000"/>
            <a:headEnd/>
            <a:tailEnd/>
          </a:ln>
        </p:spPr>
      </p:sp>
      <p:sp>
        <p:nvSpPr>
          <p:cNvPr id="111621"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12643" name="Rectangle 7"/>
          <p:cNvSpPr>
            <a:spLocks noGrp="1" noChangeArrowheads="1"/>
          </p:cNvSpPr>
          <p:nvPr>
            <p:ph type="sldNum" sz="quarter" idx="5"/>
          </p:nvPr>
        </p:nvSpPr>
        <p:spPr bwMode="auto">
          <a:noFill/>
          <a:ln>
            <a:miter lim="800000"/>
            <a:headEnd/>
            <a:tailEnd/>
          </a:ln>
        </p:spPr>
        <p:txBody>
          <a:bodyPr/>
          <a:lstStyle/>
          <a:p>
            <a:fld id="{7DE09BB1-B6F4-44E1-A397-F69C959BABDA}" type="slidenum">
              <a:rPr lang="ca-ES"/>
              <a:pPr/>
              <a:t>79</a:t>
            </a:fld>
            <a:endParaRPr lang="ca-ES"/>
          </a:p>
        </p:txBody>
      </p:sp>
      <p:sp>
        <p:nvSpPr>
          <p:cNvPr id="112644" name="Rectangle 2"/>
          <p:cNvSpPr>
            <a:spLocks noRot="1" noChangeArrowheads="1" noTextEdit="1"/>
          </p:cNvSpPr>
          <p:nvPr>
            <p:ph type="sldImg"/>
          </p:nvPr>
        </p:nvSpPr>
        <p:spPr bwMode="auto">
          <a:noFill/>
          <a:ln>
            <a:solidFill>
              <a:srgbClr val="000000"/>
            </a:solidFill>
            <a:miter lim="800000"/>
            <a:headEnd/>
            <a:tailEnd/>
          </a:ln>
        </p:spPr>
      </p:sp>
      <p:sp>
        <p:nvSpPr>
          <p:cNvPr id="112645"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13667" name="Rectangle 7"/>
          <p:cNvSpPr>
            <a:spLocks noGrp="1" noChangeArrowheads="1"/>
          </p:cNvSpPr>
          <p:nvPr>
            <p:ph type="sldNum" sz="quarter" idx="5"/>
          </p:nvPr>
        </p:nvSpPr>
        <p:spPr bwMode="auto">
          <a:noFill/>
          <a:ln>
            <a:miter lim="800000"/>
            <a:headEnd/>
            <a:tailEnd/>
          </a:ln>
        </p:spPr>
        <p:txBody>
          <a:bodyPr/>
          <a:lstStyle/>
          <a:p>
            <a:fld id="{80245192-6F62-4B9B-A666-C45A2301F31E}" type="slidenum">
              <a:rPr lang="ca-ES"/>
              <a:pPr/>
              <a:t>80</a:t>
            </a:fld>
            <a:endParaRPr lang="ca-ES"/>
          </a:p>
        </p:txBody>
      </p:sp>
      <p:sp>
        <p:nvSpPr>
          <p:cNvPr id="113668" name="Rectangle 2"/>
          <p:cNvSpPr>
            <a:spLocks noRot="1" noChangeArrowheads="1" noTextEdit="1"/>
          </p:cNvSpPr>
          <p:nvPr>
            <p:ph type="sldImg"/>
          </p:nvPr>
        </p:nvSpPr>
        <p:spPr bwMode="auto">
          <a:noFill/>
          <a:ln>
            <a:solidFill>
              <a:srgbClr val="000000"/>
            </a:solidFill>
            <a:miter lim="800000"/>
            <a:headEnd/>
            <a:tailEnd/>
          </a:ln>
        </p:spPr>
      </p:sp>
      <p:sp>
        <p:nvSpPr>
          <p:cNvPr id="113669"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14691" name="Rectangle 7"/>
          <p:cNvSpPr>
            <a:spLocks noGrp="1" noChangeArrowheads="1"/>
          </p:cNvSpPr>
          <p:nvPr>
            <p:ph type="sldNum" sz="quarter" idx="5"/>
          </p:nvPr>
        </p:nvSpPr>
        <p:spPr bwMode="auto">
          <a:noFill/>
          <a:ln>
            <a:miter lim="800000"/>
            <a:headEnd/>
            <a:tailEnd/>
          </a:ln>
        </p:spPr>
        <p:txBody>
          <a:bodyPr/>
          <a:lstStyle/>
          <a:p>
            <a:fld id="{BE4ED431-E4EB-4DA4-9569-C14E8CF427CB}" type="slidenum">
              <a:rPr lang="ca-ES"/>
              <a:pPr/>
              <a:t>81</a:t>
            </a:fld>
            <a:endParaRPr lang="ca-ES"/>
          </a:p>
        </p:txBody>
      </p:sp>
      <p:sp>
        <p:nvSpPr>
          <p:cNvPr id="114692" name="Rectangle 2"/>
          <p:cNvSpPr>
            <a:spLocks noRot="1" noChangeArrowheads="1" noTextEdit="1"/>
          </p:cNvSpPr>
          <p:nvPr>
            <p:ph type="sldImg"/>
          </p:nvPr>
        </p:nvSpPr>
        <p:spPr bwMode="auto">
          <a:noFill/>
          <a:ln>
            <a:solidFill>
              <a:srgbClr val="000000"/>
            </a:solidFill>
            <a:miter lim="800000"/>
            <a:headEnd/>
            <a:tailEnd/>
          </a:ln>
        </p:spPr>
      </p:sp>
      <p:sp>
        <p:nvSpPr>
          <p:cNvPr id="114693"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15715" name="Rectangle 7"/>
          <p:cNvSpPr>
            <a:spLocks noGrp="1" noChangeArrowheads="1"/>
          </p:cNvSpPr>
          <p:nvPr>
            <p:ph type="sldNum" sz="quarter" idx="5"/>
          </p:nvPr>
        </p:nvSpPr>
        <p:spPr bwMode="auto">
          <a:noFill/>
          <a:ln>
            <a:miter lim="800000"/>
            <a:headEnd/>
            <a:tailEnd/>
          </a:ln>
        </p:spPr>
        <p:txBody>
          <a:bodyPr/>
          <a:lstStyle/>
          <a:p>
            <a:fld id="{088E2CB7-31BE-4833-8138-E29862AD2EA6}" type="slidenum">
              <a:rPr lang="ca-ES"/>
              <a:pPr/>
              <a:t>82</a:t>
            </a:fld>
            <a:endParaRPr lang="ca-ES"/>
          </a:p>
        </p:txBody>
      </p:sp>
      <p:sp>
        <p:nvSpPr>
          <p:cNvPr id="115716" name="Rectangle 2"/>
          <p:cNvSpPr>
            <a:spLocks noRot="1" noChangeArrowheads="1" noTextEdit="1"/>
          </p:cNvSpPr>
          <p:nvPr>
            <p:ph type="sldImg"/>
          </p:nvPr>
        </p:nvSpPr>
        <p:spPr bwMode="auto">
          <a:noFill/>
          <a:ln>
            <a:solidFill>
              <a:srgbClr val="000000"/>
            </a:solidFill>
            <a:miter lim="800000"/>
            <a:headEnd/>
            <a:tailEnd/>
          </a:ln>
        </p:spPr>
      </p:sp>
      <p:sp>
        <p:nvSpPr>
          <p:cNvPr id="115717"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6"/>
          <p:cNvSpPr>
            <a:spLocks noGrp="1" noChangeArrowheads="1"/>
          </p:cNvSpPr>
          <p:nvPr>
            <p:ph type="ftr" sz="quarter" idx="4"/>
          </p:nvPr>
        </p:nvSpPr>
        <p:spPr bwMode="auto">
          <a:noFill/>
          <a:ln>
            <a:miter lim="800000"/>
            <a:headEnd/>
            <a:tailEnd/>
          </a:ln>
        </p:spPr>
        <p:txBody>
          <a:bodyPr/>
          <a:lstStyle/>
          <a:p>
            <a:r>
              <a:rPr lang="ca-ES"/>
              <a:t>VOCALÍA ATENCIÓN PRIMARIA. </a:t>
            </a:r>
          </a:p>
        </p:txBody>
      </p:sp>
      <p:sp>
        <p:nvSpPr>
          <p:cNvPr id="116739" name="Rectangle 7"/>
          <p:cNvSpPr>
            <a:spLocks noGrp="1" noChangeArrowheads="1"/>
          </p:cNvSpPr>
          <p:nvPr>
            <p:ph type="sldNum" sz="quarter" idx="5"/>
          </p:nvPr>
        </p:nvSpPr>
        <p:spPr bwMode="auto">
          <a:noFill/>
          <a:ln>
            <a:miter lim="800000"/>
            <a:headEnd/>
            <a:tailEnd/>
          </a:ln>
        </p:spPr>
        <p:txBody>
          <a:bodyPr/>
          <a:lstStyle/>
          <a:p>
            <a:fld id="{540821D4-BA6F-40A7-BFB1-8D67EAE5A9CC}" type="slidenum">
              <a:rPr lang="ca-ES"/>
              <a:pPr/>
              <a:t>83</a:t>
            </a:fld>
            <a:endParaRPr lang="ca-ES"/>
          </a:p>
        </p:txBody>
      </p:sp>
      <p:sp>
        <p:nvSpPr>
          <p:cNvPr id="116740" name="Rectangle 2"/>
          <p:cNvSpPr>
            <a:spLocks noRot="1" noChangeArrowheads="1" noTextEdit="1"/>
          </p:cNvSpPr>
          <p:nvPr>
            <p:ph type="sldImg"/>
          </p:nvPr>
        </p:nvSpPr>
        <p:spPr bwMode="auto">
          <a:noFill/>
          <a:ln>
            <a:solidFill>
              <a:srgbClr val="000000"/>
            </a:solidFill>
            <a:miter lim="800000"/>
            <a:headEnd/>
            <a:tailEnd/>
          </a:ln>
        </p:spPr>
      </p:sp>
      <p:sp>
        <p:nvSpPr>
          <p:cNvPr id="116741" name="Rectangle 3"/>
          <p:cNvSpPr>
            <a:spLocks noGrp="1" noChangeArrowheads="1"/>
          </p:cNvSpPr>
          <p:nvPr>
            <p:ph type="body" idx="1"/>
          </p:nvPr>
        </p:nvSpPr>
        <p:spPr bwMode="auto">
          <a:noFill/>
        </p:spPr>
        <p:txBody>
          <a:bodyPr/>
          <a:lstStyle/>
          <a:p>
            <a:pPr>
              <a:spcBef>
                <a:spcPct val="0"/>
              </a:spcBef>
            </a:pPr>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endParaRPr lang="es-PE"/>
          </a:p>
        </p:txBody>
      </p:sp>
      <p:sp>
        <p:nvSpPr>
          <p:cNvPr id="5" name="Rectangle 5"/>
          <p:cNvSpPr>
            <a:spLocks noGrp="1" noChangeArrowheads="1"/>
          </p:cNvSpPr>
          <p:nvPr>
            <p:ph type="ftr" sz="quarter" idx="11"/>
          </p:nvPr>
        </p:nvSpPr>
        <p:spPr>
          <a:ln/>
        </p:spPr>
        <p:txBody>
          <a:bodyPr/>
          <a:lstStyle>
            <a:lvl1pPr>
              <a:defRPr/>
            </a:lvl1pPr>
          </a:lstStyle>
          <a:p>
            <a:endParaRPr lang="es-PE"/>
          </a:p>
        </p:txBody>
      </p:sp>
      <p:sp>
        <p:nvSpPr>
          <p:cNvPr id="6" name="Rectangle 6"/>
          <p:cNvSpPr>
            <a:spLocks noGrp="1" noChangeArrowheads="1"/>
          </p:cNvSpPr>
          <p:nvPr>
            <p:ph type="sldNum" sz="quarter" idx="12"/>
          </p:nvPr>
        </p:nvSpPr>
        <p:spPr>
          <a:ln/>
        </p:spPr>
        <p:txBody>
          <a:bodyPr/>
          <a:lstStyle>
            <a:lvl1pPr>
              <a:defRPr/>
            </a:lvl1pPr>
          </a:lstStyle>
          <a:p>
            <a:fld id="{FA7E27F5-78AE-460D-8018-818F201D92BF}"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endParaRPr lang="es-PE"/>
          </a:p>
        </p:txBody>
      </p:sp>
      <p:sp>
        <p:nvSpPr>
          <p:cNvPr id="5" name="Rectangle 5"/>
          <p:cNvSpPr>
            <a:spLocks noGrp="1" noChangeArrowheads="1"/>
          </p:cNvSpPr>
          <p:nvPr>
            <p:ph type="ftr" sz="quarter" idx="11"/>
          </p:nvPr>
        </p:nvSpPr>
        <p:spPr>
          <a:ln/>
        </p:spPr>
        <p:txBody>
          <a:bodyPr/>
          <a:lstStyle>
            <a:lvl1pPr>
              <a:defRPr/>
            </a:lvl1pPr>
          </a:lstStyle>
          <a:p>
            <a:endParaRPr lang="es-PE"/>
          </a:p>
        </p:txBody>
      </p:sp>
      <p:sp>
        <p:nvSpPr>
          <p:cNvPr id="6" name="Rectangle 6"/>
          <p:cNvSpPr>
            <a:spLocks noGrp="1" noChangeArrowheads="1"/>
          </p:cNvSpPr>
          <p:nvPr>
            <p:ph type="sldNum" sz="quarter" idx="12"/>
          </p:nvPr>
        </p:nvSpPr>
        <p:spPr>
          <a:ln/>
        </p:spPr>
        <p:txBody>
          <a:bodyPr/>
          <a:lstStyle>
            <a:lvl1pPr>
              <a:defRPr/>
            </a:lvl1pPr>
          </a:lstStyle>
          <a:p>
            <a:fld id="{B4D7F6BF-F976-4809-A9AE-7B0A70552E19}"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endParaRPr lang="es-PE"/>
          </a:p>
        </p:txBody>
      </p:sp>
      <p:sp>
        <p:nvSpPr>
          <p:cNvPr id="5" name="Rectangle 5"/>
          <p:cNvSpPr>
            <a:spLocks noGrp="1" noChangeArrowheads="1"/>
          </p:cNvSpPr>
          <p:nvPr>
            <p:ph type="ftr" sz="quarter" idx="11"/>
          </p:nvPr>
        </p:nvSpPr>
        <p:spPr>
          <a:ln/>
        </p:spPr>
        <p:txBody>
          <a:bodyPr/>
          <a:lstStyle>
            <a:lvl1pPr>
              <a:defRPr/>
            </a:lvl1pPr>
          </a:lstStyle>
          <a:p>
            <a:endParaRPr lang="es-PE"/>
          </a:p>
        </p:txBody>
      </p:sp>
      <p:sp>
        <p:nvSpPr>
          <p:cNvPr id="6" name="Rectangle 6"/>
          <p:cNvSpPr>
            <a:spLocks noGrp="1" noChangeArrowheads="1"/>
          </p:cNvSpPr>
          <p:nvPr>
            <p:ph type="sldNum" sz="quarter" idx="12"/>
          </p:nvPr>
        </p:nvSpPr>
        <p:spPr>
          <a:ln/>
        </p:spPr>
        <p:txBody>
          <a:bodyPr/>
          <a:lstStyle>
            <a:lvl1pPr>
              <a:defRPr/>
            </a:lvl1pPr>
          </a:lstStyle>
          <a:p>
            <a:fld id="{7CA182BE-BE48-40D5-9012-63D9D25DCB59}"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51467" y="457200"/>
            <a:ext cx="7772400" cy="1143000"/>
          </a:xfrm>
        </p:spPr>
        <p:txBody>
          <a:bodyPr/>
          <a:lstStyle/>
          <a:p>
            <a:r>
              <a:rPr lang="es-ES" smtClean="0"/>
              <a:t>Haga clic para modificar el estilo de título del patrón</a:t>
            </a:r>
            <a:endParaRPr lang="es-PE"/>
          </a:p>
        </p:txBody>
      </p:sp>
      <p:sp>
        <p:nvSpPr>
          <p:cNvPr id="3" name="2 Marcador de texto"/>
          <p:cNvSpPr>
            <a:spLocks noGrp="1"/>
          </p:cNvSpPr>
          <p:nvPr>
            <p:ph type="body" sz="half" idx="1"/>
          </p:nvPr>
        </p:nvSpPr>
        <p:spPr>
          <a:xfrm>
            <a:off x="1172634" y="1981200"/>
            <a:ext cx="3680178" cy="3810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988279" y="1981200"/>
            <a:ext cx="3681588" cy="3810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endParaRPr lang="es-PE"/>
          </a:p>
        </p:txBody>
      </p:sp>
      <p:sp>
        <p:nvSpPr>
          <p:cNvPr id="5" name="Rectangle 5"/>
          <p:cNvSpPr>
            <a:spLocks noGrp="1" noChangeArrowheads="1"/>
          </p:cNvSpPr>
          <p:nvPr>
            <p:ph type="ftr" sz="quarter" idx="11"/>
          </p:nvPr>
        </p:nvSpPr>
        <p:spPr>
          <a:ln/>
        </p:spPr>
        <p:txBody>
          <a:bodyPr/>
          <a:lstStyle>
            <a:lvl1pPr>
              <a:defRPr/>
            </a:lvl1pPr>
          </a:lstStyle>
          <a:p>
            <a:endParaRPr lang="es-PE"/>
          </a:p>
        </p:txBody>
      </p:sp>
      <p:sp>
        <p:nvSpPr>
          <p:cNvPr id="6" name="Rectangle 6"/>
          <p:cNvSpPr>
            <a:spLocks noGrp="1" noChangeArrowheads="1"/>
          </p:cNvSpPr>
          <p:nvPr>
            <p:ph type="sldNum" sz="quarter" idx="12"/>
          </p:nvPr>
        </p:nvSpPr>
        <p:spPr>
          <a:ln/>
        </p:spPr>
        <p:txBody>
          <a:bodyPr/>
          <a:lstStyle>
            <a:lvl1pPr>
              <a:defRPr/>
            </a:lvl1pPr>
          </a:lstStyle>
          <a:p>
            <a:fld id="{A07F3615-EFB7-4075-9B98-C85D4E19C50D}"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endParaRPr lang="es-PE"/>
          </a:p>
        </p:txBody>
      </p:sp>
      <p:sp>
        <p:nvSpPr>
          <p:cNvPr id="5" name="Rectangle 5"/>
          <p:cNvSpPr>
            <a:spLocks noGrp="1" noChangeArrowheads="1"/>
          </p:cNvSpPr>
          <p:nvPr>
            <p:ph type="ftr" sz="quarter" idx="11"/>
          </p:nvPr>
        </p:nvSpPr>
        <p:spPr>
          <a:ln/>
        </p:spPr>
        <p:txBody>
          <a:bodyPr/>
          <a:lstStyle>
            <a:lvl1pPr>
              <a:defRPr/>
            </a:lvl1pPr>
          </a:lstStyle>
          <a:p>
            <a:endParaRPr lang="es-PE"/>
          </a:p>
        </p:txBody>
      </p:sp>
      <p:sp>
        <p:nvSpPr>
          <p:cNvPr id="6" name="Rectangle 6"/>
          <p:cNvSpPr>
            <a:spLocks noGrp="1" noChangeArrowheads="1"/>
          </p:cNvSpPr>
          <p:nvPr>
            <p:ph type="sldNum" sz="quarter" idx="12"/>
          </p:nvPr>
        </p:nvSpPr>
        <p:spPr>
          <a:ln/>
        </p:spPr>
        <p:txBody>
          <a:bodyPr/>
          <a:lstStyle>
            <a:lvl1pPr>
              <a:defRPr/>
            </a:lvl1pPr>
          </a:lstStyle>
          <a:p>
            <a:fld id="{CD6FB7B4-A141-4A49-9715-467FFA590830}"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endParaRPr lang="es-PE"/>
          </a:p>
        </p:txBody>
      </p:sp>
      <p:sp>
        <p:nvSpPr>
          <p:cNvPr id="6" name="Rectangle 5"/>
          <p:cNvSpPr>
            <a:spLocks noGrp="1" noChangeArrowheads="1"/>
          </p:cNvSpPr>
          <p:nvPr>
            <p:ph type="ftr" sz="quarter" idx="11"/>
          </p:nvPr>
        </p:nvSpPr>
        <p:spPr>
          <a:ln/>
        </p:spPr>
        <p:txBody>
          <a:bodyPr/>
          <a:lstStyle>
            <a:lvl1pPr>
              <a:defRPr/>
            </a:lvl1pPr>
          </a:lstStyle>
          <a:p>
            <a:endParaRPr lang="es-PE"/>
          </a:p>
        </p:txBody>
      </p:sp>
      <p:sp>
        <p:nvSpPr>
          <p:cNvPr id="7" name="Rectangle 6"/>
          <p:cNvSpPr>
            <a:spLocks noGrp="1" noChangeArrowheads="1"/>
          </p:cNvSpPr>
          <p:nvPr>
            <p:ph type="sldNum" sz="quarter" idx="12"/>
          </p:nvPr>
        </p:nvSpPr>
        <p:spPr>
          <a:ln/>
        </p:spPr>
        <p:txBody>
          <a:bodyPr/>
          <a:lstStyle>
            <a:lvl1pPr>
              <a:defRPr/>
            </a:lvl1pPr>
          </a:lstStyle>
          <a:p>
            <a:fld id="{642983F4-06D2-4A3D-AB62-1F438BE3459C}"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endParaRPr lang="es-PE"/>
          </a:p>
        </p:txBody>
      </p:sp>
      <p:sp>
        <p:nvSpPr>
          <p:cNvPr id="8" name="Rectangle 5"/>
          <p:cNvSpPr>
            <a:spLocks noGrp="1" noChangeArrowheads="1"/>
          </p:cNvSpPr>
          <p:nvPr>
            <p:ph type="ftr" sz="quarter" idx="11"/>
          </p:nvPr>
        </p:nvSpPr>
        <p:spPr>
          <a:ln/>
        </p:spPr>
        <p:txBody>
          <a:bodyPr/>
          <a:lstStyle>
            <a:lvl1pPr>
              <a:defRPr/>
            </a:lvl1pPr>
          </a:lstStyle>
          <a:p>
            <a:endParaRPr lang="es-PE"/>
          </a:p>
        </p:txBody>
      </p:sp>
      <p:sp>
        <p:nvSpPr>
          <p:cNvPr id="9" name="Rectangle 6"/>
          <p:cNvSpPr>
            <a:spLocks noGrp="1" noChangeArrowheads="1"/>
          </p:cNvSpPr>
          <p:nvPr>
            <p:ph type="sldNum" sz="quarter" idx="12"/>
          </p:nvPr>
        </p:nvSpPr>
        <p:spPr>
          <a:ln/>
        </p:spPr>
        <p:txBody>
          <a:bodyPr/>
          <a:lstStyle>
            <a:lvl1pPr>
              <a:defRPr/>
            </a:lvl1pPr>
          </a:lstStyle>
          <a:p>
            <a:fld id="{43A7189A-8F95-4A4D-91A9-7F0235AE630A}"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endParaRPr lang="es-PE"/>
          </a:p>
        </p:txBody>
      </p:sp>
      <p:sp>
        <p:nvSpPr>
          <p:cNvPr id="4" name="Rectangle 5"/>
          <p:cNvSpPr>
            <a:spLocks noGrp="1" noChangeArrowheads="1"/>
          </p:cNvSpPr>
          <p:nvPr>
            <p:ph type="ftr" sz="quarter" idx="11"/>
          </p:nvPr>
        </p:nvSpPr>
        <p:spPr>
          <a:ln/>
        </p:spPr>
        <p:txBody>
          <a:bodyPr/>
          <a:lstStyle>
            <a:lvl1pPr>
              <a:defRPr/>
            </a:lvl1pPr>
          </a:lstStyle>
          <a:p>
            <a:endParaRPr lang="es-PE"/>
          </a:p>
        </p:txBody>
      </p:sp>
      <p:sp>
        <p:nvSpPr>
          <p:cNvPr id="5" name="Rectangle 6"/>
          <p:cNvSpPr>
            <a:spLocks noGrp="1" noChangeArrowheads="1"/>
          </p:cNvSpPr>
          <p:nvPr>
            <p:ph type="sldNum" sz="quarter" idx="12"/>
          </p:nvPr>
        </p:nvSpPr>
        <p:spPr>
          <a:ln/>
        </p:spPr>
        <p:txBody>
          <a:bodyPr/>
          <a:lstStyle>
            <a:lvl1pPr>
              <a:defRPr/>
            </a:lvl1pPr>
          </a:lstStyle>
          <a:p>
            <a:fld id="{16BA0289-6197-4FC6-9A7B-219B9B72F424}"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s-PE"/>
          </a:p>
        </p:txBody>
      </p:sp>
      <p:sp>
        <p:nvSpPr>
          <p:cNvPr id="3" name="Rectangle 5"/>
          <p:cNvSpPr>
            <a:spLocks noGrp="1" noChangeArrowheads="1"/>
          </p:cNvSpPr>
          <p:nvPr>
            <p:ph type="ftr" sz="quarter" idx="11"/>
          </p:nvPr>
        </p:nvSpPr>
        <p:spPr>
          <a:ln/>
        </p:spPr>
        <p:txBody>
          <a:bodyPr/>
          <a:lstStyle>
            <a:lvl1pPr>
              <a:defRPr/>
            </a:lvl1pPr>
          </a:lstStyle>
          <a:p>
            <a:endParaRPr lang="es-PE"/>
          </a:p>
        </p:txBody>
      </p:sp>
      <p:sp>
        <p:nvSpPr>
          <p:cNvPr id="4" name="Rectangle 6"/>
          <p:cNvSpPr>
            <a:spLocks noGrp="1" noChangeArrowheads="1"/>
          </p:cNvSpPr>
          <p:nvPr>
            <p:ph type="sldNum" sz="quarter" idx="12"/>
          </p:nvPr>
        </p:nvSpPr>
        <p:spPr>
          <a:ln/>
        </p:spPr>
        <p:txBody>
          <a:bodyPr/>
          <a:lstStyle>
            <a:lvl1pPr>
              <a:defRPr/>
            </a:lvl1pPr>
          </a:lstStyle>
          <a:p>
            <a:fld id="{49A0A385-8F41-4ECD-899B-4236A330D761}"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endParaRPr lang="es-PE"/>
          </a:p>
        </p:txBody>
      </p:sp>
      <p:sp>
        <p:nvSpPr>
          <p:cNvPr id="6" name="Rectangle 5"/>
          <p:cNvSpPr>
            <a:spLocks noGrp="1" noChangeArrowheads="1"/>
          </p:cNvSpPr>
          <p:nvPr>
            <p:ph type="ftr" sz="quarter" idx="11"/>
          </p:nvPr>
        </p:nvSpPr>
        <p:spPr>
          <a:ln/>
        </p:spPr>
        <p:txBody>
          <a:bodyPr/>
          <a:lstStyle>
            <a:lvl1pPr>
              <a:defRPr/>
            </a:lvl1pPr>
          </a:lstStyle>
          <a:p>
            <a:endParaRPr lang="es-PE"/>
          </a:p>
        </p:txBody>
      </p:sp>
      <p:sp>
        <p:nvSpPr>
          <p:cNvPr id="7" name="Rectangle 6"/>
          <p:cNvSpPr>
            <a:spLocks noGrp="1" noChangeArrowheads="1"/>
          </p:cNvSpPr>
          <p:nvPr>
            <p:ph type="sldNum" sz="quarter" idx="12"/>
          </p:nvPr>
        </p:nvSpPr>
        <p:spPr>
          <a:ln/>
        </p:spPr>
        <p:txBody>
          <a:bodyPr/>
          <a:lstStyle>
            <a:lvl1pPr>
              <a:defRPr/>
            </a:lvl1pPr>
          </a:lstStyle>
          <a:p>
            <a:fld id="{7C35AAAF-92F4-4E14-9EBF-C322996F075E}"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endParaRPr lang="es-PE"/>
          </a:p>
        </p:txBody>
      </p:sp>
      <p:sp>
        <p:nvSpPr>
          <p:cNvPr id="6" name="Rectangle 5"/>
          <p:cNvSpPr>
            <a:spLocks noGrp="1" noChangeArrowheads="1"/>
          </p:cNvSpPr>
          <p:nvPr>
            <p:ph type="ftr" sz="quarter" idx="11"/>
          </p:nvPr>
        </p:nvSpPr>
        <p:spPr>
          <a:ln/>
        </p:spPr>
        <p:txBody>
          <a:bodyPr/>
          <a:lstStyle>
            <a:lvl1pPr>
              <a:defRPr/>
            </a:lvl1pPr>
          </a:lstStyle>
          <a:p>
            <a:endParaRPr lang="es-PE"/>
          </a:p>
        </p:txBody>
      </p:sp>
      <p:sp>
        <p:nvSpPr>
          <p:cNvPr id="7" name="Rectangle 6"/>
          <p:cNvSpPr>
            <a:spLocks noGrp="1" noChangeArrowheads="1"/>
          </p:cNvSpPr>
          <p:nvPr>
            <p:ph type="sldNum" sz="quarter" idx="12"/>
          </p:nvPr>
        </p:nvSpPr>
        <p:spPr>
          <a:ln/>
        </p:spPr>
        <p:txBody>
          <a:bodyPr/>
          <a:lstStyle>
            <a:lvl1pPr>
              <a:defRPr/>
            </a:lvl1pPr>
          </a:lstStyle>
          <a:p>
            <a:fld id="{E48046DF-F766-4AF4-A10C-4C235C414006}"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P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P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E609E09-CE53-4699-945F-CB699108CF9A}"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6.gif"/></Relationships>
</file>

<file path=ppt/slides/_rels/slide10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54.jpeg"/></Relationships>
</file>

<file path=ppt/slides/_rels/slide10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54.jpeg"/><Relationship Id="rId4" Type="http://schemas.openxmlformats.org/officeDocument/2006/relationships/audio" Target="../media/audio4.wav"/></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images.google.com.pe/imgres?imgurl=http://www.uv.es/medicina-oral/Docencia/atlas/2/33.jpg&amp;imgrefurl=http://www.uv.es/medicina-oral/Docencia/atlas/2/1.htm&amp;h=390&amp;w=454&amp;sz=30&amp;hl=es&amp;sig2=r13l-5H6mpr2tSKfEUigag&amp;start=113&amp;tbnid=JNViMPxP1Q1spM:&amp;tbnh=110&amp;tbnw=128&amp;ei=aAw8Rea-CZjEaNmeyPEH&amp;prev=/images%3Fq%3Dsifilis%26start%3D100%26ndsp%3D20%26svnum%3D10%26hl%3Des%26lr%3D%26sa%3DN"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mages.google.com.pe/imgres?imgurl=http://www.nlm.nih.gov/medlineplus/spanish/ency/images/ency/fullsize/1385.jpg&amp;imgrefurl=http://www.nlm.nih.gov/medlineplus/spanish/ency/esp_imagepages/1385.htm&amp;h=226&amp;w=306&amp;sz=17&amp;hl=es&amp;sig2=f6WOCf4hRclCjuyPhnBs6g&amp;start=3&amp;tbnid=RlxIDHVdHh5mEM:&amp;tbnh=86&amp;tbnw=117&amp;ei=my08ReaVAcaoaOSe8JwJ&amp;prev=/images%3Fq%3Dsifilis%26svnum%3D10%26hl%3Des%26lr%3D%26sa%3DN"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images.google.com.pe/imgres?imgurl=http://epm.br/dcir/urologia/lua/images/DST%2520-%2520sifilis%2520sec%2520condiloma.jpg&amp;imgrefurl=http://epm.br/dcir/urologia/lua/dst01.htm&amp;h=102&amp;w=89&amp;sz=2&amp;hl=es&amp;sig2=TDFcRDGmJW1tj7jUXMjShA&amp;start=198&amp;tbnid=bmO_AqYnedYNkM:&amp;tbnh=83&amp;tbnw=72&amp;ei=Qy48RciJEJXoaIyTjPUI&amp;prev=/images%3Fq%3Dsifilis%26start%3D180%26ndsp%3D20%26svnum%3D10%26hl%3Des%26lr%3D%26sa%3D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images.google.com.pe/imgres?imgurl=http://www.aids.gov.br/dst/imagem21.jpg&amp;imgrefurl=http://www.aids.gov.br/dst/imagem21.htm&amp;h=244&amp;w=361&amp;sz=14&amp;hl=es&amp;sig2=JwhAGghF-lFzp0eWuA5f9w&amp;start=9&amp;tbnid=6FiS_OTMgHwdFM:&amp;tbnh=82&amp;tbnw=121&amp;ei=0TY8RdGEGoGwaNbr-O0I&amp;prev=/images%3Fq%3Dgranuloma%2Binguinal%26svnum%3D10%26hl%3Des%26lr%3D"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images.google.com.pe/imgres?imgurl=http://www.aids.gov.br/dst/imagem23.jpg&amp;imgrefurl=http://www.aids.gov.br/dst/imagem23.htm&amp;h=256&amp;w=384&amp;sz=10&amp;hl=es&amp;sig2=XNrtjARLn5rI6B7YSCawnA&amp;start=8&amp;tbnid=c2P2a9ju35WBcM:&amp;tbnh=82&amp;tbnw=123&amp;ei=0TY8RdGEGoGwaNbr-O0I&amp;prev=/images%3Fq%3Dgranuloma%2Binguinal%26svnum%3D10%26hl%3Des%26lr%3D"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audio" Target="../media/audio2.wav"/></Relationships>
</file>

<file path=ppt/slides/_rels/slide8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4.jpeg"/></Relationships>
</file>

<file path=ppt/slides/_rels/slide94.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54.jpeg"/></Relationships>
</file>

<file path=ppt/slides/_rels/slide95.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54.jpeg"/></Relationships>
</file>

<file path=ppt/slides/_rels/slide96.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54.jpeg"/><Relationship Id="rId5" Type="http://schemas.openxmlformats.org/officeDocument/2006/relationships/image" Target="../media/image61.gif"/><Relationship Id="rId4" Type="http://schemas.openxmlformats.org/officeDocument/2006/relationships/image" Target="../media/image60.gif"/></Relationships>
</file>

<file path=ppt/slides/_rels/slide97.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54.jpeg"/></Relationships>
</file>

<file path=ppt/slides/_rels/slide98.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54.jpeg"/></Relationships>
</file>

<file path=ppt/slides/_rels/slide99.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549275"/>
            <a:ext cx="7772400" cy="1470025"/>
          </a:xfrm>
        </p:spPr>
        <p:txBody>
          <a:bodyPr/>
          <a:lstStyle/>
          <a:p>
            <a:pPr eaLnBrk="1" hangingPunct="1"/>
            <a:r>
              <a:rPr lang="es-ES" smtClean="0"/>
              <a:t>ENFERMEDADES DE TRANSMISION SEXUAL</a:t>
            </a:r>
          </a:p>
        </p:txBody>
      </p:sp>
      <p:sp>
        <p:nvSpPr>
          <p:cNvPr id="3075" name="Rectangle 3"/>
          <p:cNvSpPr>
            <a:spLocks noGrp="1" noChangeArrowheads="1"/>
          </p:cNvSpPr>
          <p:nvPr>
            <p:ph type="subTitle" idx="1"/>
          </p:nvPr>
        </p:nvSpPr>
        <p:spPr>
          <a:xfrm>
            <a:off x="3851275" y="5661025"/>
            <a:ext cx="1905000" cy="766763"/>
          </a:xfrm>
        </p:spPr>
        <p:txBody>
          <a:bodyPr/>
          <a:lstStyle/>
          <a:p>
            <a:pPr eaLnBrk="1" hangingPunct="1"/>
            <a:r>
              <a:rPr lang="es-ES" smtClean="0"/>
              <a:t>ETS</a:t>
            </a:r>
          </a:p>
        </p:txBody>
      </p:sp>
      <p:pic>
        <p:nvPicPr>
          <p:cNvPr id="3076" name="Picture 4" descr="Imagen6"/>
          <p:cNvPicPr>
            <a:picLocks noChangeAspect="1" noChangeArrowheads="1"/>
          </p:cNvPicPr>
          <p:nvPr/>
        </p:nvPicPr>
        <p:blipFill>
          <a:blip r:embed="rId2" cstate="print"/>
          <a:srcRect l="4323" t="31111" r="50000"/>
          <a:stretch>
            <a:fillRect/>
          </a:stretch>
        </p:blipFill>
        <p:spPr bwMode="auto">
          <a:xfrm>
            <a:off x="323850" y="2133600"/>
            <a:ext cx="3690938" cy="4175125"/>
          </a:xfrm>
          <a:prstGeom prst="rect">
            <a:avLst/>
          </a:prstGeom>
          <a:noFill/>
          <a:ln w="9525">
            <a:noFill/>
            <a:miter lim="800000"/>
            <a:headEnd/>
            <a:tailEnd/>
          </a:ln>
        </p:spPr>
      </p:pic>
      <p:pic>
        <p:nvPicPr>
          <p:cNvPr id="3077" name="Picture 5" descr="Imagen6"/>
          <p:cNvPicPr>
            <a:picLocks noChangeAspect="1" noChangeArrowheads="1"/>
          </p:cNvPicPr>
          <p:nvPr/>
        </p:nvPicPr>
        <p:blipFill>
          <a:blip r:embed="rId2" cstate="print"/>
          <a:srcRect l="64964" t="53148" r="13805" b="4408"/>
          <a:stretch>
            <a:fillRect/>
          </a:stretch>
        </p:blipFill>
        <p:spPr bwMode="auto">
          <a:xfrm>
            <a:off x="5580063" y="2133600"/>
            <a:ext cx="2736850" cy="4103688"/>
          </a:xfrm>
          <a:prstGeom prst="rect">
            <a:avLst/>
          </a:prstGeom>
          <a:noFill/>
          <a:ln w="9525">
            <a:noFill/>
            <a:miter lim="800000"/>
            <a:headEnd/>
            <a:tailEnd/>
          </a:ln>
        </p:spPr>
      </p:pic>
      <p:sp>
        <p:nvSpPr>
          <p:cNvPr id="3078" name="Text Box 6"/>
          <p:cNvSpPr txBox="1">
            <a:spLocks noChangeArrowheads="1"/>
          </p:cNvSpPr>
          <p:nvPr/>
        </p:nvSpPr>
        <p:spPr bwMode="auto">
          <a:xfrm>
            <a:off x="4067175" y="2349500"/>
            <a:ext cx="1368425" cy="1844675"/>
          </a:xfrm>
          <a:prstGeom prst="rect">
            <a:avLst/>
          </a:prstGeom>
          <a:noFill/>
          <a:ln w="9525">
            <a:noFill/>
            <a:miter lim="800000"/>
            <a:headEnd/>
            <a:tailEnd/>
          </a:ln>
        </p:spPr>
        <p:txBody>
          <a:bodyPr>
            <a:spAutoFit/>
          </a:bodyPr>
          <a:lstStyle/>
          <a:p>
            <a:pPr>
              <a:spcBef>
                <a:spcPct val="50000"/>
              </a:spcBef>
            </a:pPr>
            <a:r>
              <a:rPr lang="es-ES" sz="1000"/>
              <a:t>Gonorrea</a:t>
            </a:r>
          </a:p>
          <a:p>
            <a:pPr>
              <a:spcBef>
                <a:spcPct val="50000"/>
              </a:spcBef>
            </a:pPr>
            <a:r>
              <a:rPr lang="es-ES" sz="1000"/>
              <a:t>Herpes Genital</a:t>
            </a:r>
          </a:p>
          <a:p>
            <a:pPr>
              <a:spcBef>
                <a:spcPct val="50000"/>
              </a:spcBef>
            </a:pPr>
            <a:r>
              <a:rPr lang="es-ES" sz="1000"/>
              <a:t>Ladillas</a:t>
            </a:r>
          </a:p>
          <a:p>
            <a:pPr>
              <a:spcBef>
                <a:spcPct val="50000"/>
              </a:spcBef>
            </a:pPr>
            <a:r>
              <a:rPr lang="es-ES" sz="1000"/>
              <a:t>Sífilis</a:t>
            </a:r>
          </a:p>
          <a:p>
            <a:pPr>
              <a:spcBef>
                <a:spcPct val="50000"/>
              </a:spcBef>
            </a:pPr>
            <a:r>
              <a:rPr lang="es-ES" sz="1000"/>
              <a:t>Clamidia</a:t>
            </a:r>
          </a:p>
          <a:p>
            <a:pPr>
              <a:spcBef>
                <a:spcPct val="50000"/>
              </a:spcBef>
            </a:pPr>
            <a:r>
              <a:rPr lang="es-ES" sz="1000"/>
              <a:t>Verrugas Genitales</a:t>
            </a:r>
          </a:p>
          <a:p>
            <a:pPr>
              <a:spcBef>
                <a:spcPct val="50000"/>
              </a:spcBef>
            </a:pPr>
            <a:r>
              <a:rPr lang="es-ES" sz="1000"/>
              <a:t>Tricomiasis</a:t>
            </a:r>
          </a:p>
          <a:p>
            <a:pPr>
              <a:spcBef>
                <a:spcPct val="50000"/>
              </a:spcBef>
            </a:pPr>
            <a:r>
              <a:rPr lang="es-ES" sz="1000"/>
              <a:t>SIDA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Grp="1" noChangeArrowheads="1"/>
          </p:cNvSpPr>
          <p:nvPr>
            <p:ph type="body" sz="half" idx="1"/>
          </p:nvPr>
        </p:nvSpPr>
        <p:spPr>
          <a:xfrm>
            <a:off x="468313" y="620713"/>
            <a:ext cx="8289925" cy="4525962"/>
          </a:xfrm>
        </p:spPr>
        <p:txBody>
          <a:bodyPr/>
          <a:lstStyle/>
          <a:p>
            <a:pPr eaLnBrk="1" hangingPunct="1">
              <a:lnSpc>
                <a:spcPct val="90000"/>
              </a:lnSpc>
            </a:pPr>
            <a:r>
              <a:rPr lang="es-ES" sz="2000" smtClean="0"/>
              <a:t>En general la infección local puede producir uretritis, cervicitis, conjuntivitis, oftalmia, faringitis, anorrectitis. Además puede ser asintomática y localizarse en la mucosa uretral, endocervical, rectal y faringea.</a:t>
            </a:r>
          </a:p>
          <a:p>
            <a:pPr eaLnBrk="1" hangingPunct="1">
              <a:lnSpc>
                <a:spcPct val="90000"/>
              </a:lnSpc>
            </a:pPr>
            <a:r>
              <a:rPr lang="es-ES" sz="2000" smtClean="0"/>
              <a:t>Puede diserminarse a través del torrente sanguíneo a otras áreas del organismo como los órganos genitales internos, ojos, articulaciones, piel, pericardio, hígado y meninges</a:t>
            </a:r>
          </a:p>
        </p:txBody>
      </p:sp>
      <p:pic>
        <p:nvPicPr>
          <p:cNvPr id="12291" name="Picture 11" descr="gonorr"/>
          <p:cNvPicPr>
            <a:picLocks noChangeAspect="1" noChangeArrowheads="1"/>
          </p:cNvPicPr>
          <p:nvPr/>
        </p:nvPicPr>
        <p:blipFill>
          <a:blip r:embed="rId2" cstate="print"/>
          <a:srcRect/>
          <a:stretch>
            <a:fillRect/>
          </a:stretch>
        </p:blipFill>
        <p:spPr bwMode="auto">
          <a:xfrm>
            <a:off x="2555875" y="2852738"/>
            <a:ext cx="4103688" cy="3570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074738" y="152400"/>
            <a:ext cx="7731125" cy="1676400"/>
          </a:xfrm>
        </p:spPr>
        <p:txBody>
          <a:bodyPr/>
          <a:lstStyle/>
          <a:p>
            <a:r>
              <a:rPr lang="es-ES" smtClean="0"/>
              <a:t>¿Hay Que Aislar a L</a:t>
            </a:r>
            <a:r>
              <a:rPr lang="es-ES_tradnl" smtClean="0"/>
              <a:t>o</a:t>
            </a:r>
            <a:r>
              <a:rPr lang="es-ES" smtClean="0"/>
              <a:t>s Enfermos?</a:t>
            </a:r>
            <a:br>
              <a:rPr lang="es-ES" smtClean="0"/>
            </a:br>
            <a:endParaRPr lang="es-ES" smtClean="0"/>
          </a:p>
        </p:txBody>
      </p:sp>
      <p:sp>
        <p:nvSpPr>
          <p:cNvPr id="31747" name="Rectangle 3"/>
          <p:cNvSpPr>
            <a:spLocks noGrp="1" noChangeArrowheads="1"/>
          </p:cNvSpPr>
          <p:nvPr>
            <p:ph type="body" idx="1"/>
          </p:nvPr>
        </p:nvSpPr>
        <p:spPr>
          <a:xfrm>
            <a:off x="1016000" y="1600200"/>
            <a:ext cx="7721600" cy="4343400"/>
          </a:xfrm>
        </p:spPr>
        <p:txBody>
          <a:bodyPr/>
          <a:lstStyle/>
          <a:p>
            <a:r>
              <a:rPr lang="es-ES_tradnl" b="1" smtClean="0"/>
              <a:t>¡</a:t>
            </a:r>
            <a:r>
              <a:rPr lang="es-ES" b="1" smtClean="0"/>
              <a:t>No</a:t>
            </a:r>
            <a:r>
              <a:rPr lang="es-ES_tradnl" b="1" smtClean="0"/>
              <a:t>!</a:t>
            </a:r>
            <a:r>
              <a:rPr lang="es-ES" b="1" smtClean="0"/>
              <a:t> </a:t>
            </a:r>
            <a:endParaRPr lang="es-ES_tradnl" b="1" smtClean="0"/>
          </a:p>
          <a:p>
            <a:r>
              <a:rPr lang="es-ES" b="1" smtClean="0"/>
              <a:t>Los enfermos pueden hacer vida normal</a:t>
            </a:r>
          </a:p>
          <a:p>
            <a:r>
              <a:rPr lang="es-ES" b="1" smtClean="0"/>
              <a:t>Precauciones en situaciones de riesgo:</a:t>
            </a:r>
          </a:p>
          <a:p>
            <a:pPr lvl="1"/>
            <a:r>
              <a:rPr lang="es-ES" b="1" smtClean="0"/>
              <a:t>Sexo seguro</a:t>
            </a:r>
          </a:p>
          <a:p>
            <a:pPr lvl="1"/>
            <a:r>
              <a:rPr lang="es-ES" b="1" smtClean="0"/>
              <a:t>No compartir jeringuillas</a:t>
            </a:r>
          </a:p>
        </p:txBody>
      </p:sp>
      <p:pic>
        <p:nvPicPr>
          <p:cNvPr id="31748" name="Picture 4" descr="BD13656_"/>
          <p:cNvPicPr>
            <a:picLocks noChangeAspect="1" noChangeArrowheads="1" noCrop="1"/>
          </p:cNvPicPr>
          <p:nvPr/>
        </p:nvPicPr>
        <p:blipFill>
          <a:blip r:embed="rId3" cstate="print"/>
          <a:srcRect/>
          <a:stretch>
            <a:fillRect/>
          </a:stretch>
        </p:blipFill>
        <p:spPr bwMode="auto">
          <a:xfrm>
            <a:off x="7450138" y="2286000"/>
            <a:ext cx="1287462" cy="3154363"/>
          </a:xfrm>
          <a:prstGeom prst="rect">
            <a:avLst/>
          </a:prstGeom>
          <a:noFill/>
          <a:ln w="9525">
            <a:noFill/>
            <a:miter lim="800000"/>
            <a:headEnd/>
            <a:tailEnd/>
          </a:ln>
        </p:spPr>
      </p:pic>
      <p:pic>
        <p:nvPicPr>
          <p:cNvPr id="31749" name="Picture 5" descr="BD13708_"/>
          <p:cNvPicPr>
            <a:picLocks noChangeAspect="1" noChangeArrowheads="1" noCrop="1"/>
          </p:cNvPicPr>
          <p:nvPr/>
        </p:nvPicPr>
        <p:blipFill>
          <a:blip r:embed="rId4" cstate="print"/>
          <a:srcRect/>
          <a:stretch>
            <a:fillRect/>
          </a:stretch>
        </p:blipFill>
        <p:spPr bwMode="auto">
          <a:xfrm>
            <a:off x="6027738" y="2819400"/>
            <a:ext cx="1187450" cy="3429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500" fill="hold"/>
                                        <p:tgtEl>
                                          <p:spTgt spid="31747">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31747">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p:cTn id="13" dur="500" fill="hold"/>
                                        <p:tgtEl>
                                          <p:spTgt spid="31747">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31747">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p:cTn id="19" dur="500" fill="hold"/>
                                        <p:tgtEl>
                                          <p:spTgt spid="31747">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31747">
                                            <p:txEl>
                                              <p:pRg st="2" end="2"/>
                                            </p:txEl>
                                          </p:spTgt>
                                        </p:tgtEl>
                                        <p:attrNameLst>
                                          <p:attrName>ppt_h</p:attrName>
                                        </p:attrNameLst>
                                      </p:cBhvr>
                                      <p:tavLst>
                                        <p:tav tm="0">
                                          <p:val>
                                            <p:strVal val="2/3*#ppt_h"/>
                                          </p:val>
                                        </p:tav>
                                        <p:tav tm="100000">
                                          <p:val>
                                            <p:strVal val="#ppt_h"/>
                                          </p:val>
                                        </p:tav>
                                      </p:tavLst>
                                    </p:anim>
                                  </p:childTnLst>
                                </p:cTn>
                              </p:par>
                              <p:par>
                                <p:cTn id="21" presetID="23" presetClass="entr" presetSubtype="272" fill="hold" grpId="0" nodeType="withEffect">
                                  <p:stCondLst>
                                    <p:cond delay="0"/>
                                  </p:stCondLst>
                                  <p:childTnLst>
                                    <p:set>
                                      <p:cBhvr>
                                        <p:cTn id="22" dur="1" fill="hold">
                                          <p:stCondLst>
                                            <p:cond delay="0"/>
                                          </p:stCondLst>
                                        </p:cTn>
                                        <p:tgtEl>
                                          <p:spTgt spid="31747">
                                            <p:txEl>
                                              <p:pRg st="3" end="3"/>
                                            </p:txEl>
                                          </p:spTgt>
                                        </p:tgtEl>
                                        <p:attrNameLst>
                                          <p:attrName>style.visibility</p:attrName>
                                        </p:attrNameLst>
                                      </p:cBhvr>
                                      <p:to>
                                        <p:strVal val="visible"/>
                                      </p:to>
                                    </p:set>
                                    <p:anim calcmode="lin" valueType="num">
                                      <p:cBhvr>
                                        <p:cTn id="23" dur="500" fill="hold"/>
                                        <p:tgtEl>
                                          <p:spTgt spid="31747">
                                            <p:txEl>
                                              <p:pRg st="3" end="3"/>
                                            </p:txEl>
                                          </p:spTgt>
                                        </p:tgtEl>
                                        <p:attrNameLst>
                                          <p:attrName>ppt_w</p:attrName>
                                        </p:attrNameLst>
                                      </p:cBhvr>
                                      <p:tavLst>
                                        <p:tav tm="0">
                                          <p:val>
                                            <p:strVal val="2/3*#ppt_w"/>
                                          </p:val>
                                        </p:tav>
                                        <p:tav tm="100000">
                                          <p:val>
                                            <p:strVal val="#ppt_w"/>
                                          </p:val>
                                        </p:tav>
                                      </p:tavLst>
                                    </p:anim>
                                    <p:anim calcmode="lin" valueType="num">
                                      <p:cBhvr>
                                        <p:cTn id="24" dur="500" fill="hold"/>
                                        <p:tgtEl>
                                          <p:spTgt spid="31747">
                                            <p:txEl>
                                              <p:pRg st="3" end="3"/>
                                            </p:txEl>
                                          </p:spTgt>
                                        </p:tgtEl>
                                        <p:attrNameLst>
                                          <p:attrName>ppt_h</p:attrName>
                                        </p:attrNameLst>
                                      </p:cBhvr>
                                      <p:tavLst>
                                        <p:tav tm="0">
                                          <p:val>
                                            <p:strVal val="2/3*#ppt_h"/>
                                          </p:val>
                                        </p:tav>
                                        <p:tav tm="100000">
                                          <p:val>
                                            <p:strVal val="#ppt_h"/>
                                          </p:val>
                                        </p:tav>
                                      </p:tavLst>
                                    </p:anim>
                                  </p:childTnLst>
                                </p:cTn>
                              </p:par>
                              <p:par>
                                <p:cTn id="25" presetID="23" presetClass="entr" presetSubtype="272" fill="hold" grpId="0" nodeType="with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 calcmode="lin" valueType="num">
                                      <p:cBhvr>
                                        <p:cTn id="27" dur="500" fill="hold"/>
                                        <p:tgtEl>
                                          <p:spTgt spid="31747">
                                            <p:txEl>
                                              <p:pRg st="4" end="4"/>
                                            </p:txEl>
                                          </p:spTgt>
                                        </p:tgtEl>
                                        <p:attrNameLst>
                                          <p:attrName>ppt_w</p:attrName>
                                        </p:attrNameLst>
                                      </p:cBhvr>
                                      <p:tavLst>
                                        <p:tav tm="0">
                                          <p:val>
                                            <p:strVal val="2/3*#ppt_w"/>
                                          </p:val>
                                        </p:tav>
                                        <p:tav tm="100000">
                                          <p:val>
                                            <p:strVal val="#ppt_w"/>
                                          </p:val>
                                        </p:tav>
                                      </p:tavLst>
                                    </p:anim>
                                    <p:anim calcmode="lin" valueType="num">
                                      <p:cBhvr>
                                        <p:cTn id="28" dur="500" fill="hold"/>
                                        <p:tgtEl>
                                          <p:spTgt spid="31747">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1748"/>
                                        </p:tgtEl>
                                        <p:attrNameLst>
                                          <p:attrName>style.visibility</p:attrName>
                                        </p:attrNameLst>
                                      </p:cBhvr>
                                      <p:to>
                                        <p:strVal val="visible"/>
                                      </p:to>
                                    </p:set>
                                    <p:anim calcmode="lin" valueType="num">
                                      <p:cBhvr additive="base">
                                        <p:cTn id="33" dur="500" fill="hold"/>
                                        <p:tgtEl>
                                          <p:spTgt spid="31748"/>
                                        </p:tgtEl>
                                        <p:attrNameLst>
                                          <p:attrName>ppt_x</p:attrName>
                                        </p:attrNameLst>
                                      </p:cBhvr>
                                      <p:tavLst>
                                        <p:tav tm="0">
                                          <p:val>
                                            <p:strVal val="0-#ppt_w/2"/>
                                          </p:val>
                                        </p:tav>
                                        <p:tav tm="100000">
                                          <p:val>
                                            <p:strVal val="#ppt_x"/>
                                          </p:val>
                                        </p:tav>
                                      </p:tavLst>
                                    </p:anim>
                                    <p:anim calcmode="lin" valueType="num">
                                      <p:cBhvr additive="base">
                                        <p:cTn id="34" dur="500" fill="hold"/>
                                        <p:tgtEl>
                                          <p:spTgt spid="3174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1749"/>
                                        </p:tgtEl>
                                        <p:attrNameLst>
                                          <p:attrName>style.visibility</p:attrName>
                                        </p:attrNameLst>
                                      </p:cBhvr>
                                      <p:to>
                                        <p:strVal val="visible"/>
                                      </p:to>
                                    </p:set>
                                    <p:anim calcmode="lin" valueType="num">
                                      <p:cBhvr additive="base">
                                        <p:cTn id="39" dur="500" fill="hold"/>
                                        <p:tgtEl>
                                          <p:spTgt spid="31749"/>
                                        </p:tgtEl>
                                        <p:attrNameLst>
                                          <p:attrName>ppt_x</p:attrName>
                                        </p:attrNameLst>
                                      </p:cBhvr>
                                      <p:tavLst>
                                        <p:tav tm="0">
                                          <p:val>
                                            <p:strVal val="#ppt_x"/>
                                          </p:val>
                                        </p:tav>
                                        <p:tav tm="100000">
                                          <p:val>
                                            <p:strVal val="#ppt_x"/>
                                          </p:val>
                                        </p:tav>
                                      </p:tavLst>
                                    </p:anim>
                                    <p:anim calcmode="lin" valueType="num">
                                      <p:cBhvr additive="base">
                                        <p:cTn id="40"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150938" y="457200"/>
            <a:ext cx="7772400" cy="1143000"/>
          </a:xfrm>
        </p:spPr>
        <p:txBody>
          <a:bodyPr/>
          <a:lstStyle/>
          <a:p>
            <a:r>
              <a:rPr lang="es-ES" smtClean="0"/>
              <a:t>¿Se Puede Curar</a:t>
            </a:r>
            <a:r>
              <a:rPr lang="es-ES_tradnl" smtClean="0"/>
              <a:t> el SIDA?</a:t>
            </a:r>
            <a:r>
              <a:rPr lang="es-ES" smtClean="0"/>
              <a:t/>
            </a:r>
            <a:br>
              <a:rPr lang="es-ES" smtClean="0"/>
            </a:br>
            <a:endParaRPr lang="es-ES" smtClean="0"/>
          </a:p>
        </p:txBody>
      </p:sp>
      <p:sp>
        <p:nvSpPr>
          <p:cNvPr id="26627" name="Rectangle 3"/>
          <p:cNvSpPr>
            <a:spLocks noGrp="1" noChangeArrowheads="1"/>
          </p:cNvSpPr>
          <p:nvPr>
            <p:ph type="body" sz="half" idx="1"/>
          </p:nvPr>
        </p:nvSpPr>
        <p:spPr>
          <a:xfrm>
            <a:off x="1173163" y="1981200"/>
            <a:ext cx="5194300" cy="3810000"/>
          </a:xfrm>
        </p:spPr>
        <p:txBody>
          <a:bodyPr/>
          <a:lstStyle/>
          <a:p>
            <a:r>
              <a:rPr lang="es-ES" sz="2800" smtClean="0"/>
              <a:t>Hasta el momento </a:t>
            </a:r>
            <a:r>
              <a:rPr lang="es-ES" sz="2800" b="1" smtClean="0"/>
              <a:t>NO SE CURA</a:t>
            </a:r>
            <a:r>
              <a:rPr lang="es-ES" sz="2800" smtClean="0"/>
              <a:t> </a:t>
            </a:r>
          </a:p>
          <a:p>
            <a:r>
              <a:rPr lang="es-ES" sz="2800" b="1" smtClean="0"/>
              <a:t>Hay muchos tratamientos</a:t>
            </a:r>
          </a:p>
          <a:p>
            <a:pPr lvl="1"/>
            <a:r>
              <a:rPr lang="es-ES" sz="2400" b="1" smtClean="0"/>
              <a:t>Alargan la vida</a:t>
            </a:r>
          </a:p>
          <a:p>
            <a:pPr lvl="1"/>
            <a:r>
              <a:rPr lang="es-ES" sz="2400" b="1" smtClean="0"/>
              <a:t>Mejoran la calidad de vida</a:t>
            </a:r>
          </a:p>
        </p:txBody>
      </p:sp>
      <p:pic>
        <p:nvPicPr>
          <p:cNvPr id="105476" name="Picture 5" descr="HM00337A"/>
          <p:cNvPicPr>
            <a:picLocks noChangeAspect="1" noChangeArrowheads="1"/>
          </p:cNvPicPr>
          <p:nvPr/>
        </p:nvPicPr>
        <p:blipFill>
          <a:blip r:embed="rId3" cstate="print"/>
          <a:srcRect/>
          <a:stretch>
            <a:fillRect/>
          </a:stretch>
        </p:blipFill>
        <p:spPr bwMode="auto">
          <a:xfrm>
            <a:off x="6367463" y="3422650"/>
            <a:ext cx="2344737" cy="2028825"/>
          </a:xfrm>
          <a:prstGeom prst="rect">
            <a:avLst/>
          </a:prstGeom>
          <a:noFill/>
          <a:ln w="9525">
            <a:noFill/>
            <a:miter lim="800000"/>
            <a:headEnd/>
            <a:tailEnd/>
          </a:ln>
        </p:spPr>
      </p:pic>
      <p:pic>
        <p:nvPicPr>
          <p:cNvPr id="105477" name="Picture 7" descr="lazo rojo"/>
          <p:cNvPicPr>
            <a:picLocks noChangeAspect="1" noChangeArrowheads="1"/>
          </p:cNvPicPr>
          <p:nvPr>
            <p:ph sz="half" idx="2"/>
          </p:nvPr>
        </p:nvPicPr>
        <p:blipFill>
          <a:blip r:embed="rId4" cstate="print"/>
          <a:srcRect/>
          <a:stretch>
            <a:fillRect/>
          </a:stretch>
        </p:blipFill>
        <p:spPr>
          <a:xfrm>
            <a:off x="1173163" y="333375"/>
            <a:ext cx="846137" cy="1819275"/>
          </a:xfr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500"/>
                                        <p:tgtEl>
                                          <p:spTgt spid="26627">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animEffect transition="in" filter="wipe(left)">
                                      <p:cBhvr>
                                        <p:cTn id="15" dur="500"/>
                                        <p:tgtEl>
                                          <p:spTgt spid="2662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627">
                                            <p:txEl>
                                              <p:pRg st="3" end="3"/>
                                            </p:txEl>
                                          </p:spTgt>
                                        </p:tgtEl>
                                        <p:attrNameLst>
                                          <p:attrName>style.visibility</p:attrName>
                                        </p:attrNameLst>
                                      </p:cBhvr>
                                      <p:to>
                                        <p:strVal val="visible"/>
                                      </p:to>
                                    </p:set>
                                    <p:animEffect transition="in" filter="wipe(left)">
                                      <p:cBhvr>
                                        <p:cTn id="18"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64" name="Rectangle 16"/>
          <p:cNvSpPr>
            <a:spLocks noGrp="1" noChangeArrowheads="1"/>
          </p:cNvSpPr>
          <p:nvPr>
            <p:ph type="title"/>
          </p:nvPr>
        </p:nvSpPr>
        <p:spPr>
          <a:xfrm>
            <a:off x="1150938" y="457200"/>
            <a:ext cx="7772400" cy="1143000"/>
          </a:xfrm>
        </p:spPr>
        <p:txBody>
          <a:bodyPr/>
          <a:lstStyle/>
          <a:p>
            <a:r>
              <a:rPr lang="es-ES" sz="4000" smtClean="0">
                <a:latin typeface="Comic Sans MS" pitchFamily="66" charset="0"/>
              </a:rPr>
              <a:t>Se Resume En 2 Mandamientos</a:t>
            </a:r>
            <a:endParaRPr lang="es-ES" smtClean="0"/>
          </a:p>
        </p:txBody>
      </p:sp>
      <p:sp>
        <p:nvSpPr>
          <p:cNvPr id="27665" name="Rectangle 17"/>
          <p:cNvSpPr>
            <a:spLocks noGrp="1" noChangeArrowheads="1"/>
          </p:cNvSpPr>
          <p:nvPr>
            <p:ph type="body" sz="half" idx="1"/>
          </p:nvPr>
        </p:nvSpPr>
        <p:spPr>
          <a:xfrm>
            <a:off x="1173163" y="1981200"/>
            <a:ext cx="6727825" cy="3810000"/>
          </a:xfrm>
        </p:spPr>
        <p:txBody>
          <a:bodyPr/>
          <a:lstStyle/>
          <a:p>
            <a:r>
              <a:rPr lang="es-ES" sz="2800" b="1" smtClean="0">
                <a:latin typeface="Comic Sans MS" pitchFamily="66" charset="0"/>
              </a:rPr>
              <a:t>Hacer </a:t>
            </a:r>
            <a:r>
              <a:rPr lang="es-ES" sz="2800" b="1" u="sng" smtClean="0">
                <a:latin typeface="Comic Sans MS" pitchFamily="66" charset="0"/>
              </a:rPr>
              <a:t>sexo seguro</a:t>
            </a:r>
            <a:r>
              <a:rPr lang="es-ES" sz="2800" b="1" smtClean="0">
                <a:latin typeface="Comic Sans MS" pitchFamily="66" charset="0"/>
              </a:rPr>
              <a:t>:                                        		Usar el </a:t>
            </a:r>
            <a:r>
              <a:rPr lang="es-ES" sz="3600" b="1" u="sng" smtClean="0">
                <a:solidFill>
                  <a:srgbClr val="FF3300"/>
                </a:solidFill>
                <a:latin typeface="Comic Sans MS" pitchFamily="66" charset="0"/>
              </a:rPr>
              <a:t>preservativo.</a:t>
            </a:r>
            <a:endParaRPr lang="es-ES" sz="3600" b="1" smtClean="0">
              <a:latin typeface="Comic Sans MS" pitchFamily="66" charset="0"/>
            </a:endParaRPr>
          </a:p>
          <a:p>
            <a:endParaRPr lang="es-ES" sz="2800" b="1" smtClean="0">
              <a:latin typeface="Comic Sans MS" pitchFamily="66" charset="0"/>
            </a:endParaRPr>
          </a:p>
          <a:p>
            <a:r>
              <a:rPr lang="es-ES" sz="2800" b="1" smtClean="0">
                <a:latin typeface="Comic Sans MS" pitchFamily="66" charset="0"/>
              </a:rPr>
              <a:t>En el caso de las drogas inyectadas:          		</a:t>
            </a:r>
            <a:r>
              <a:rPr lang="es-ES" sz="3600" b="1" u="sng" smtClean="0">
                <a:solidFill>
                  <a:srgbClr val="FF3300"/>
                </a:solidFill>
                <a:latin typeface="Comic Sans MS" pitchFamily="66" charset="0"/>
              </a:rPr>
              <a:t>no compartir</a:t>
            </a:r>
            <a:r>
              <a:rPr lang="es-ES" sz="2800" b="1" smtClean="0">
                <a:latin typeface="Comic Sans MS" pitchFamily="66" charset="0"/>
              </a:rPr>
              <a:t> ningún material:   agujas, jeringas y otros. </a:t>
            </a:r>
          </a:p>
        </p:txBody>
      </p:sp>
      <p:pic>
        <p:nvPicPr>
          <p:cNvPr id="106500" name="Picture 18" descr="lazo rojo"/>
          <p:cNvPicPr>
            <a:picLocks noChangeAspect="1" noChangeArrowheads="1"/>
          </p:cNvPicPr>
          <p:nvPr>
            <p:ph sz="half" idx="2"/>
          </p:nvPr>
        </p:nvPicPr>
        <p:blipFill>
          <a:blip r:embed="rId5" cstate="print"/>
          <a:srcRect/>
          <a:stretch>
            <a:fillRect/>
          </a:stretch>
        </p:blipFill>
        <p:spPr>
          <a:xfrm>
            <a:off x="987425" y="333375"/>
            <a:ext cx="669925" cy="1438275"/>
          </a:xfr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7664"/>
                                        </p:tgtEl>
                                        <p:attrNameLst>
                                          <p:attrName>style.visibility</p:attrName>
                                        </p:attrNameLst>
                                      </p:cBhvr>
                                      <p:to>
                                        <p:strVal val="visible"/>
                                      </p:to>
                                    </p:set>
                                    <p:anim calcmode="lin" valueType="num">
                                      <p:cBhvr>
                                        <p:cTn id="7" dur="500" fill="hold"/>
                                        <p:tgtEl>
                                          <p:spTgt spid="27664"/>
                                        </p:tgtEl>
                                        <p:attrNameLst>
                                          <p:attrName>ppt_w</p:attrName>
                                        </p:attrNameLst>
                                      </p:cBhvr>
                                      <p:tavLst>
                                        <p:tav tm="0">
                                          <p:val>
                                            <p:fltVal val="0"/>
                                          </p:val>
                                        </p:tav>
                                        <p:tav tm="100000">
                                          <p:val>
                                            <p:strVal val="#ppt_w"/>
                                          </p:val>
                                        </p:tav>
                                      </p:tavLst>
                                    </p:anim>
                                    <p:anim calcmode="lin" valueType="num">
                                      <p:cBhvr>
                                        <p:cTn id="8" dur="500" fill="hold"/>
                                        <p:tgtEl>
                                          <p:spTgt spid="27664"/>
                                        </p:tgtEl>
                                        <p:attrNameLst>
                                          <p:attrName>ppt_h</p:attrName>
                                        </p:attrNameLst>
                                      </p:cBhvr>
                                      <p:tavLst>
                                        <p:tav tm="0">
                                          <p:val>
                                            <p:fltVal val="0"/>
                                          </p:val>
                                        </p:tav>
                                        <p:tav tm="100000">
                                          <p:val>
                                            <p:strVal val="#ppt_h"/>
                                          </p:val>
                                        </p:tav>
                                      </p:tavLst>
                                    </p:anim>
                                    <p:anim calcmode="lin" valueType="num">
                                      <p:cBhvr>
                                        <p:cTn id="9" dur="500" fill="hold"/>
                                        <p:tgtEl>
                                          <p:spTgt spid="27664"/>
                                        </p:tgtEl>
                                        <p:attrNameLst>
                                          <p:attrName>ppt_x</p:attrName>
                                        </p:attrNameLst>
                                      </p:cBhvr>
                                      <p:tavLst>
                                        <p:tav tm="0">
                                          <p:val>
                                            <p:fltVal val="0.5"/>
                                          </p:val>
                                        </p:tav>
                                        <p:tav tm="100000">
                                          <p:val>
                                            <p:strVal val="#ppt_x"/>
                                          </p:val>
                                        </p:tav>
                                      </p:tavLst>
                                    </p:anim>
                                    <p:anim calcmode="lin" valueType="num">
                                      <p:cBhvr>
                                        <p:cTn id="10" dur="500" fill="hold"/>
                                        <p:tgtEl>
                                          <p:spTgt spid="27664"/>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BOLIDO.WAV"/>
                                        </p:tgtEl>
                                      </p:cMediaNode>
                                    </p:audio>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iterate type="wd">
                                    <p:tmPct val="100000"/>
                                  </p:iterate>
                                  <p:childTnLst>
                                    <p:set>
                                      <p:cBhvr>
                                        <p:cTn id="14" dur="1" fill="hold">
                                          <p:stCondLst>
                                            <p:cond delay="0"/>
                                          </p:stCondLst>
                                        </p:cTn>
                                        <p:tgtEl>
                                          <p:spTgt spid="27665">
                                            <p:txEl>
                                              <p:pRg st="0" end="0"/>
                                            </p:txEl>
                                          </p:spTgt>
                                        </p:tgtEl>
                                        <p:attrNameLst>
                                          <p:attrName>style.visibility</p:attrName>
                                        </p:attrNameLst>
                                      </p:cBhvr>
                                      <p:to>
                                        <p:strVal val="visible"/>
                                      </p:to>
                                    </p:set>
                                    <p:anim calcmode="lin" valueType="num">
                                      <p:cBhvr>
                                        <p:cTn id="15" dur="300" fill="hold"/>
                                        <p:tgtEl>
                                          <p:spTgt spid="27665">
                                            <p:txEl>
                                              <p:pRg st="0" end="0"/>
                                            </p:txEl>
                                          </p:spTgt>
                                        </p:tgtEl>
                                        <p:attrNameLst>
                                          <p:attrName>ppt_w</p:attrName>
                                        </p:attrNameLst>
                                      </p:cBhvr>
                                      <p:tavLst>
                                        <p:tav tm="0">
                                          <p:val>
                                            <p:fltVal val="0"/>
                                          </p:val>
                                        </p:tav>
                                        <p:tav tm="100000">
                                          <p:val>
                                            <p:strVal val="#ppt_w"/>
                                          </p:val>
                                        </p:tav>
                                      </p:tavLst>
                                    </p:anim>
                                    <p:anim calcmode="lin" valueType="num">
                                      <p:cBhvr>
                                        <p:cTn id="16" dur="300" fill="hold"/>
                                        <p:tgtEl>
                                          <p:spTgt spid="27665">
                                            <p:txEl>
                                              <p:pRg st="0" end="0"/>
                                            </p:txEl>
                                          </p:spTgt>
                                        </p:tgtEl>
                                        <p:attrNameLst>
                                          <p:attrName>ppt_h</p:attrName>
                                        </p:attrNameLst>
                                      </p:cBhvr>
                                      <p:tavLst>
                                        <p:tav tm="0">
                                          <p:val>
                                            <p:fltVal val="0"/>
                                          </p:val>
                                        </p:tav>
                                        <p:tav tm="100000">
                                          <p:val>
                                            <p:strVal val="#ppt_h"/>
                                          </p:val>
                                        </p:tav>
                                      </p:tavLst>
                                    </p:anim>
                                    <p:anim calcmode="lin" valueType="num">
                                      <p:cBhvr>
                                        <p:cTn id="17" dur="300" fill="hold"/>
                                        <p:tgtEl>
                                          <p:spTgt spid="27665">
                                            <p:txEl>
                                              <p:pRg st="0" end="0"/>
                                            </p:txEl>
                                          </p:spTgt>
                                        </p:tgtEl>
                                        <p:attrNameLst>
                                          <p:attrName>ppt_x</p:attrName>
                                        </p:attrNameLst>
                                      </p:cBhvr>
                                      <p:tavLst>
                                        <p:tav tm="0">
                                          <p:val>
                                            <p:fltVal val="0.5"/>
                                          </p:val>
                                        </p:tav>
                                        <p:tav tm="100000">
                                          <p:val>
                                            <p:strVal val="#ppt_x"/>
                                          </p:val>
                                        </p:tav>
                                      </p:tavLst>
                                    </p:anim>
                                    <p:anim calcmode="lin" valueType="num">
                                      <p:cBhvr>
                                        <p:cTn id="18" dur="300" fill="hold"/>
                                        <p:tgtEl>
                                          <p:spTgt spid="27665">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TECLA.WAV"/>
                                        </p:tgtEl>
                                      </p:cMediaNode>
                                    </p:audio>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iterate type="wd">
                                    <p:tmPct val="100000"/>
                                  </p:iterate>
                                  <p:childTnLst>
                                    <p:set>
                                      <p:cBhvr>
                                        <p:cTn id="22" dur="1" fill="hold">
                                          <p:stCondLst>
                                            <p:cond delay="0"/>
                                          </p:stCondLst>
                                        </p:cTn>
                                        <p:tgtEl>
                                          <p:spTgt spid="27665">
                                            <p:txEl>
                                              <p:pRg st="2" end="2"/>
                                            </p:txEl>
                                          </p:spTgt>
                                        </p:tgtEl>
                                        <p:attrNameLst>
                                          <p:attrName>style.visibility</p:attrName>
                                        </p:attrNameLst>
                                      </p:cBhvr>
                                      <p:to>
                                        <p:strVal val="visible"/>
                                      </p:to>
                                    </p:set>
                                    <p:anim calcmode="lin" valueType="num">
                                      <p:cBhvr>
                                        <p:cTn id="23" dur="300" fill="hold"/>
                                        <p:tgtEl>
                                          <p:spTgt spid="27665">
                                            <p:txEl>
                                              <p:pRg st="2" end="2"/>
                                            </p:txEl>
                                          </p:spTgt>
                                        </p:tgtEl>
                                        <p:attrNameLst>
                                          <p:attrName>ppt_w</p:attrName>
                                        </p:attrNameLst>
                                      </p:cBhvr>
                                      <p:tavLst>
                                        <p:tav tm="0">
                                          <p:val>
                                            <p:fltVal val="0"/>
                                          </p:val>
                                        </p:tav>
                                        <p:tav tm="100000">
                                          <p:val>
                                            <p:strVal val="#ppt_w"/>
                                          </p:val>
                                        </p:tav>
                                      </p:tavLst>
                                    </p:anim>
                                    <p:anim calcmode="lin" valueType="num">
                                      <p:cBhvr>
                                        <p:cTn id="24" dur="300" fill="hold"/>
                                        <p:tgtEl>
                                          <p:spTgt spid="27665">
                                            <p:txEl>
                                              <p:pRg st="2" end="2"/>
                                            </p:txEl>
                                          </p:spTgt>
                                        </p:tgtEl>
                                        <p:attrNameLst>
                                          <p:attrName>ppt_h</p:attrName>
                                        </p:attrNameLst>
                                      </p:cBhvr>
                                      <p:tavLst>
                                        <p:tav tm="0">
                                          <p:val>
                                            <p:fltVal val="0"/>
                                          </p:val>
                                        </p:tav>
                                        <p:tav tm="100000">
                                          <p:val>
                                            <p:strVal val="#ppt_h"/>
                                          </p:val>
                                        </p:tav>
                                      </p:tavLst>
                                    </p:anim>
                                    <p:anim calcmode="lin" valueType="num">
                                      <p:cBhvr>
                                        <p:cTn id="25" dur="300" fill="hold"/>
                                        <p:tgtEl>
                                          <p:spTgt spid="27665">
                                            <p:txEl>
                                              <p:pRg st="2" end="2"/>
                                            </p:txEl>
                                          </p:spTgt>
                                        </p:tgtEl>
                                        <p:attrNameLst>
                                          <p:attrName>ppt_x</p:attrName>
                                        </p:attrNameLst>
                                      </p:cBhvr>
                                      <p:tavLst>
                                        <p:tav tm="0">
                                          <p:val>
                                            <p:fltVal val="0.5"/>
                                          </p:val>
                                        </p:tav>
                                        <p:tav tm="100000">
                                          <p:val>
                                            <p:strVal val="#ppt_x"/>
                                          </p:val>
                                        </p:tav>
                                      </p:tavLst>
                                    </p:anim>
                                    <p:anim calcmode="lin" valueType="num">
                                      <p:cBhvr>
                                        <p:cTn id="26" dur="300" fill="hold"/>
                                        <p:tgtEl>
                                          <p:spTgt spid="27665">
                                            <p:txEl>
                                              <p:pRg st="2" end="2"/>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TECL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4" grpId="0" autoUpdateAnimBg="0"/>
      <p:bldP spid="2766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07950" y="549275"/>
            <a:ext cx="4895850" cy="5759450"/>
          </a:xfrm>
        </p:spPr>
        <p:txBody>
          <a:bodyPr/>
          <a:lstStyle/>
          <a:p>
            <a:pPr eaLnBrk="1" hangingPunct="1"/>
            <a:r>
              <a:rPr lang="es-ES" smtClean="0"/>
              <a:t>La gonorrea se trata con eficacia mediante antibióticos por vía oral o intramuscular y, en ocasiones, intravenosa. </a:t>
            </a:r>
          </a:p>
          <a:p>
            <a:pPr eaLnBrk="1" hangingPunct="1"/>
            <a:r>
              <a:rPr lang="es-ES" smtClean="0"/>
              <a:t>El mayor problema epidemiológico, respecto a la gonococia ha sido la aparición periódica de resistencia a los antibióticos</a:t>
            </a:r>
          </a:p>
        </p:txBody>
      </p:sp>
      <p:pic>
        <p:nvPicPr>
          <p:cNvPr id="13315" name="Picture 4" descr="gonorrea_varon"/>
          <p:cNvPicPr>
            <a:picLocks noChangeAspect="1" noChangeArrowheads="1"/>
          </p:cNvPicPr>
          <p:nvPr/>
        </p:nvPicPr>
        <p:blipFill>
          <a:blip r:embed="rId2" cstate="print"/>
          <a:srcRect/>
          <a:stretch>
            <a:fillRect/>
          </a:stretch>
        </p:blipFill>
        <p:spPr bwMode="auto">
          <a:xfrm>
            <a:off x="4859338" y="836613"/>
            <a:ext cx="4005262"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s-ES" sz="4000" smtClean="0"/>
              <a:t>Enfermedad Gonocócica</a:t>
            </a:r>
            <a:br>
              <a:rPr lang="es-ES" sz="4000" smtClean="0"/>
            </a:br>
            <a:r>
              <a:rPr lang="es-ES" sz="4000" smtClean="0"/>
              <a:t>Diagnóstico</a:t>
            </a:r>
          </a:p>
        </p:txBody>
      </p:sp>
      <p:pic>
        <p:nvPicPr>
          <p:cNvPr id="14339" name="Picture 4" descr="gonorrea3"/>
          <p:cNvPicPr>
            <a:picLocks noChangeAspect="1" noChangeArrowheads="1"/>
          </p:cNvPicPr>
          <p:nvPr/>
        </p:nvPicPr>
        <p:blipFill>
          <a:blip r:embed="rId2" cstate="print"/>
          <a:srcRect/>
          <a:stretch>
            <a:fillRect/>
          </a:stretch>
        </p:blipFill>
        <p:spPr bwMode="auto">
          <a:xfrm>
            <a:off x="649288" y="1844675"/>
            <a:ext cx="3563937" cy="4105275"/>
          </a:xfrm>
          <a:prstGeom prst="rect">
            <a:avLst/>
          </a:prstGeom>
          <a:noFill/>
          <a:ln w="9525">
            <a:noFill/>
            <a:miter lim="800000"/>
            <a:headEnd/>
            <a:tailEnd/>
          </a:ln>
        </p:spPr>
      </p:pic>
      <p:pic>
        <p:nvPicPr>
          <p:cNvPr id="14340" name="Picture 5" descr="gonorrea2"/>
          <p:cNvPicPr>
            <a:picLocks noChangeAspect="1" noChangeArrowheads="1"/>
          </p:cNvPicPr>
          <p:nvPr/>
        </p:nvPicPr>
        <p:blipFill>
          <a:blip r:embed="rId3" cstate="print"/>
          <a:srcRect/>
          <a:stretch>
            <a:fillRect/>
          </a:stretch>
        </p:blipFill>
        <p:spPr bwMode="auto">
          <a:xfrm>
            <a:off x="4643438" y="1844675"/>
            <a:ext cx="4027487" cy="410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s-ES" smtClean="0">
                <a:solidFill>
                  <a:srgbClr val="FF0000"/>
                </a:solidFill>
              </a:rPr>
              <a:t>HERPES GENITAL</a:t>
            </a:r>
          </a:p>
        </p:txBody>
      </p:sp>
      <p:sp>
        <p:nvSpPr>
          <p:cNvPr id="15363" name="Rectangle 5"/>
          <p:cNvSpPr>
            <a:spLocks noGrp="1" noChangeArrowheads="1"/>
          </p:cNvSpPr>
          <p:nvPr>
            <p:ph type="body" idx="1"/>
          </p:nvPr>
        </p:nvSpPr>
        <p:spPr>
          <a:xfrm>
            <a:off x="457200" y="1600200"/>
            <a:ext cx="8362950" cy="4525963"/>
          </a:xfrm>
        </p:spPr>
        <p:txBody>
          <a:bodyPr/>
          <a:lstStyle/>
          <a:p>
            <a:pPr eaLnBrk="1" hangingPunct="1"/>
            <a:r>
              <a:rPr lang="es-ES" sz="2800" smtClean="0"/>
              <a:t>Es una infección de transmisión sexual causada por el</a:t>
            </a:r>
            <a:r>
              <a:rPr lang="es-ES" sz="2800" smtClean="0">
                <a:solidFill>
                  <a:schemeClr val="accent2"/>
                </a:solidFill>
              </a:rPr>
              <a:t> </a:t>
            </a:r>
            <a:r>
              <a:rPr lang="es-ES" sz="2800" b="1" smtClean="0">
                <a:solidFill>
                  <a:schemeClr val="accent2"/>
                </a:solidFill>
              </a:rPr>
              <a:t>Virus Herpes Simple </a:t>
            </a:r>
            <a:r>
              <a:rPr lang="es-ES" sz="2800" b="1" smtClean="0"/>
              <a:t>llamado: </a:t>
            </a:r>
            <a:r>
              <a:rPr lang="es-ES" sz="2800" b="1" smtClean="0">
                <a:solidFill>
                  <a:schemeClr val="accent2"/>
                </a:solidFill>
              </a:rPr>
              <a:t>VHS-1 y VHS-2. </a:t>
            </a:r>
            <a:r>
              <a:rPr lang="es-ES" sz="2800" b="1" smtClean="0"/>
              <a:t>Aunque ambos virus pueden transmitirse por la vía sexual</a:t>
            </a:r>
            <a:r>
              <a:rPr lang="es-ES" sz="2800" smtClean="0"/>
              <a:t>, el VHS-2</a:t>
            </a:r>
          </a:p>
          <a:p>
            <a:pPr eaLnBrk="1" hangingPunct="1"/>
            <a:r>
              <a:rPr lang="es-ES" sz="2800" smtClean="0"/>
              <a:t>Habitualmente se transmite por vía sexual infectando las mucosas y la piel de los genitales, el ano y el recto en hombres y mujeres. </a:t>
            </a:r>
          </a:p>
          <a:p>
            <a:pPr eaLnBrk="1" hangingPunct="1"/>
            <a:r>
              <a:rPr lang="es-ES" sz="2800" smtClean="0"/>
              <a:t>El VHS-1 por lo general infecta labios, boca, faringe, meninges y ojos. Estos virus también pueden infectar otras partes del cuerpo. </a:t>
            </a:r>
          </a:p>
        </p:txBody>
      </p:sp>
      <p:pic>
        <p:nvPicPr>
          <p:cNvPr id="15364" name="Picture 4" descr="herpes1"/>
          <p:cNvPicPr>
            <a:picLocks noChangeAspect="1" noChangeArrowheads="1"/>
          </p:cNvPicPr>
          <p:nvPr/>
        </p:nvPicPr>
        <p:blipFill>
          <a:blip r:embed="rId2" cstate="print"/>
          <a:srcRect/>
          <a:stretch>
            <a:fillRect/>
          </a:stretch>
        </p:blipFill>
        <p:spPr bwMode="auto">
          <a:xfrm>
            <a:off x="0" y="0"/>
            <a:ext cx="1547813" cy="167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s-ES" smtClean="0">
                <a:solidFill>
                  <a:srgbClr val="FF0000"/>
                </a:solidFill>
              </a:rPr>
              <a:t>HERPES GENITAL</a:t>
            </a:r>
          </a:p>
        </p:txBody>
      </p:sp>
      <p:sp>
        <p:nvSpPr>
          <p:cNvPr id="16387" name="Rectangle 3"/>
          <p:cNvSpPr>
            <a:spLocks noGrp="1" noChangeArrowheads="1"/>
          </p:cNvSpPr>
          <p:nvPr>
            <p:ph type="body" idx="1"/>
          </p:nvPr>
        </p:nvSpPr>
        <p:spPr>
          <a:xfrm>
            <a:off x="323850" y="1484313"/>
            <a:ext cx="8229600" cy="4525962"/>
          </a:xfrm>
        </p:spPr>
        <p:txBody>
          <a:bodyPr/>
          <a:lstStyle/>
          <a:p>
            <a:pPr eaLnBrk="1" hangingPunct="1">
              <a:lnSpc>
                <a:spcPct val="80000"/>
              </a:lnSpc>
            </a:pPr>
            <a:r>
              <a:rPr lang="es-ES" sz="2800" smtClean="0"/>
              <a:t>Si se presentan signos, estos usualmente aparecen en forma de ampolla o ampollas en los genitales o el recto o alrededor de los mismos. Las ampollas se rompen y dejan úlceras dolorosas (llagas) que pueden tardar de dos a cuatro semanas en curarse la primera vez que se presentan</a:t>
            </a:r>
          </a:p>
          <a:p>
            <a:pPr eaLnBrk="1" hangingPunct="1">
              <a:lnSpc>
                <a:spcPct val="80000"/>
              </a:lnSpc>
            </a:pPr>
            <a:r>
              <a:rPr lang="es-ES" sz="2800" smtClean="0"/>
              <a:t>El herpes genital puede causar la presencia repetida de dolorosas úlceras genitales, puede ser grave en personas con sistemas inmunodeprimidos. Sean severos o no los síntomas, el herpes genital causa con frecuencia sufrimiento psicológico.</a:t>
            </a:r>
          </a:p>
          <a:p>
            <a:pPr eaLnBrk="1" hangingPunct="1">
              <a:lnSpc>
                <a:spcPct val="80000"/>
              </a:lnSpc>
            </a:pPr>
            <a:endParaRPr lang="es-ES"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body" idx="1"/>
          </p:nvPr>
        </p:nvSpPr>
        <p:spPr>
          <a:xfrm>
            <a:off x="539750" y="1125538"/>
            <a:ext cx="8229600" cy="4751387"/>
          </a:xfrm>
        </p:spPr>
        <p:txBody>
          <a:bodyPr/>
          <a:lstStyle/>
          <a:p>
            <a:pPr eaLnBrk="1" hangingPunct="1">
              <a:lnSpc>
                <a:spcPct val="80000"/>
              </a:lnSpc>
            </a:pPr>
            <a:r>
              <a:rPr lang="es-ES" sz="2800" smtClean="0"/>
              <a:t>Adicionalmente, el HSV genital puede causar infecciones potencialmente mortales en los bebés.</a:t>
            </a:r>
          </a:p>
          <a:p>
            <a:pPr eaLnBrk="1" hangingPunct="1">
              <a:lnSpc>
                <a:spcPct val="80000"/>
              </a:lnSpc>
            </a:pPr>
            <a:r>
              <a:rPr lang="es-ES" sz="2800" smtClean="0"/>
              <a:t>El herpes puede contribuir a la propagación del VIH, el virus que causa el SIDA. El herpes puede hacer que la persona se vuelva más susceptible a la infección por VIH y puede hacer que las personas infectadas por el VIH sean más infecciosas</a:t>
            </a:r>
          </a:p>
          <a:p>
            <a:pPr eaLnBrk="1" hangingPunct="1">
              <a:lnSpc>
                <a:spcPct val="80000"/>
              </a:lnSpc>
            </a:pPr>
            <a:r>
              <a:rPr lang="es-ES" sz="2800" smtClean="0"/>
              <a:t>No existe un tratamiento que pueda curar el herpes, pero los medicamentos antivirales pueden acortar y prevenir los brotes durante el tiempo que la persona tome los medicamentos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Imagen1"/>
          <p:cNvPicPr>
            <a:picLocks noChangeAspect="1" noChangeArrowheads="1"/>
          </p:cNvPicPr>
          <p:nvPr/>
        </p:nvPicPr>
        <p:blipFill>
          <a:blip r:embed="rId2" cstate="print"/>
          <a:srcRect l="62604" t="27940" b="15347"/>
          <a:stretch>
            <a:fillRect/>
          </a:stretch>
        </p:blipFill>
        <p:spPr bwMode="auto">
          <a:xfrm>
            <a:off x="4716463" y="1628775"/>
            <a:ext cx="3924300" cy="4464050"/>
          </a:xfrm>
          <a:prstGeom prst="rect">
            <a:avLst/>
          </a:prstGeom>
          <a:noFill/>
          <a:ln w="9525">
            <a:noFill/>
            <a:miter lim="800000"/>
            <a:headEnd/>
            <a:tailEnd/>
          </a:ln>
        </p:spPr>
      </p:pic>
      <p:sp>
        <p:nvSpPr>
          <p:cNvPr id="18435" name="Rectangle 5"/>
          <p:cNvSpPr>
            <a:spLocks noGrp="1" noChangeArrowheads="1"/>
          </p:cNvSpPr>
          <p:nvPr>
            <p:ph type="title"/>
          </p:nvPr>
        </p:nvSpPr>
        <p:spPr/>
        <p:txBody>
          <a:bodyPr/>
          <a:lstStyle/>
          <a:p>
            <a:pPr eaLnBrk="1" hangingPunct="1"/>
            <a:r>
              <a:rPr lang="es-ES" smtClean="0"/>
              <a:t>Herpes Genital</a:t>
            </a:r>
          </a:p>
        </p:txBody>
      </p:sp>
      <p:sp>
        <p:nvSpPr>
          <p:cNvPr id="18436" name="Rectangle 6"/>
          <p:cNvSpPr>
            <a:spLocks noGrp="1" noChangeArrowheads="1"/>
          </p:cNvSpPr>
          <p:nvPr>
            <p:ph type="body" sz="half" idx="1"/>
          </p:nvPr>
        </p:nvSpPr>
        <p:spPr/>
        <p:txBody>
          <a:bodyPr/>
          <a:lstStyle/>
          <a:p>
            <a:pPr marL="533400" indent="-533400" eaLnBrk="1" hangingPunct="1">
              <a:lnSpc>
                <a:spcPct val="90000"/>
              </a:lnSpc>
              <a:buFontTx/>
              <a:buNone/>
            </a:pPr>
            <a:r>
              <a:rPr lang="es-ES" smtClean="0">
                <a:solidFill>
                  <a:schemeClr val="accent2"/>
                </a:solidFill>
              </a:rPr>
              <a:t>¿Qué síntomas produce?:</a:t>
            </a:r>
          </a:p>
          <a:p>
            <a:pPr marL="533400" indent="-533400" eaLnBrk="1" hangingPunct="1">
              <a:lnSpc>
                <a:spcPct val="90000"/>
              </a:lnSpc>
              <a:buFontTx/>
              <a:buAutoNum type="arabicPeriod"/>
            </a:pPr>
            <a:r>
              <a:rPr lang="es-ES" smtClean="0">
                <a:solidFill>
                  <a:schemeClr val="accent2"/>
                </a:solidFill>
              </a:rPr>
              <a:t>El herpes genital primero produce una infección aguda y luego una infección latente, o sea permanece en el cuerpo y reaparece cada ciertos periodos de tiempo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260350"/>
            <a:ext cx="8229600" cy="1858963"/>
          </a:xfrm>
        </p:spPr>
        <p:txBody>
          <a:bodyPr/>
          <a:lstStyle/>
          <a:p>
            <a:pPr eaLnBrk="1" hangingPunct="1"/>
            <a:r>
              <a:rPr lang="es-ES" sz="4000" smtClean="0"/>
              <a:t>Lesiones Vulvares y Ulceras Genitales</a:t>
            </a:r>
            <a:br>
              <a:rPr lang="es-ES" sz="4000" smtClean="0"/>
            </a:br>
            <a:r>
              <a:rPr lang="es-ES" sz="4000" smtClean="0"/>
              <a:t>Herpes Simple</a:t>
            </a:r>
          </a:p>
        </p:txBody>
      </p:sp>
      <p:pic>
        <p:nvPicPr>
          <p:cNvPr id="19459" name="Picture 2"/>
          <p:cNvPicPr>
            <a:picLocks noChangeAspect="1" noChangeArrowheads="1"/>
          </p:cNvPicPr>
          <p:nvPr/>
        </p:nvPicPr>
        <p:blipFill>
          <a:blip r:embed="rId2" cstate="print"/>
          <a:srcRect r="650" b="7751"/>
          <a:stretch>
            <a:fillRect/>
          </a:stretch>
        </p:blipFill>
        <p:spPr bwMode="auto">
          <a:xfrm>
            <a:off x="4643438" y="2852738"/>
            <a:ext cx="3960812" cy="2536825"/>
          </a:xfrm>
          <a:prstGeom prst="rect">
            <a:avLst/>
          </a:prstGeom>
          <a:noFill/>
          <a:ln w="9525">
            <a:noFill/>
            <a:miter lim="800000"/>
            <a:headEnd/>
            <a:tailEnd/>
          </a:ln>
        </p:spPr>
      </p:pic>
      <p:pic>
        <p:nvPicPr>
          <p:cNvPr id="19460" name="Picture 3"/>
          <p:cNvPicPr>
            <a:picLocks noChangeAspect="1" noChangeArrowheads="1"/>
          </p:cNvPicPr>
          <p:nvPr/>
        </p:nvPicPr>
        <p:blipFill>
          <a:blip r:embed="rId3" cstate="print"/>
          <a:srcRect/>
          <a:stretch>
            <a:fillRect/>
          </a:stretch>
        </p:blipFill>
        <p:spPr bwMode="auto">
          <a:xfrm>
            <a:off x="755650" y="2420938"/>
            <a:ext cx="2593975" cy="35290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68313" y="731838"/>
            <a:ext cx="8229600" cy="6126162"/>
          </a:xfrm>
        </p:spPr>
        <p:txBody>
          <a:bodyPr/>
          <a:lstStyle/>
          <a:p>
            <a:pPr marL="609600" indent="-609600" eaLnBrk="1" hangingPunct="1">
              <a:buFontTx/>
              <a:buAutoNum type="arabicPeriod" startAt="2"/>
            </a:pPr>
            <a:r>
              <a:rPr lang="es-ES" smtClean="0">
                <a:solidFill>
                  <a:schemeClr val="accent2"/>
                </a:solidFill>
              </a:rPr>
              <a:t>Los síntomas de la infección aguda primaria aparecen 4 a 7 días después de la infección. Puede haber prurito (picazón), hormigueo y molestias locales. Después aparece una zona enrojecida y varias vesículas (ampollas) pequeñas y dolorosas. Las vesiculas se rompen y forman una llaga o úlcera de forma circular, que puede ser dolorosa y que con los días de cubre de una costra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erpes"/>
          <p:cNvPicPr>
            <a:picLocks noChangeAspect="1" noChangeArrowheads="1"/>
          </p:cNvPicPr>
          <p:nvPr/>
        </p:nvPicPr>
        <p:blipFill>
          <a:blip r:embed="rId2" cstate="print"/>
          <a:srcRect/>
          <a:stretch>
            <a:fillRect/>
          </a:stretch>
        </p:blipFill>
        <p:spPr bwMode="auto">
          <a:xfrm>
            <a:off x="1692275" y="3357563"/>
            <a:ext cx="6048375" cy="3281362"/>
          </a:xfrm>
          <a:prstGeom prst="rect">
            <a:avLst/>
          </a:prstGeom>
          <a:noFill/>
          <a:ln w="9525">
            <a:noFill/>
            <a:miter lim="800000"/>
            <a:headEnd/>
            <a:tailEnd/>
          </a:ln>
        </p:spPr>
      </p:pic>
      <p:pic>
        <p:nvPicPr>
          <p:cNvPr id="21507" name="Picture 5" descr="Herpesgen"/>
          <p:cNvPicPr>
            <a:picLocks noChangeAspect="1" noChangeArrowheads="1"/>
          </p:cNvPicPr>
          <p:nvPr/>
        </p:nvPicPr>
        <p:blipFill>
          <a:blip r:embed="rId3" cstate="print"/>
          <a:srcRect/>
          <a:stretch>
            <a:fillRect/>
          </a:stretch>
        </p:blipFill>
        <p:spPr bwMode="auto">
          <a:xfrm>
            <a:off x="3276600" y="333375"/>
            <a:ext cx="2671763" cy="2951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body" idx="1"/>
          </p:nvPr>
        </p:nvSpPr>
        <p:spPr>
          <a:xfrm>
            <a:off x="457200" y="404813"/>
            <a:ext cx="8291513" cy="1871662"/>
          </a:xfrm>
        </p:spPr>
        <p:txBody>
          <a:bodyPr/>
          <a:lstStyle/>
          <a:p>
            <a:pPr eaLnBrk="1" hangingPunct="1">
              <a:lnSpc>
                <a:spcPct val="90000"/>
              </a:lnSpc>
            </a:pPr>
            <a:r>
              <a:rPr lang="es-ES" sz="2400" smtClean="0"/>
              <a:t>Las enfermedades de transmision sexual (ETS) son infecciones que se adquieren por tener relaciones sexuales con alguien que este infectado. Las causas de las ETS son las bacterias, parásitos y virus. Existen mas de 20 tipos de ETS</a:t>
            </a:r>
          </a:p>
        </p:txBody>
      </p:sp>
      <p:pic>
        <p:nvPicPr>
          <p:cNvPr id="4099" name="Picture 8" descr="gonorrea"/>
          <p:cNvPicPr>
            <a:picLocks noChangeAspect="1" noChangeArrowheads="1"/>
          </p:cNvPicPr>
          <p:nvPr/>
        </p:nvPicPr>
        <p:blipFill>
          <a:blip r:embed="rId2" cstate="print"/>
          <a:srcRect l="15042" t="7166" r="4646" b="15973"/>
          <a:stretch>
            <a:fillRect/>
          </a:stretch>
        </p:blipFill>
        <p:spPr bwMode="auto">
          <a:xfrm>
            <a:off x="1476375" y="2276475"/>
            <a:ext cx="6119813" cy="439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68313" y="549275"/>
            <a:ext cx="8229600" cy="5832475"/>
          </a:xfrm>
        </p:spPr>
        <p:txBody>
          <a:bodyPr/>
          <a:lstStyle/>
          <a:p>
            <a:pPr marL="609600" indent="-609600" eaLnBrk="1" hangingPunct="1">
              <a:buFontTx/>
              <a:buNone/>
            </a:pPr>
            <a:r>
              <a:rPr lang="es-ES" sz="2800" smtClean="0"/>
              <a:t>	</a:t>
            </a:r>
            <a:r>
              <a:rPr lang="es-ES" sz="2800" smtClean="0">
                <a:solidFill>
                  <a:schemeClr val="accent2"/>
                </a:solidFill>
              </a:rPr>
              <a:t>Este período puede durar 10 días aproximadamente. También puede haber aumento de tamaño de los ganglios linfáticos en la ingle, malestar general y fiebre.</a:t>
            </a:r>
          </a:p>
          <a:p>
            <a:pPr marL="609600" indent="-609600" eaLnBrk="1" hangingPunct="1">
              <a:buFontTx/>
              <a:buAutoNum type="arabicPeriod" startAt="3"/>
            </a:pPr>
            <a:r>
              <a:rPr lang="es-ES" sz="2800" smtClean="0">
                <a:solidFill>
                  <a:schemeClr val="accent2"/>
                </a:solidFill>
              </a:rPr>
              <a:t>La infección por herpes simple, no produce inmunidad, por lo que la infección puede reaparecer. Por lo general los síntomas son más leves que en la infección primaria</a:t>
            </a:r>
          </a:p>
          <a:p>
            <a:pPr marL="609600" indent="-609600" eaLnBrk="1" hangingPunct="1">
              <a:buFontTx/>
              <a:buAutoNum type="arabicPeriod" startAt="3"/>
            </a:pPr>
            <a:r>
              <a:rPr lang="es-ES" sz="2800" smtClean="0">
                <a:solidFill>
                  <a:schemeClr val="accent2"/>
                </a:solidFill>
              </a:rPr>
              <a:t>Algunas personas no presentan síntomas, pero igual pueden transmitir el virus a otras personas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s-ES" smtClean="0">
                <a:solidFill>
                  <a:srgbClr val="FF0000"/>
                </a:solidFill>
              </a:rPr>
              <a:t>LADILLAS</a:t>
            </a:r>
          </a:p>
        </p:txBody>
      </p:sp>
      <p:sp>
        <p:nvSpPr>
          <p:cNvPr id="23555" name="Rectangle 3"/>
          <p:cNvSpPr>
            <a:spLocks noGrp="1" noChangeArrowheads="1"/>
          </p:cNvSpPr>
          <p:nvPr>
            <p:ph type="body" idx="1"/>
          </p:nvPr>
        </p:nvSpPr>
        <p:spPr/>
        <p:txBody>
          <a:bodyPr/>
          <a:lstStyle/>
          <a:p>
            <a:pPr eaLnBrk="1" hangingPunct="1"/>
            <a:r>
              <a:rPr lang="es-ES" sz="2800" smtClean="0"/>
              <a:t>Las ladillas son pequeños insectos que se parecen a los cangrejos por tener unas pinzas que les permitenagarrarse al vello púbico ( el pelo que está cerca de los genitales y el ano),</a:t>
            </a:r>
          </a:p>
          <a:p>
            <a:pPr eaLnBrk="1" hangingPunct="1"/>
            <a:r>
              <a:rPr lang="es-ES" sz="2800" smtClean="0"/>
              <a:t>A veces la picadura puede causar una reacción inflamatoria de la piel que le da la apriencia gris azulada y, aunque el piojo mismo no produce erupción, el constante rascado y excavado puede hacer que la piel quede en carne viva y que se presenten infecciones secundarias</a:t>
            </a:r>
          </a:p>
        </p:txBody>
      </p:sp>
      <p:pic>
        <p:nvPicPr>
          <p:cNvPr id="23556" name="Picture 4" descr="ladilla"/>
          <p:cNvPicPr>
            <a:picLocks noChangeAspect="1" noChangeArrowheads="1"/>
          </p:cNvPicPr>
          <p:nvPr/>
        </p:nvPicPr>
        <p:blipFill>
          <a:blip r:embed="rId2" cstate="print"/>
          <a:srcRect/>
          <a:stretch>
            <a:fillRect/>
          </a:stretch>
        </p:blipFill>
        <p:spPr bwMode="auto">
          <a:xfrm>
            <a:off x="0" y="0"/>
            <a:ext cx="2771775"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p:txBody>
          <a:bodyPr/>
          <a:lstStyle/>
          <a:p>
            <a:pPr eaLnBrk="1" hangingPunct="1"/>
            <a:r>
              <a:rPr lang="es-ES" smtClean="0"/>
              <a:t>LADILLAS</a:t>
            </a:r>
            <a:endParaRPr lang="es-PE" smtClean="0"/>
          </a:p>
        </p:txBody>
      </p:sp>
      <p:pic>
        <p:nvPicPr>
          <p:cNvPr id="24579" name="Picture 2"/>
          <p:cNvPicPr>
            <a:picLocks noChangeAspect="1" noChangeArrowheads="1"/>
          </p:cNvPicPr>
          <p:nvPr/>
        </p:nvPicPr>
        <p:blipFill>
          <a:blip r:embed="rId2" cstate="print"/>
          <a:srcRect/>
          <a:stretch>
            <a:fillRect/>
          </a:stretch>
        </p:blipFill>
        <p:spPr bwMode="auto">
          <a:xfrm>
            <a:off x="5554663" y="1773238"/>
            <a:ext cx="2905125" cy="3557587"/>
          </a:xfrm>
          <a:prstGeom prst="rect">
            <a:avLst/>
          </a:prstGeom>
          <a:noFill/>
          <a:ln w="9525">
            <a:noFill/>
            <a:miter lim="800000"/>
            <a:headEnd/>
            <a:tailEnd/>
          </a:ln>
        </p:spPr>
      </p:pic>
      <p:pic>
        <p:nvPicPr>
          <p:cNvPr id="24580" name="Picture 3"/>
          <p:cNvPicPr>
            <a:picLocks noChangeAspect="1" noChangeArrowheads="1"/>
          </p:cNvPicPr>
          <p:nvPr/>
        </p:nvPicPr>
        <p:blipFill>
          <a:blip r:embed="rId3" cstate="print"/>
          <a:srcRect l="41872" t="861" r="-806" b="4642"/>
          <a:stretch>
            <a:fillRect/>
          </a:stretch>
        </p:blipFill>
        <p:spPr bwMode="auto">
          <a:xfrm>
            <a:off x="468313" y="1844675"/>
            <a:ext cx="2087562" cy="3600450"/>
          </a:xfrm>
          <a:prstGeom prst="rect">
            <a:avLst/>
          </a:prstGeom>
          <a:noFill/>
          <a:ln w="9525">
            <a:noFill/>
            <a:miter lim="800000"/>
            <a:headEnd/>
            <a:tailEnd/>
          </a:ln>
        </p:spPr>
      </p:pic>
      <p:pic>
        <p:nvPicPr>
          <p:cNvPr id="24581" name="Picture 4"/>
          <p:cNvPicPr>
            <a:picLocks noChangeAspect="1" noChangeArrowheads="1"/>
          </p:cNvPicPr>
          <p:nvPr/>
        </p:nvPicPr>
        <p:blipFill>
          <a:blip r:embed="rId4" cstate="print"/>
          <a:srcRect/>
          <a:stretch>
            <a:fillRect/>
          </a:stretch>
        </p:blipFill>
        <p:spPr bwMode="auto">
          <a:xfrm>
            <a:off x="2700338" y="3284538"/>
            <a:ext cx="2735262" cy="2028825"/>
          </a:xfrm>
          <a:prstGeom prst="rect">
            <a:avLst/>
          </a:prstGeom>
          <a:noFill/>
          <a:ln w="9525">
            <a:noFill/>
            <a:miter lim="800000"/>
            <a:headEnd/>
            <a:tailEnd/>
          </a:ln>
        </p:spPr>
      </p:pic>
      <p:pic>
        <p:nvPicPr>
          <p:cNvPr id="24582" name="Picture 5"/>
          <p:cNvPicPr>
            <a:picLocks noChangeAspect="1" noChangeArrowheads="1"/>
          </p:cNvPicPr>
          <p:nvPr/>
        </p:nvPicPr>
        <p:blipFill>
          <a:blip r:embed="rId5" cstate="print"/>
          <a:srcRect/>
          <a:stretch>
            <a:fillRect/>
          </a:stretch>
        </p:blipFill>
        <p:spPr bwMode="auto">
          <a:xfrm>
            <a:off x="2771775" y="1341438"/>
            <a:ext cx="2309813" cy="17684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s-ES" b="1" smtClean="0">
                <a:solidFill>
                  <a:srgbClr val="FF0000"/>
                </a:solidFill>
              </a:rPr>
              <a:t>La Sífilis</a:t>
            </a:r>
          </a:p>
        </p:txBody>
      </p:sp>
      <p:sp>
        <p:nvSpPr>
          <p:cNvPr id="25603" name="Rectangle 3"/>
          <p:cNvSpPr>
            <a:spLocks noGrp="1" noChangeArrowheads="1"/>
          </p:cNvSpPr>
          <p:nvPr>
            <p:ph type="body" idx="1"/>
          </p:nvPr>
        </p:nvSpPr>
        <p:spPr/>
        <p:txBody>
          <a:bodyPr/>
          <a:lstStyle/>
          <a:p>
            <a:pPr eaLnBrk="1" hangingPunct="1"/>
            <a:r>
              <a:rPr lang="es-ES" smtClean="0"/>
              <a:t>Es una infección de transmisión sexual causada por la espiroqueta (bacteria) treponema Pallidum que puede afectar a todo el organismo (sistémica) si no se trata adecuadamente.</a:t>
            </a:r>
          </a:p>
          <a:p>
            <a:pPr eaLnBrk="1" hangingPunct="1"/>
            <a:r>
              <a:rPr lang="es-ES" smtClean="0"/>
              <a:t>La sífilis pasa por varios estadios o etapas: el primario, el secundario, el latente precoz y el terciario o tardío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9"/>
          <p:cNvSpPr>
            <a:spLocks noGrp="1" noChangeArrowheads="1"/>
          </p:cNvSpPr>
          <p:nvPr>
            <p:ph type="title"/>
          </p:nvPr>
        </p:nvSpPr>
        <p:spPr>
          <a:xfrm>
            <a:off x="468313" y="0"/>
            <a:ext cx="8229600" cy="1143000"/>
          </a:xfrm>
        </p:spPr>
        <p:txBody>
          <a:bodyPr/>
          <a:lstStyle/>
          <a:p>
            <a:pPr eaLnBrk="1" hangingPunct="1"/>
            <a:r>
              <a:rPr lang="es-ES" smtClean="0">
                <a:solidFill>
                  <a:srgbClr val="FF0000"/>
                </a:solidFill>
              </a:rPr>
              <a:t>SIFILIS</a:t>
            </a:r>
          </a:p>
        </p:txBody>
      </p:sp>
      <p:sp>
        <p:nvSpPr>
          <p:cNvPr id="26627" name="Rectangle 10"/>
          <p:cNvSpPr>
            <a:spLocks noGrp="1" noChangeArrowheads="1"/>
          </p:cNvSpPr>
          <p:nvPr>
            <p:ph type="body" idx="1"/>
          </p:nvPr>
        </p:nvSpPr>
        <p:spPr>
          <a:xfrm>
            <a:off x="468313" y="1125538"/>
            <a:ext cx="8229600" cy="2620962"/>
          </a:xfrm>
        </p:spPr>
        <p:txBody>
          <a:bodyPr/>
          <a:lstStyle/>
          <a:p>
            <a:pPr eaLnBrk="1" hangingPunct="1"/>
            <a:r>
              <a:rPr lang="es-ES" smtClean="0"/>
              <a:t>Provocada por la bacteria Treponema Pallidum. A menudo se le ha llamado “la gran imitadora” porque muchos de sus signos y sintomas no pueden ser diferenciados de las otras enfermedades</a:t>
            </a:r>
          </a:p>
        </p:txBody>
      </p:sp>
      <p:pic>
        <p:nvPicPr>
          <p:cNvPr id="26628" name="Picture 11" descr="sifilis primaria"/>
          <p:cNvPicPr>
            <a:picLocks noChangeAspect="1" noChangeArrowheads="1"/>
          </p:cNvPicPr>
          <p:nvPr/>
        </p:nvPicPr>
        <p:blipFill>
          <a:blip r:embed="rId2" cstate="print"/>
          <a:srcRect/>
          <a:stretch>
            <a:fillRect/>
          </a:stretch>
        </p:blipFill>
        <p:spPr bwMode="auto">
          <a:xfrm>
            <a:off x="900113" y="3810000"/>
            <a:ext cx="3810000" cy="3048000"/>
          </a:xfrm>
          <a:prstGeom prst="rect">
            <a:avLst/>
          </a:prstGeom>
          <a:noFill/>
          <a:ln w="9525">
            <a:noFill/>
            <a:miter lim="800000"/>
            <a:headEnd/>
            <a:tailEnd/>
          </a:ln>
        </p:spPr>
      </p:pic>
      <p:pic>
        <p:nvPicPr>
          <p:cNvPr id="26629" name="Picture 12" descr="sifilis2"/>
          <p:cNvPicPr>
            <a:picLocks noChangeAspect="1" noChangeArrowheads="1"/>
          </p:cNvPicPr>
          <p:nvPr/>
        </p:nvPicPr>
        <p:blipFill>
          <a:blip r:embed="rId3" cstate="print"/>
          <a:srcRect/>
          <a:stretch>
            <a:fillRect/>
          </a:stretch>
        </p:blipFill>
        <p:spPr bwMode="auto">
          <a:xfrm>
            <a:off x="5148263" y="4333875"/>
            <a:ext cx="3170237"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468313" y="1557338"/>
            <a:ext cx="8229600" cy="3959225"/>
          </a:xfrm>
        </p:spPr>
        <p:txBody>
          <a:bodyPr/>
          <a:lstStyle/>
          <a:p>
            <a:pPr eaLnBrk="1" hangingPunct="1"/>
            <a:r>
              <a:rPr lang="es-ES" smtClean="0"/>
              <a:t>Dado que las personas con sífilis en los estadios primario y secundario pueden transmitir la infección, es muy importante que eviten tener relaciones sexuales hasta completar el tratamiento, tanto ellas, como su o sus parejas sexuales</a:t>
            </a:r>
          </a:p>
          <a:p>
            <a:pPr eaLnBrk="1" hangingPunct="1"/>
            <a:endParaRPr lang="es-E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68313" y="476250"/>
            <a:ext cx="8229600" cy="5832475"/>
          </a:xfrm>
        </p:spPr>
        <p:txBody>
          <a:bodyPr/>
          <a:lstStyle/>
          <a:p>
            <a:pPr eaLnBrk="1" hangingPunct="1"/>
            <a:r>
              <a:rPr lang="es-ES" smtClean="0">
                <a:solidFill>
                  <a:schemeClr val="accent2"/>
                </a:solidFill>
              </a:rPr>
              <a:t>Cómo se transmite?</a:t>
            </a:r>
          </a:p>
          <a:p>
            <a:pPr eaLnBrk="1" hangingPunct="1"/>
            <a:r>
              <a:rPr lang="es-ES" smtClean="0"/>
              <a:t>La sífilis se puede transmitir de una persona infectada a otra a través de las relaciones sexuales (vaginales, anales y/u orales). La bacteria penetra las mucosas y/o la piel y se propaga por todo el organismo a través de la sangre. También se puede transmitir a través de sangre contaminada y de la madre al hijo/a durante el embarazo y el parto (sífilis congénita)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s-ES" sz="4000" smtClean="0"/>
              <a:t>Sífilis</a:t>
            </a:r>
            <a:br>
              <a:rPr lang="es-ES" sz="4000" smtClean="0"/>
            </a:br>
            <a:r>
              <a:rPr lang="es-ES" sz="4000" smtClean="0"/>
              <a:t>Manifestaciones clínicas</a:t>
            </a:r>
          </a:p>
        </p:txBody>
      </p:sp>
      <p:sp>
        <p:nvSpPr>
          <p:cNvPr id="29699" name="Rectangle 3"/>
          <p:cNvSpPr>
            <a:spLocks noGrp="1" noChangeArrowheads="1"/>
          </p:cNvSpPr>
          <p:nvPr>
            <p:ph type="body" idx="1"/>
          </p:nvPr>
        </p:nvSpPr>
        <p:spPr>
          <a:solidFill>
            <a:schemeClr val="accent2"/>
          </a:solidFill>
        </p:spPr>
        <p:txBody>
          <a:bodyPr/>
          <a:lstStyle/>
          <a:p>
            <a:pPr eaLnBrk="1" hangingPunct="1"/>
            <a:endParaRPr lang="es-PE" smtClean="0"/>
          </a:p>
        </p:txBody>
      </p:sp>
      <p:pic>
        <p:nvPicPr>
          <p:cNvPr id="29700" name="Picture 4" descr="33">
            <a:hlinkClick r:id="rId2"/>
          </p:cNvPr>
          <p:cNvPicPr>
            <a:picLocks noChangeAspect="1" noChangeArrowheads="1"/>
          </p:cNvPicPr>
          <p:nvPr/>
        </p:nvPicPr>
        <p:blipFill>
          <a:blip r:embed="rId3" cstate="print"/>
          <a:srcRect/>
          <a:stretch>
            <a:fillRect/>
          </a:stretch>
        </p:blipFill>
        <p:spPr bwMode="auto">
          <a:xfrm>
            <a:off x="4932363" y="1844675"/>
            <a:ext cx="3743325" cy="3816350"/>
          </a:xfrm>
          <a:prstGeom prst="rect">
            <a:avLst/>
          </a:prstGeom>
          <a:noFill/>
          <a:ln w="9525">
            <a:noFill/>
            <a:miter lim="800000"/>
            <a:headEnd/>
            <a:tailEnd/>
          </a:ln>
        </p:spPr>
      </p:pic>
      <p:pic>
        <p:nvPicPr>
          <p:cNvPr id="29701" name="Picture 5" descr="LP01-005"/>
          <p:cNvPicPr>
            <a:picLocks noChangeAspect="1" noChangeArrowheads="1"/>
          </p:cNvPicPr>
          <p:nvPr/>
        </p:nvPicPr>
        <p:blipFill>
          <a:blip r:embed="rId4" cstate="print"/>
          <a:srcRect/>
          <a:stretch>
            <a:fillRect/>
          </a:stretch>
        </p:blipFill>
        <p:spPr bwMode="auto">
          <a:xfrm>
            <a:off x="0" y="1989138"/>
            <a:ext cx="4787900" cy="36718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57200" y="549275"/>
            <a:ext cx="8229600" cy="5576888"/>
          </a:xfrm>
        </p:spPr>
        <p:txBody>
          <a:bodyPr/>
          <a:lstStyle/>
          <a:p>
            <a:pPr eaLnBrk="1" hangingPunct="1"/>
            <a:r>
              <a:rPr lang="es-ES" sz="2800" smtClean="0">
                <a:solidFill>
                  <a:schemeClr val="accent2"/>
                </a:solidFill>
              </a:rPr>
              <a:t>Qué síntomas produce?</a:t>
            </a:r>
          </a:p>
          <a:p>
            <a:pPr eaLnBrk="1" hangingPunct="1"/>
            <a:r>
              <a:rPr lang="es-ES" sz="2800" smtClean="0">
                <a:solidFill>
                  <a:schemeClr val="accent2"/>
                </a:solidFill>
              </a:rPr>
              <a:t>Los primeros síntomas en la sífilis primaria aparecen entre 1 a 13 semanas después del contagio y se caracterizan por la aparición de una úlcera (herida) o chancro indoloro en el sitio de la infección o inoculación (pene, vagina, ano, boca, mano) y a veces aumento del tamaño de los ganglios linfáticos. Esta etapa dura entre 3 a 12 semanas y es contagiosa. Aunque desaparezca el chancro, la persona sigue infectada y la enfermedad pasa a la segunda etapa si no es tratada con antibióticos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s-ES" sz="4000" smtClean="0"/>
              <a:t>Sífilis</a:t>
            </a:r>
            <a:br>
              <a:rPr lang="es-ES" sz="4000" smtClean="0"/>
            </a:br>
            <a:r>
              <a:rPr lang="es-ES" sz="4000" smtClean="0"/>
              <a:t>Manifestaciones clínicas</a:t>
            </a:r>
          </a:p>
        </p:txBody>
      </p:sp>
      <p:sp>
        <p:nvSpPr>
          <p:cNvPr id="31747" name="Rectangle 3"/>
          <p:cNvSpPr>
            <a:spLocks noGrp="1" noChangeArrowheads="1"/>
          </p:cNvSpPr>
          <p:nvPr>
            <p:ph type="body" idx="1"/>
          </p:nvPr>
        </p:nvSpPr>
        <p:spPr>
          <a:solidFill>
            <a:schemeClr val="accent2"/>
          </a:solidFill>
        </p:spPr>
        <p:txBody>
          <a:bodyPr/>
          <a:lstStyle/>
          <a:p>
            <a:pPr eaLnBrk="1" hangingPunct="1">
              <a:buFontTx/>
              <a:buNone/>
            </a:pPr>
            <a:endParaRPr lang="es-PE" smtClean="0"/>
          </a:p>
        </p:txBody>
      </p:sp>
      <p:pic>
        <p:nvPicPr>
          <p:cNvPr id="31748" name="Picture 4" descr="1385">
            <a:hlinkClick r:id="rId2"/>
          </p:cNvPr>
          <p:cNvPicPr>
            <a:picLocks noChangeAspect="1" noChangeArrowheads="1"/>
          </p:cNvPicPr>
          <p:nvPr/>
        </p:nvPicPr>
        <p:blipFill>
          <a:blip r:embed="rId3" cstate="print"/>
          <a:srcRect/>
          <a:stretch>
            <a:fillRect/>
          </a:stretch>
        </p:blipFill>
        <p:spPr bwMode="auto">
          <a:xfrm>
            <a:off x="5364163" y="2133600"/>
            <a:ext cx="3240087" cy="3095625"/>
          </a:xfrm>
          <a:prstGeom prst="rect">
            <a:avLst/>
          </a:prstGeom>
          <a:noFill/>
          <a:ln w="9525">
            <a:noFill/>
            <a:miter lim="800000"/>
            <a:headEnd/>
            <a:tailEnd/>
          </a:ln>
        </p:spPr>
      </p:pic>
      <p:pic>
        <p:nvPicPr>
          <p:cNvPr id="31749" name="Picture 5" descr="DST%2520-%2520sifilis%2520sec%2520condiloma">
            <a:hlinkClick r:id="rId4"/>
          </p:cNvPr>
          <p:cNvPicPr>
            <a:picLocks noChangeAspect="1" noChangeArrowheads="1"/>
          </p:cNvPicPr>
          <p:nvPr/>
        </p:nvPicPr>
        <p:blipFill>
          <a:blip r:embed="rId5" cstate="print"/>
          <a:srcRect/>
          <a:stretch>
            <a:fillRect/>
          </a:stretch>
        </p:blipFill>
        <p:spPr bwMode="auto">
          <a:xfrm>
            <a:off x="1692275" y="2060575"/>
            <a:ext cx="3311525" cy="3097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68313" y="476250"/>
            <a:ext cx="8229600" cy="2808288"/>
          </a:xfrm>
        </p:spPr>
        <p:txBody>
          <a:bodyPr/>
          <a:lstStyle/>
          <a:p>
            <a:pPr eaLnBrk="1" hangingPunct="1"/>
            <a:r>
              <a:rPr lang="es-ES" sz="2800" smtClean="0"/>
              <a:t>La mayoría de las ETS afectan tanto a hombres como a mujeres, pero en muchos casos los problemas de salud que provocan pueden ser más graves en las mujeres. Si una mujer embarazada padece de ETS, puede causarle graves problemas de salud al bebé</a:t>
            </a:r>
          </a:p>
        </p:txBody>
      </p:sp>
      <p:pic>
        <p:nvPicPr>
          <p:cNvPr id="5123" name="Picture 4" descr="chancro"/>
          <p:cNvPicPr>
            <a:picLocks noChangeAspect="1" noChangeArrowheads="1"/>
          </p:cNvPicPr>
          <p:nvPr/>
        </p:nvPicPr>
        <p:blipFill>
          <a:blip r:embed="rId2" cstate="print"/>
          <a:srcRect/>
          <a:stretch>
            <a:fillRect/>
          </a:stretch>
        </p:blipFill>
        <p:spPr bwMode="auto">
          <a:xfrm>
            <a:off x="2051050" y="3228975"/>
            <a:ext cx="4537075" cy="362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539750" y="476250"/>
            <a:ext cx="8229600" cy="5761038"/>
          </a:xfrm>
        </p:spPr>
        <p:txBody>
          <a:bodyPr/>
          <a:lstStyle/>
          <a:p>
            <a:pPr eaLnBrk="1" hangingPunct="1"/>
            <a:r>
              <a:rPr lang="es-ES" sz="2800" smtClean="0">
                <a:solidFill>
                  <a:schemeClr val="accent2"/>
                </a:solidFill>
              </a:rPr>
              <a:t>Cómo se trata?</a:t>
            </a:r>
          </a:p>
          <a:p>
            <a:pPr eaLnBrk="1" hangingPunct="1"/>
            <a:r>
              <a:rPr lang="es-ES" sz="2800" smtClean="0">
                <a:solidFill>
                  <a:schemeClr val="accent2"/>
                </a:solidFill>
              </a:rPr>
              <a:t>Cuando hay sospecha de que una persona tiene sífilis, es muy importante consultar a un/a profesional de salud para hacer el diagnóstico lo antes posible e iniciar el tratamiento. La sífilis se trata con antibióticos</a:t>
            </a:r>
          </a:p>
          <a:p>
            <a:pPr eaLnBrk="1" hangingPunct="1"/>
            <a:r>
              <a:rPr lang="es-ES" sz="2800" smtClean="0">
                <a:solidFill>
                  <a:schemeClr val="accent2"/>
                </a:solidFill>
              </a:rPr>
              <a:t>Si la persona se trata adecuadamente en las etapa primaria, secundaria y latente, el pronóstico es excelente. La sífilis terciaria o tardía que haya afectado el corazón y/o el cerebro tiene mal pronóstico porque generalmente el daño es irreversible</a:t>
            </a:r>
          </a:p>
          <a:p>
            <a:pPr eaLnBrk="1" hangingPunct="1"/>
            <a:endParaRPr lang="es-ES" sz="2800" smtClean="0">
              <a:solidFill>
                <a:schemeClr val="accent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Imagen3"/>
          <p:cNvPicPr>
            <a:picLocks noChangeAspect="1" noChangeArrowheads="1"/>
          </p:cNvPicPr>
          <p:nvPr/>
        </p:nvPicPr>
        <p:blipFill>
          <a:blip r:embed="rId2" cstate="print"/>
          <a:srcRect l="10625" r="14566" b="-459"/>
          <a:stretch>
            <a:fillRect/>
          </a:stretch>
        </p:blipFill>
        <p:spPr bwMode="auto">
          <a:xfrm>
            <a:off x="1116013" y="476250"/>
            <a:ext cx="6480175" cy="559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body" idx="1"/>
          </p:nvPr>
        </p:nvSpPr>
        <p:spPr>
          <a:xfrm>
            <a:off x="457200" y="476250"/>
            <a:ext cx="8229600" cy="6381750"/>
          </a:xfrm>
        </p:spPr>
        <p:txBody>
          <a:bodyPr/>
          <a:lstStyle/>
          <a:p>
            <a:pPr eaLnBrk="1" hangingPunct="1">
              <a:lnSpc>
                <a:spcPct val="90000"/>
              </a:lnSpc>
              <a:buFontTx/>
              <a:buNone/>
            </a:pPr>
            <a:r>
              <a:rPr lang="es-ES" sz="2800" b="1" smtClean="0"/>
              <a:t>	¿Cuáles son los síntomas de la sífilis?</a:t>
            </a:r>
          </a:p>
          <a:p>
            <a:pPr lvl="1" eaLnBrk="1" hangingPunct="1">
              <a:lnSpc>
                <a:spcPct val="90000"/>
              </a:lnSpc>
            </a:pPr>
            <a:r>
              <a:rPr lang="es-ES" sz="2400" smtClean="0"/>
              <a:t>Puedes tener sífilis sin tener ningún síntoma y aun así puedes transmitirla a otros</a:t>
            </a:r>
          </a:p>
          <a:p>
            <a:pPr eaLnBrk="1" hangingPunct="1">
              <a:lnSpc>
                <a:spcPct val="90000"/>
              </a:lnSpc>
            </a:pPr>
            <a:r>
              <a:rPr lang="es-ES" sz="2800" b="1" smtClean="0"/>
              <a:t>Etapa 1.-Primaria</a:t>
            </a:r>
            <a:r>
              <a:rPr lang="es-ES" sz="2800" smtClean="0"/>
              <a:t>. Una lesión sin dolor (llamada chancro) puede aparecer en el área por donde el germen entró inicialmente al cuerpo, generalmente en la vagina, el ano, la boca, los labios o la mano</a:t>
            </a:r>
          </a:p>
          <a:p>
            <a:pPr eaLnBrk="1" hangingPunct="1">
              <a:lnSpc>
                <a:spcPct val="90000"/>
              </a:lnSpc>
            </a:pPr>
            <a:r>
              <a:rPr lang="es-ES" sz="2800" b="1" smtClean="0"/>
              <a:t>Etapa 2.- Secundaria</a:t>
            </a:r>
            <a:r>
              <a:rPr lang="es-ES" sz="2800" smtClean="0"/>
              <a:t>. Se puede tener síntomas gripales de tres semanas, hasta 6 meses después de la infección. En este momento, también pueden aparecer uno o más salpullidos (normalmente lastimaduras marrones del tamaño de una moneda pequeña) en las palmas de las manos y las plantas de los pies, el área de la ingle y por todo el cuerpo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chancro2"/>
          <p:cNvPicPr>
            <a:picLocks noChangeAspect="1" noChangeArrowheads="1"/>
          </p:cNvPicPr>
          <p:nvPr/>
        </p:nvPicPr>
        <p:blipFill>
          <a:blip r:embed="rId2" cstate="print"/>
          <a:srcRect/>
          <a:stretch>
            <a:fillRect/>
          </a:stretch>
        </p:blipFill>
        <p:spPr bwMode="auto">
          <a:xfrm>
            <a:off x="0" y="0"/>
            <a:ext cx="3059113" cy="2132013"/>
          </a:xfrm>
          <a:prstGeom prst="rect">
            <a:avLst/>
          </a:prstGeom>
          <a:noFill/>
          <a:ln w="9525">
            <a:noFill/>
            <a:miter lim="800000"/>
            <a:headEnd/>
            <a:tailEnd/>
          </a:ln>
        </p:spPr>
      </p:pic>
      <p:sp>
        <p:nvSpPr>
          <p:cNvPr id="35843" name="Rectangle 8"/>
          <p:cNvSpPr>
            <a:spLocks noGrp="1" noChangeArrowheads="1"/>
          </p:cNvSpPr>
          <p:nvPr>
            <p:ph type="body" idx="1"/>
          </p:nvPr>
        </p:nvSpPr>
        <p:spPr>
          <a:xfrm>
            <a:off x="3348038" y="404813"/>
            <a:ext cx="5338762" cy="5721350"/>
          </a:xfrm>
        </p:spPr>
        <p:txBody>
          <a:bodyPr/>
          <a:lstStyle/>
          <a:p>
            <a:pPr eaLnBrk="1" hangingPunct="1"/>
            <a:r>
              <a:rPr lang="es-ES" smtClean="0"/>
              <a:t>Etapa 3.- Latente. Si la sífilis no se trata, los síntomas desaparecen pero el germen sigue permaneciendo en el cuerpo. La sífilis debe tratarse antes de llegar a esta fase, porque de lo contrario se corre el riesgo de contraer sífilis terciaria o final.</a:t>
            </a:r>
          </a:p>
        </p:txBody>
      </p:sp>
      <p:pic>
        <p:nvPicPr>
          <p:cNvPr id="35844" name="Picture 9" descr="sifilis3"/>
          <p:cNvPicPr>
            <a:picLocks noChangeAspect="1" noChangeArrowheads="1"/>
          </p:cNvPicPr>
          <p:nvPr/>
        </p:nvPicPr>
        <p:blipFill>
          <a:blip r:embed="rId3" cstate="print"/>
          <a:srcRect/>
          <a:stretch>
            <a:fillRect/>
          </a:stretch>
        </p:blipFill>
        <p:spPr bwMode="auto">
          <a:xfrm>
            <a:off x="0" y="2276475"/>
            <a:ext cx="3051175" cy="458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body" idx="1"/>
          </p:nvPr>
        </p:nvSpPr>
        <p:spPr/>
        <p:txBody>
          <a:bodyPr/>
          <a:lstStyle/>
          <a:p>
            <a:pPr eaLnBrk="1" hangingPunct="1"/>
            <a:r>
              <a:rPr lang="es-ES" sz="2800" smtClean="0"/>
              <a:t>Etapa 4.- Terciaria. Algunas personas desarrollan sífilis terciaria o final. Esta es la etapa en que la bacteria daña el corazón, los ojos, el cerebro, el sistema nervioso, los huesos, las articulaciones o prácticamente cualquier otra parte del cuerpo. Esta fase puede durar años o incluso décadas. La sífilis terciaria puede causar enfermedad mental, ceguera, enfermedad del corazón, parálisis, daño cerebral o muerte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468313" y="620713"/>
            <a:ext cx="8229600" cy="4525962"/>
          </a:xfrm>
        </p:spPr>
        <p:txBody>
          <a:bodyPr/>
          <a:lstStyle/>
          <a:p>
            <a:pPr eaLnBrk="1" hangingPunct="1">
              <a:lnSpc>
                <a:spcPct val="80000"/>
              </a:lnSpc>
              <a:buFontTx/>
              <a:buNone/>
            </a:pPr>
            <a:r>
              <a:rPr lang="es-ES" sz="2800" b="1" smtClean="0"/>
              <a:t>	¿Cómo se trata la sífilis?</a:t>
            </a:r>
          </a:p>
          <a:p>
            <a:pPr eaLnBrk="1" hangingPunct="1">
              <a:lnSpc>
                <a:spcPct val="80000"/>
              </a:lnSpc>
            </a:pPr>
            <a:r>
              <a:rPr lang="es-ES" sz="2800" smtClean="0"/>
              <a:t>La sífilis normalmente se trata con penicilina, pero pueden usarse otros antibióticos para los pacientes alérgicos a la penicilina. El medico tratante tiene que seguirle haciendo varios análisis de sangre al paciente por lo menos por un año después del tratamiento para asegurarse que el tratamiento está resultando. Hay que tratar la sífilis temprano, porque el daño causado por la enfermedad no puede revertirse. Además la sífilis aumenta las probabilidades de transmitir y contraer VIH</a:t>
            </a:r>
          </a:p>
        </p:txBody>
      </p:sp>
      <p:pic>
        <p:nvPicPr>
          <p:cNvPr id="37891" name="Picture 4" descr="sifilis4"/>
          <p:cNvPicPr>
            <a:picLocks noChangeAspect="1" noChangeArrowheads="1"/>
          </p:cNvPicPr>
          <p:nvPr/>
        </p:nvPicPr>
        <p:blipFill>
          <a:blip r:embed="rId2" cstate="print"/>
          <a:srcRect/>
          <a:stretch>
            <a:fillRect/>
          </a:stretch>
        </p:blipFill>
        <p:spPr bwMode="auto">
          <a:xfrm>
            <a:off x="5219700" y="4568825"/>
            <a:ext cx="3313113" cy="228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title"/>
          </p:nvPr>
        </p:nvSpPr>
        <p:spPr/>
        <p:txBody>
          <a:bodyPr/>
          <a:lstStyle/>
          <a:p>
            <a:pPr eaLnBrk="1" hangingPunct="1"/>
            <a:r>
              <a:rPr lang="es-ES" smtClean="0">
                <a:solidFill>
                  <a:srgbClr val="FF0000"/>
                </a:solidFill>
              </a:rPr>
              <a:t>CLAMIDIA</a:t>
            </a:r>
          </a:p>
        </p:txBody>
      </p:sp>
      <p:sp>
        <p:nvSpPr>
          <p:cNvPr id="38915" name="Rectangle 7"/>
          <p:cNvSpPr>
            <a:spLocks noGrp="1" noChangeArrowheads="1"/>
          </p:cNvSpPr>
          <p:nvPr>
            <p:ph type="body" idx="1"/>
          </p:nvPr>
        </p:nvSpPr>
        <p:spPr>
          <a:xfrm>
            <a:off x="468313" y="1628775"/>
            <a:ext cx="8229600" cy="4525963"/>
          </a:xfrm>
        </p:spPr>
        <p:txBody>
          <a:bodyPr/>
          <a:lstStyle/>
          <a:p>
            <a:pPr eaLnBrk="1" hangingPunct="1"/>
            <a:r>
              <a:rPr lang="es-ES" sz="2800" smtClean="0"/>
              <a:t>Causada por la bacteria Chlamydia trachomatis, que puede dañar los órganos reproductivos de la mujer. Aunque generalmente la clamidia no presenta síntomas o tiene síntomas leves, hay complicaciones graves que pueden ocurrir “en forma silenciosa” y causar daños irreversibles, como infertilidad, antes de que una mujeer se dé cuenta del problema. La clamidia puede también causar secreción del pene en un hombre infectado</a:t>
            </a:r>
          </a:p>
        </p:txBody>
      </p:sp>
      <p:pic>
        <p:nvPicPr>
          <p:cNvPr id="38916" name="Picture 8"/>
          <p:cNvPicPr>
            <a:picLocks noChangeAspect="1" noChangeArrowheads="1"/>
          </p:cNvPicPr>
          <p:nvPr/>
        </p:nvPicPr>
        <p:blipFill>
          <a:blip r:embed="rId2" cstate="print"/>
          <a:srcRect/>
          <a:stretch>
            <a:fillRect/>
          </a:stretch>
        </p:blipFill>
        <p:spPr bwMode="auto">
          <a:xfrm>
            <a:off x="0" y="0"/>
            <a:ext cx="2195513" cy="164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clamidia2"/>
          <p:cNvPicPr>
            <a:picLocks noChangeAspect="1" noChangeArrowheads="1"/>
          </p:cNvPicPr>
          <p:nvPr/>
        </p:nvPicPr>
        <p:blipFill>
          <a:blip r:embed="rId2" cstate="print"/>
          <a:srcRect/>
          <a:stretch>
            <a:fillRect/>
          </a:stretch>
        </p:blipFill>
        <p:spPr bwMode="auto">
          <a:xfrm>
            <a:off x="2771775" y="404813"/>
            <a:ext cx="3243263" cy="2517775"/>
          </a:xfrm>
          <a:prstGeom prst="rect">
            <a:avLst/>
          </a:prstGeom>
          <a:noFill/>
          <a:ln w="9525">
            <a:noFill/>
            <a:miter lim="800000"/>
            <a:headEnd/>
            <a:tailEnd/>
          </a:ln>
        </p:spPr>
      </p:pic>
      <p:sp>
        <p:nvSpPr>
          <p:cNvPr id="39939" name="Rectangle 8"/>
          <p:cNvSpPr>
            <a:spLocks noGrp="1" noChangeArrowheads="1"/>
          </p:cNvSpPr>
          <p:nvPr>
            <p:ph type="body" idx="1"/>
          </p:nvPr>
        </p:nvSpPr>
        <p:spPr>
          <a:xfrm>
            <a:off x="457200" y="2997200"/>
            <a:ext cx="8229600" cy="3128963"/>
          </a:xfrm>
        </p:spPr>
        <p:txBody>
          <a:bodyPr/>
          <a:lstStyle/>
          <a:p>
            <a:pPr eaLnBrk="1" hangingPunct="1"/>
            <a:r>
              <a:rPr lang="es-ES" sz="2800" smtClean="0"/>
              <a:t>En los hombres, la clamidia puede producir síntomas similares a los de la gonorrea (secreción a través del pene o el recto, ardor al orinar o defecar) y además puede causar epididimitis y orquitis. No obstante, es posible que hasta el 25% de los hombres infectados no presenten síntomas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457200" y="836613"/>
            <a:ext cx="8229600" cy="5545137"/>
          </a:xfrm>
        </p:spPr>
        <p:txBody>
          <a:bodyPr/>
          <a:lstStyle/>
          <a:p>
            <a:pPr eaLnBrk="1" hangingPunct="1"/>
            <a:r>
              <a:rPr lang="es-ES" sz="2800" smtClean="0"/>
              <a:t>Clamidia (femenina): solo cerca del 30% de las mujeres presentan síntomas por clamidia. Es posible que las mujeres asintomáticas noten secreciones vaginales, ardor al orinar o dolor abdominal.</a:t>
            </a:r>
          </a:p>
          <a:p>
            <a:pPr eaLnBrk="1" hangingPunct="1"/>
            <a:r>
              <a:rPr lang="es-ES" sz="2800" smtClean="0"/>
              <a:t>La infección clamidial no tratada suele producir enfermedad inflamatoria pélvica que puede provocar la cicatrización de las trompas de Falopio y generar esterilidad. La cicatrización de las trompas también incrementa las probabilidades de embarazo ectópico (embarazo tubario)</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457200" y="3141663"/>
            <a:ext cx="8229600" cy="2984500"/>
          </a:xfrm>
        </p:spPr>
        <p:txBody>
          <a:bodyPr/>
          <a:lstStyle/>
          <a:p>
            <a:pPr eaLnBrk="1" hangingPunct="1">
              <a:lnSpc>
                <a:spcPct val="90000"/>
              </a:lnSpc>
            </a:pPr>
            <a:r>
              <a:rPr lang="es-ES" smtClean="0"/>
              <a:t>Si la mujer se infecta con clamidia mientras está embarazada, la infección puede causar parto prematuro y, además, es posible que el bebé desarrolle conjuntivitis clamidial (infección ocular) u neumonía clamidial</a:t>
            </a:r>
          </a:p>
        </p:txBody>
      </p:sp>
      <p:pic>
        <p:nvPicPr>
          <p:cNvPr id="41987" name="Picture 4" descr="clamidia3"/>
          <p:cNvPicPr>
            <a:picLocks noChangeAspect="1" noChangeArrowheads="1"/>
          </p:cNvPicPr>
          <p:nvPr/>
        </p:nvPicPr>
        <p:blipFill>
          <a:blip r:embed="rId2" cstate="print"/>
          <a:srcRect/>
          <a:stretch>
            <a:fillRect/>
          </a:stretch>
        </p:blipFill>
        <p:spPr bwMode="auto">
          <a:xfrm>
            <a:off x="468313" y="549275"/>
            <a:ext cx="8207375" cy="243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body" idx="1"/>
          </p:nvPr>
        </p:nvSpPr>
        <p:spPr/>
        <p:txBody>
          <a:bodyPr/>
          <a:lstStyle/>
          <a:p>
            <a:pPr eaLnBrk="1" hangingPunct="1">
              <a:lnSpc>
                <a:spcPct val="90000"/>
              </a:lnSpc>
            </a:pPr>
            <a:r>
              <a:rPr lang="es-ES" sz="2400" smtClean="0"/>
              <a:t>Las ETS o enfermedades venéreas son frecuentes en el adolescente y en el adulto joven por las siguientes razones:</a:t>
            </a:r>
          </a:p>
          <a:p>
            <a:pPr eaLnBrk="1" hangingPunct="1">
              <a:lnSpc>
                <a:spcPct val="90000"/>
              </a:lnSpc>
            </a:pPr>
            <a:r>
              <a:rPr lang="es-ES" sz="2400" smtClean="0"/>
              <a:t>Los adolescentes están teniendo relaciones sexuales cada vez con mayor precocidad</a:t>
            </a:r>
          </a:p>
          <a:p>
            <a:pPr eaLnBrk="1" hangingPunct="1">
              <a:lnSpc>
                <a:spcPct val="90000"/>
              </a:lnSpc>
            </a:pPr>
            <a:r>
              <a:rPr lang="es-ES" sz="2400" smtClean="0"/>
              <a:t>Tienen una tendencia a cambiar de pareja con mayor frecuencia</a:t>
            </a:r>
          </a:p>
          <a:p>
            <a:pPr eaLnBrk="1" hangingPunct="1">
              <a:lnSpc>
                <a:spcPct val="90000"/>
              </a:lnSpc>
            </a:pPr>
            <a:r>
              <a:rPr lang="es-ES" sz="2400" smtClean="0"/>
              <a:t>Generalmente no usan preservativos o espermicidas que los protejan</a:t>
            </a:r>
          </a:p>
          <a:p>
            <a:pPr eaLnBrk="1" hangingPunct="1">
              <a:lnSpc>
                <a:spcPct val="90000"/>
              </a:lnSpc>
            </a:pPr>
            <a:r>
              <a:rPr lang="es-ES" sz="2400" smtClean="0"/>
              <a:t>Muchas veces están contagiados y no tienen síntomas, lo que los hacen portadores de la enfermedad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body" idx="1"/>
          </p:nvPr>
        </p:nvSpPr>
        <p:spPr/>
        <p:txBody>
          <a:bodyPr/>
          <a:lstStyle/>
          <a:p>
            <a:pPr eaLnBrk="1" hangingPunct="1"/>
            <a:r>
              <a:rPr lang="es-ES" sz="2800" smtClean="0"/>
              <a:t>La terapia principal para la clamidia incluye tratamiento adecuado con antibióticos como: Tetraciclinas, azitromicina o eritromicina. Todos los compañeros sexuales deben someterse a un examen para detectar la clamidia y deben igualmente recibir tratamiento para prevenir la transmisión de la infección una y otra vez. No existe inmunidad significativa despues de la infección y una persona puede llegar a infectarse varias veces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s-ES" smtClean="0">
                <a:solidFill>
                  <a:srgbClr val="FF0000"/>
                </a:solidFill>
              </a:rPr>
              <a:t>Clamidiasis</a:t>
            </a:r>
          </a:p>
        </p:txBody>
      </p:sp>
      <p:sp>
        <p:nvSpPr>
          <p:cNvPr id="44035" name="Rectangle 3"/>
          <p:cNvSpPr>
            <a:spLocks noGrp="1" noChangeArrowheads="1"/>
          </p:cNvSpPr>
          <p:nvPr>
            <p:ph type="body" idx="1"/>
          </p:nvPr>
        </p:nvSpPr>
        <p:spPr/>
        <p:txBody>
          <a:bodyPr/>
          <a:lstStyle/>
          <a:p>
            <a:pPr eaLnBrk="1" hangingPunct="1">
              <a:lnSpc>
                <a:spcPct val="90000"/>
              </a:lnSpc>
            </a:pPr>
            <a:r>
              <a:rPr lang="es-ES" smtClean="0">
                <a:solidFill>
                  <a:schemeClr val="accent2"/>
                </a:solidFill>
              </a:rPr>
              <a:t>Cómo se transmite? :</a:t>
            </a:r>
            <a:r>
              <a:rPr lang="es-ES" smtClean="0"/>
              <a:t> se transmite de una persona infectada a otra a través de las </a:t>
            </a:r>
            <a:r>
              <a:rPr lang="es-ES" b="1" smtClean="0"/>
              <a:t> relaciones sexuales </a:t>
            </a:r>
            <a:r>
              <a:rPr lang="es-ES" smtClean="0"/>
              <a:t>(vaginales, anales y/u orales)</a:t>
            </a:r>
          </a:p>
          <a:p>
            <a:pPr eaLnBrk="1" hangingPunct="1">
              <a:lnSpc>
                <a:spcPct val="90000"/>
              </a:lnSpc>
            </a:pPr>
            <a:r>
              <a:rPr lang="es-ES" smtClean="0">
                <a:solidFill>
                  <a:schemeClr val="accent2"/>
                </a:solidFill>
              </a:rPr>
              <a:t>Qué síntomas produce?: </a:t>
            </a:r>
            <a:r>
              <a:rPr lang="es-ES" smtClean="0"/>
              <a:t>Muchas de las personas son asintomáticas o sea no tienen síntomas de la infección, pero igual pueden infectar a otras personas a través de las relaciones sexuales</a:t>
            </a:r>
            <a:endParaRPr lang="es-ES" smtClean="0">
              <a:solidFill>
                <a:schemeClr val="accent2"/>
              </a:solidFill>
            </a:endParaRPr>
          </a:p>
          <a:p>
            <a:pPr eaLnBrk="1" hangingPunct="1">
              <a:lnSpc>
                <a:spcPct val="90000"/>
              </a:lnSpc>
            </a:pPr>
            <a:endParaRPr lang="es-E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468313" y="908050"/>
            <a:ext cx="8229600" cy="5576888"/>
          </a:xfrm>
        </p:spPr>
        <p:txBody>
          <a:bodyPr/>
          <a:lstStyle/>
          <a:p>
            <a:pPr marL="609600" indent="-609600" eaLnBrk="1" hangingPunct="1"/>
            <a:r>
              <a:rPr lang="es-ES" smtClean="0">
                <a:solidFill>
                  <a:schemeClr val="accent2"/>
                </a:solidFill>
              </a:rPr>
              <a:t>Las personas que presentan síntomas</a:t>
            </a:r>
          </a:p>
          <a:p>
            <a:pPr marL="609600" indent="-609600" eaLnBrk="1" hangingPunct="1">
              <a:buFontTx/>
              <a:buAutoNum type="arabicPeriod"/>
            </a:pPr>
            <a:r>
              <a:rPr lang="es-ES" smtClean="0">
                <a:solidFill>
                  <a:schemeClr val="accent2"/>
                </a:solidFill>
              </a:rPr>
              <a:t>Pueden tener una secreción anormal, de moco o pus, por la vagina o la uretra, o</a:t>
            </a:r>
          </a:p>
          <a:p>
            <a:pPr marL="609600" indent="-609600" eaLnBrk="1" hangingPunct="1">
              <a:buFontTx/>
              <a:buAutoNum type="arabicPeriod"/>
            </a:pPr>
            <a:r>
              <a:rPr lang="es-ES" smtClean="0">
                <a:solidFill>
                  <a:schemeClr val="accent2"/>
                </a:solidFill>
              </a:rPr>
              <a:t>Sentir dolor al orina, generalmente los síntomas iniciales son leves</a:t>
            </a:r>
          </a:p>
          <a:p>
            <a:pPr marL="609600" indent="-609600" eaLnBrk="1" hangingPunct="1">
              <a:buFontTx/>
              <a:buAutoNum type="arabicPeriod"/>
            </a:pPr>
            <a:r>
              <a:rPr lang="es-ES" smtClean="0">
                <a:solidFill>
                  <a:schemeClr val="accent2"/>
                </a:solidFill>
              </a:rPr>
              <a:t>Los síntomas aparecen entre la 1ra. Y 3ra. Semana después de que la persona se ha contagiado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457200" y="549275"/>
            <a:ext cx="8229600" cy="5576888"/>
          </a:xfrm>
        </p:spPr>
        <p:txBody>
          <a:bodyPr/>
          <a:lstStyle/>
          <a:p>
            <a:pPr marL="609600" indent="-609600" eaLnBrk="1" hangingPunct="1">
              <a:buFontTx/>
              <a:buAutoNum type="arabicPeriod" startAt="4"/>
            </a:pPr>
            <a:r>
              <a:rPr lang="es-ES" smtClean="0"/>
              <a:t>Si la persona no se trata adecuadamente, la infección puede propagarse. En las mujeres puede causar una enfermedad inflamatoria pélvica (EIP) y en los hombres una  epididimitis (inflamación del epidídimo), ambas infecciones son graves y pueden dejar secuelas como infertilidad y/o dolor crónico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468313" y="1125538"/>
            <a:ext cx="8229600" cy="4292600"/>
          </a:xfrm>
        </p:spPr>
        <p:txBody>
          <a:bodyPr/>
          <a:lstStyle/>
          <a:p>
            <a:pPr marL="609600" indent="-609600" eaLnBrk="1" hangingPunct="1">
              <a:buFontTx/>
              <a:buAutoNum type="arabicPeriod" startAt="5"/>
            </a:pPr>
            <a:r>
              <a:rPr lang="es-ES" smtClean="0"/>
              <a:t>La clamidia también puede producir inflamación del recto y la faringe al tener sexo anal y oral con una persona infectada, respectivamente</a:t>
            </a:r>
          </a:p>
          <a:p>
            <a:pPr marL="609600" indent="-609600" eaLnBrk="1" hangingPunct="1">
              <a:buFontTx/>
              <a:buAutoNum type="arabicPeriod" startAt="5"/>
            </a:pPr>
            <a:r>
              <a:rPr lang="es-ES" smtClean="0"/>
              <a:t>La clamidia también la puede transmitir la madre a su hijo/a durante el parto y producir una conjuntivitis o enfermedad respiratoria en el recién nacido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Imagen4"/>
          <p:cNvPicPr>
            <a:picLocks noChangeAspect="1" noChangeArrowheads="1"/>
          </p:cNvPicPr>
          <p:nvPr/>
        </p:nvPicPr>
        <p:blipFill>
          <a:blip r:embed="rId2" cstate="print"/>
          <a:srcRect l="16145" t="15694" r="12987" b="24257"/>
          <a:stretch>
            <a:fillRect/>
          </a:stretch>
        </p:blipFill>
        <p:spPr bwMode="auto">
          <a:xfrm>
            <a:off x="250825" y="836613"/>
            <a:ext cx="8675688" cy="472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s-ES" smtClean="0">
                <a:solidFill>
                  <a:srgbClr val="FF0000"/>
                </a:solidFill>
              </a:rPr>
              <a:t>VERRUGAS GENITALES</a:t>
            </a:r>
          </a:p>
        </p:txBody>
      </p:sp>
      <p:sp>
        <p:nvSpPr>
          <p:cNvPr id="49155" name="Rectangle 3"/>
          <p:cNvSpPr>
            <a:spLocks noGrp="1" noChangeArrowheads="1"/>
          </p:cNvSpPr>
          <p:nvPr>
            <p:ph type="body" idx="1"/>
          </p:nvPr>
        </p:nvSpPr>
        <p:spPr>
          <a:xfrm>
            <a:off x="468313" y="1196975"/>
            <a:ext cx="8229600" cy="4525963"/>
          </a:xfrm>
        </p:spPr>
        <p:txBody>
          <a:bodyPr/>
          <a:lstStyle/>
          <a:p>
            <a:pPr eaLnBrk="1" hangingPunct="1"/>
            <a:r>
              <a:rPr lang="es-ES" smtClean="0"/>
              <a:t>Son verrugas en forma de coliflor que crecen en el área genital y anal del cuerpo. También se les llama condilomas acuminados, verrugas venéreas, condilomas planos, papilomavirus humano (PVH) (en inglés, HPV) o verrugas de papovavirus</a:t>
            </a:r>
          </a:p>
          <a:p>
            <a:pPr eaLnBrk="1" hangingPunct="1"/>
            <a:endParaRPr lang="es-ES" smtClean="0"/>
          </a:p>
        </p:txBody>
      </p:sp>
      <p:pic>
        <p:nvPicPr>
          <p:cNvPr id="49156" name="Picture 4" descr="verruga genital"/>
          <p:cNvPicPr>
            <a:picLocks noChangeAspect="1" noChangeArrowheads="1"/>
          </p:cNvPicPr>
          <p:nvPr/>
        </p:nvPicPr>
        <p:blipFill>
          <a:blip r:embed="rId2" cstate="print"/>
          <a:srcRect/>
          <a:stretch>
            <a:fillRect/>
          </a:stretch>
        </p:blipFill>
        <p:spPr bwMode="auto">
          <a:xfrm>
            <a:off x="3429000" y="4221163"/>
            <a:ext cx="1952625" cy="2636837"/>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p:txBody>
          <a:bodyPr/>
          <a:lstStyle/>
          <a:p>
            <a:pPr eaLnBrk="1" hangingPunct="1"/>
            <a:r>
              <a:rPr lang="es-ES" sz="2800" smtClean="0"/>
              <a:t>Laas verrugas generalmente se presentan en el cervix o en la vagina y pueden no causar ningún síntoma perceptible. Sin embargo una prueba de Papanicolau podría mostrar alteraciones celulares que sugieran una infección verrucosa. Con el correr del tiempo, las infecciones de verrugas en el cervix pueden causar cáncer en algunas mujeres. Este es uno de los motivos por lo cual es tan importante hacerse una prueba Ppanicolau regularmente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457200" y="549275"/>
            <a:ext cx="8229600" cy="6308725"/>
          </a:xfrm>
        </p:spPr>
        <p:txBody>
          <a:bodyPr/>
          <a:lstStyle/>
          <a:p>
            <a:pPr eaLnBrk="1" hangingPunct="1">
              <a:lnSpc>
                <a:spcPct val="90000"/>
              </a:lnSpc>
            </a:pPr>
            <a:r>
              <a:rPr lang="es-ES" smtClean="0"/>
              <a:t>Las verrugas genitales se contagian mediante el contacto de la piel con la piel</a:t>
            </a:r>
          </a:p>
          <a:p>
            <a:pPr eaLnBrk="1" hangingPunct="1">
              <a:lnSpc>
                <a:spcPct val="90000"/>
              </a:lnSpc>
            </a:pPr>
            <a:r>
              <a:rPr lang="es-ES" smtClean="0"/>
              <a:t>Los principales métodos de tratamiento son:</a:t>
            </a:r>
          </a:p>
          <a:p>
            <a:pPr lvl="1" eaLnBrk="1" hangingPunct="1">
              <a:lnSpc>
                <a:spcPct val="90000"/>
              </a:lnSpc>
            </a:pPr>
            <a:r>
              <a:rPr lang="es-ES" smtClean="0"/>
              <a:t>Extirpación quirúrgica de las verrugas</a:t>
            </a:r>
          </a:p>
          <a:p>
            <a:pPr lvl="1" eaLnBrk="1" hangingPunct="1">
              <a:lnSpc>
                <a:spcPct val="90000"/>
              </a:lnSpc>
            </a:pPr>
            <a:r>
              <a:rPr lang="es-ES" smtClean="0"/>
              <a:t>Eliminar las verrugas por congelación (crioterapia)</a:t>
            </a:r>
          </a:p>
          <a:p>
            <a:pPr lvl="1" eaLnBrk="1" hangingPunct="1">
              <a:lnSpc>
                <a:spcPct val="90000"/>
              </a:lnSpc>
            </a:pPr>
            <a:r>
              <a:rPr lang="es-ES" smtClean="0"/>
              <a:t>Vaporizar las verrugas con un rayo láser</a:t>
            </a:r>
          </a:p>
          <a:p>
            <a:pPr lvl="1" eaLnBrk="1" hangingPunct="1">
              <a:lnSpc>
                <a:spcPct val="90000"/>
              </a:lnSpc>
            </a:pPr>
            <a:r>
              <a:rPr lang="es-ES" smtClean="0"/>
              <a:t>Quemar las verrugas (electrocauterio)</a:t>
            </a:r>
          </a:p>
          <a:p>
            <a:pPr lvl="1" eaLnBrk="1" hangingPunct="1">
              <a:lnSpc>
                <a:spcPct val="90000"/>
              </a:lnSpc>
            </a:pPr>
            <a:r>
              <a:rPr lang="es-ES" smtClean="0"/>
              <a:t>La aplicación directa de una sustancia química sobre la superficie de las verrugas (no interna) El tratamiento químico entraña visitas al consultorio o clínica una o dos veces por semana durante seis semanas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s-ES" smtClean="0"/>
              <a:t>Verruga genital</a:t>
            </a:r>
          </a:p>
        </p:txBody>
      </p:sp>
      <p:pic>
        <p:nvPicPr>
          <p:cNvPr id="52227" name="Picture 4" descr="verruga genital"/>
          <p:cNvPicPr>
            <a:picLocks noChangeAspect="1" noChangeArrowheads="1"/>
          </p:cNvPicPr>
          <p:nvPr/>
        </p:nvPicPr>
        <p:blipFill>
          <a:blip r:embed="rId2" cstate="print"/>
          <a:srcRect/>
          <a:stretch>
            <a:fillRect/>
          </a:stretch>
        </p:blipFill>
        <p:spPr bwMode="auto">
          <a:xfrm>
            <a:off x="468313" y="1700213"/>
            <a:ext cx="5472112" cy="4102100"/>
          </a:xfrm>
          <a:prstGeom prst="rect">
            <a:avLst/>
          </a:prstGeom>
          <a:noFill/>
          <a:ln w="9525">
            <a:noFill/>
            <a:miter lim="800000"/>
            <a:headEnd/>
            <a:tailEnd/>
          </a:ln>
        </p:spPr>
      </p:pic>
      <p:pic>
        <p:nvPicPr>
          <p:cNvPr id="52228" name="Picture 5" descr="verruga"/>
          <p:cNvPicPr>
            <a:picLocks noChangeAspect="1" noChangeArrowheads="1"/>
          </p:cNvPicPr>
          <p:nvPr/>
        </p:nvPicPr>
        <p:blipFill>
          <a:blip r:embed="rId3" cstate="print"/>
          <a:srcRect/>
          <a:stretch>
            <a:fillRect/>
          </a:stretch>
        </p:blipFill>
        <p:spPr bwMode="auto">
          <a:xfrm>
            <a:off x="5867400" y="2276475"/>
            <a:ext cx="2862263" cy="29527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s-ES" smtClean="0"/>
              <a:t>Infecciones genitales</a:t>
            </a:r>
          </a:p>
        </p:txBody>
      </p:sp>
      <p:sp>
        <p:nvSpPr>
          <p:cNvPr id="7171" name="Rectangle 3"/>
          <p:cNvSpPr>
            <a:spLocks noGrp="1" noChangeArrowheads="1"/>
          </p:cNvSpPr>
          <p:nvPr>
            <p:ph type="body" idx="1"/>
          </p:nvPr>
        </p:nvSpPr>
        <p:spPr/>
        <p:txBody>
          <a:bodyPr/>
          <a:lstStyle/>
          <a:p>
            <a:pPr eaLnBrk="1" hangingPunct="1">
              <a:lnSpc>
                <a:spcPct val="90000"/>
              </a:lnSpc>
            </a:pPr>
            <a:r>
              <a:rPr lang="es-ES" sz="2400" smtClean="0"/>
              <a:t>Si eres mujer y estas eliminando una secreción amarillenta, espesa y desagradable por tu vagina, entonces tienes una infección vulvovaginal.</a:t>
            </a:r>
          </a:p>
          <a:p>
            <a:pPr eaLnBrk="1" hangingPunct="1">
              <a:lnSpc>
                <a:spcPct val="90000"/>
              </a:lnSpc>
            </a:pPr>
            <a:r>
              <a:rPr lang="es-ES" sz="2400" smtClean="0"/>
              <a:t>Esta se caracteriza precisamente por la eliminación de un líquido blanco amarillento espeso por la vagina a veces de mal olor y asociado a picazón y ardor genital</a:t>
            </a:r>
          </a:p>
          <a:p>
            <a:pPr eaLnBrk="1" hangingPunct="1">
              <a:lnSpc>
                <a:spcPct val="90000"/>
              </a:lnSpc>
            </a:pPr>
            <a:r>
              <a:rPr lang="es-ES" sz="2400" smtClean="0"/>
              <a:t>Las causas de la infección son muchas destacando las siguientes:</a:t>
            </a:r>
          </a:p>
          <a:p>
            <a:pPr lvl="1" eaLnBrk="1" hangingPunct="1">
              <a:lnSpc>
                <a:spcPct val="90000"/>
              </a:lnSpc>
            </a:pPr>
            <a:r>
              <a:rPr lang="es-ES" sz="2000" smtClean="0"/>
              <a:t>Aseo inadecuado de los genitales</a:t>
            </a:r>
          </a:p>
          <a:p>
            <a:pPr lvl="1" eaLnBrk="1" hangingPunct="1">
              <a:lnSpc>
                <a:spcPct val="90000"/>
              </a:lnSpc>
            </a:pPr>
            <a:r>
              <a:rPr lang="es-ES" sz="2000" smtClean="0"/>
              <a:t>Uso de ropa muy ajustada que hace transpirar bastante la vulva</a:t>
            </a:r>
          </a:p>
          <a:p>
            <a:pPr lvl="1" eaLnBrk="1" hangingPunct="1">
              <a:lnSpc>
                <a:spcPct val="90000"/>
              </a:lnSpc>
            </a:pPr>
            <a:r>
              <a:rPr lang="es-ES" sz="2000" smtClean="0"/>
              <a:t>Relaciones sexuales con hombres infectados</a:t>
            </a:r>
          </a:p>
          <a:p>
            <a:pPr lvl="1" eaLnBrk="1" hangingPunct="1">
              <a:lnSpc>
                <a:spcPct val="90000"/>
              </a:lnSpc>
            </a:pPr>
            <a:r>
              <a:rPr lang="es-ES" sz="2000" smtClean="0"/>
              <a:t>Uso excesivo de antibióticos, que permiten la proliferación de hongos</a:t>
            </a:r>
          </a:p>
          <a:p>
            <a:pPr eaLnBrk="1" hangingPunct="1">
              <a:lnSpc>
                <a:spcPct val="90000"/>
              </a:lnSpc>
            </a:pPr>
            <a:endParaRPr lang="es-ES" sz="24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Imagen2"/>
          <p:cNvPicPr>
            <a:picLocks noChangeAspect="1" noChangeArrowheads="1"/>
          </p:cNvPicPr>
          <p:nvPr/>
        </p:nvPicPr>
        <p:blipFill>
          <a:blip r:embed="rId2" cstate="print"/>
          <a:srcRect l="23228" t="46851" r="22430"/>
          <a:stretch>
            <a:fillRect/>
          </a:stretch>
        </p:blipFill>
        <p:spPr bwMode="auto">
          <a:xfrm>
            <a:off x="4175125" y="1989138"/>
            <a:ext cx="4968875" cy="3644900"/>
          </a:xfrm>
          <a:prstGeom prst="rect">
            <a:avLst/>
          </a:prstGeom>
          <a:noFill/>
          <a:ln w="9525">
            <a:noFill/>
            <a:miter lim="800000"/>
            <a:headEnd/>
            <a:tailEnd/>
          </a:ln>
        </p:spPr>
      </p:pic>
      <p:sp>
        <p:nvSpPr>
          <p:cNvPr id="53251" name="Rectangle 5"/>
          <p:cNvSpPr>
            <a:spLocks noGrp="1" noChangeArrowheads="1"/>
          </p:cNvSpPr>
          <p:nvPr>
            <p:ph type="title"/>
          </p:nvPr>
        </p:nvSpPr>
        <p:spPr>
          <a:xfrm>
            <a:off x="684213" y="274638"/>
            <a:ext cx="7991475" cy="1143000"/>
          </a:xfrm>
        </p:spPr>
        <p:txBody>
          <a:bodyPr/>
          <a:lstStyle/>
          <a:p>
            <a:pPr eaLnBrk="1" hangingPunct="1"/>
            <a:r>
              <a:rPr lang="es-ES" sz="3600" smtClean="0">
                <a:solidFill>
                  <a:srgbClr val="FF0000"/>
                </a:solidFill>
              </a:rPr>
              <a:t>Verrugas genitales o condiloma acuminado</a:t>
            </a:r>
          </a:p>
        </p:txBody>
      </p:sp>
      <p:sp>
        <p:nvSpPr>
          <p:cNvPr id="53252" name="Rectangle 6"/>
          <p:cNvSpPr>
            <a:spLocks noGrp="1" noChangeArrowheads="1"/>
          </p:cNvSpPr>
          <p:nvPr>
            <p:ph type="body" idx="1"/>
          </p:nvPr>
        </p:nvSpPr>
        <p:spPr>
          <a:xfrm>
            <a:off x="457200" y="1600200"/>
            <a:ext cx="3683000" cy="5257800"/>
          </a:xfrm>
        </p:spPr>
        <p:txBody>
          <a:bodyPr/>
          <a:lstStyle/>
          <a:p>
            <a:pPr eaLnBrk="1" hangingPunct="1">
              <a:lnSpc>
                <a:spcPct val="80000"/>
              </a:lnSpc>
            </a:pPr>
            <a:r>
              <a:rPr lang="es-ES" sz="2400" smtClean="0"/>
              <a:t>Son una infección de transmisión sexual causada por el </a:t>
            </a:r>
            <a:r>
              <a:rPr lang="es-ES" sz="2400" smtClean="0">
                <a:solidFill>
                  <a:schemeClr val="accent2"/>
                </a:solidFill>
              </a:rPr>
              <a:t>virus papiloma humano (VPH) </a:t>
            </a:r>
            <a:r>
              <a:rPr lang="es-ES" sz="2400" smtClean="0"/>
              <a:t>que puede infectar la vulva, la vagina, el cuello del utero, el pene, el recto, el ano, la boca, la garganta y la piel.</a:t>
            </a:r>
          </a:p>
          <a:p>
            <a:pPr eaLnBrk="1" hangingPunct="1">
              <a:lnSpc>
                <a:spcPct val="80000"/>
              </a:lnSpc>
            </a:pPr>
            <a:r>
              <a:rPr lang="es-ES" sz="2400" smtClean="0">
                <a:solidFill>
                  <a:schemeClr val="accent2"/>
                </a:solidFill>
              </a:rPr>
              <a:t>Hay muchos tipos de VPH. Algunos pueden causar verrugas en los genitales de la mujer y hombre y otros pueden causar cáncer al cuello uterino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457200" y="620713"/>
            <a:ext cx="8229600" cy="5505450"/>
          </a:xfrm>
        </p:spPr>
        <p:txBody>
          <a:bodyPr/>
          <a:lstStyle/>
          <a:p>
            <a:pPr eaLnBrk="1" hangingPunct="1">
              <a:buFontTx/>
              <a:buNone/>
            </a:pPr>
            <a:r>
              <a:rPr lang="es-ES" smtClean="0"/>
              <a:t>¿Qué síntomas produce?</a:t>
            </a:r>
          </a:p>
          <a:p>
            <a:pPr eaLnBrk="1" hangingPunct="1"/>
            <a:r>
              <a:rPr lang="es-ES" smtClean="0"/>
              <a:t>La mayoría de las personas son asintomáticas o sea que no tienen síntomas de la infección, pero igual pueden infectar a otras personas a través de las relaciones sexuales.</a:t>
            </a:r>
          </a:p>
          <a:p>
            <a:pPr eaLnBrk="1" hangingPunct="1"/>
            <a:r>
              <a:rPr lang="es-ES" smtClean="0"/>
              <a:t>El VPH prolifera más fácilmente en las áreas genitales húmedas produciendo verrugas en la vulva, el pene, el ano, y la piel alrededor de los genitales y el ano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539750" y="333375"/>
            <a:ext cx="8229600" cy="6092825"/>
          </a:xfrm>
        </p:spPr>
        <p:txBody>
          <a:bodyPr/>
          <a:lstStyle/>
          <a:p>
            <a:pPr eaLnBrk="1" hangingPunct="1">
              <a:lnSpc>
                <a:spcPct val="90000"/>
              </a:lnSpc>
            </a:pPr>
            <a:r>
              <a:rPr lang="es-ES" smtClean="0"/>
              <a:t>Las verrugas en los genitales externos son fáciles de observar, ya que son protuberancias del color de la piel, puede haber una sola verruga o varias en algunos casos su apariencia es similar a una coliflor. Algunas verrugas pueden ser planas y más pequeñas</a:t>
            </a:r>
          </a:p>
          <a:p>
            <a:pPr eaLnBrk="1" hangingPunct="1">
              <a:lnSpc>
                <a:spcPct val="90000"/>
              </a:lnSpc>
            </a:pPr>
            <a:r>
              <a:rPr lang="es-ES" smtClean="0"/>
              <a:t>También puede haber aumento de humedad y picazón en el área de las verrugas. En las mujeres puede haber aumento del flujo vaginal y sangrado vaginal anormal después de tener relaciones sexuales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468313" y="1268413"/>
            <a:ext cx="8229600" cy="4824412"/>
          </a:xfrm>
        </p:spPr>
        <p:txBody>
          <a:bodyPr/>
          <a:lstStyle/>
          <a:p>
            <a:pPr eaLnBrk="1" hangingPunct="1"/>
            <a:r>
              <a:rPr lang="es-ES" sz="3600" smtClean="0"/>
              <a:t>En las mujeres el VPH puede invadir la vagina y el cuello del útero. Estas verrugas son planas y difíciles de observar. </a:t>
            </a:r>
            <a:r>
              <a:rPr lang="es-ES" sz="3600" b="1" smtClean="0"/>
              <a:t>Algunos tipos de VPH pueden causar cambios en las células de cuello del útero y producir cáncer</a:t>
            </a:r>
            <a:endParaRPr lang="es-ES" sz="36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468313" y="765175"/>
            <a:ext cx="8229600" cy="4824413"/>
          </a:xfrm>
        </p:spPr>
        <p:txBody>
          <a:bodyPr/>
          <a:lstStyle/>
          <a:p>
            <a:pPr eaLnBrk="1" hangingPunct="1">
              <a:buFontTx/>
              <a:buNone/>
            </a:pPr>
            <a:r>
              <a:rPr lang="es-ES" smtClean="0"/>
              <a:t>	</a:t>
            </a:r>
            <a:r>
              <a:rPr lang="es-ES" sz="3600" smtClean="0"/>
              <a:t>¿Cómo se trata?</a:t>
            </a:r>
          </a:p>
          <a:p>
            <a:pPr eaLnBrk="1" hangingPunct="1"/>
            <a:r>
              <a:rPr lang="es-ES" sz="3600" smtClean="0"/>
              <a:t>El tratamiento de las verrugas genitales debe ser indicado y/o realizado por un profesional de salud capacitado/a. Algunas verrugas se tratan con un medicamento que se aplica localmente, y en otras el tratamiento es quirúrgico</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p:txBody>
          <a:bodyPr/>
          <a:lstStyle/>
          <a:p>
            <a:pPr eaLnBrk="1" hangingPunct="1"/>
            <a:r>
              <a:rPr lang="es-ES" smtClean="0"/>
              <a:t>La persona que tiene verrugas debe ser tratada al igual que su o sus compañeros/as sexuales que presenten verrugas</a:t>
            </a:r>
          </a:p>
          <a:p>
            <a:pPr eaLnBrk="1" hangingPunct="1"/>
            <a:r>
              <a:rPr lang="es-ES" smtClean="0"/>
              <a:t>Las verrugas no tienen tratamiento definitivo. Dado que estas pueden reaparecer nuevamente, e incluso una persona ya tratada puede infectar a otras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395288" y="836613"/>
            <a:ext cx="8229600" cy="4824412"/>
          </a:xfrm>
        </p:spPr>
        <p:txBody>
          <a:bodyPr/>
          <a:lstStyle/>
          <a:p>
            <a:pPr eaLnBrk="1" hangingPunct="1"/>
            <a:r>
              <a:rPr lang="es-ES" sz="4000" smtClean="0"/>
              <a:t>Cuando hay sospecha de que una persona tiene verrugas genitales, es muy importante consultar a un/a profesional de la salud para hacer el diagnóstico lo antes posible e indicar el tratamiento</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s-ES" smtClean="0"/>
              <a:t>Lesiones Vulvares y Ulceras Genitales. Granuloma Inguinal</a:t>
            </a:r>
          </a:p>
        </p:txBody>
      </p:sp>
      <p:pic>
        <p:nvPicPr>
          <p:cNvPr id="60419" name="Picture 4" descr="imagem21">
            <a:hlinkClick r:id="rId2"/>
          </p:cNvPr>
          <p:cNvPicPr>
            <a:picLocks noChangeAspect="1" noChangeArrowheads="1"/>
          </p:cNvPicPr>
          <p:nvPr/>
        </p:nvPicPr>
        <p:blipFill>
          <a:blip r:embed="rId3" cstate="print"/>
          <a:srcRect/>
          <a:stretch>
            <a:fillRect/>
          </a:stretch>
        </p:blipFill>
        <p:spPr bwMode="auto">
          <a:xfrm>
            <a:off x="4859338" y="1916113"/>
            <a:ext cx="3600450" cy="3502025"/>
          </a:xfrm>
          <a:prstGeom prst="rect">
            <a:avLst/>
          </a:prstGeom>
          <a:noFill/>
          <a:ln w="9525">
            <a:noFill/>
            <a:miter lim="800000"/>
            <a:headEnd/>
            <a:tailEnd/>
          </a:ln>
        </p:spPr>
      </p:pic>
      <p:pic>
        <p:nvPicPr>
          <p:cNvPr id="60420" name="Picture 5" descr="imagem23">
            <a:hlinkClick r:id="rId4"/>
          </p:cNvPr>
          <p:cNvPicPr>
            <a:picLocks noChangeAspect="1" noChangeArrowheads="1"/>
          </p:cNvPicPr>
          <p:nvPr/>
        </p:nvPicPr>
        <p:blipFill>
          <a:blip r:embed="rId5" cstate="print"/>
          <a:srcRect/>
          <a:stretch>
            <a:fillRect/>
          </a:stretch>
        </p:blipFill>
        <p:spPr bwMode="auto">
          <a:xfrm>
            <a:off x="611188" y="1916113"/>
            <a:ext cx="4032250" cy="3530600"/>
          </a:xfrm>
          <a:prstGeom prst="rect">
            <a:avLst/>
          </a:prstGeom>
          <a:noFill/>
          <a:ln w="9525">
            <a:noFill/>
            <a:miter lim="800000"/>
            <a:headEnd/>
            <a:tailEnd/>
          </a:ln>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s-ES" b="1" smtClean="0">
                <a:solidFill>
                  <a:srgbClr val="FF0000"/>
                </a:solidFill>
              </a:rPr>
              <a:t>TRICOMONIASIS</a:t>
            </a:r>
          </a:p>
        </p:txBody>
      </p:sp>
      <p:sp>
        <p:nvSpPr>
          <p:cNvPr id="61443" name="Rectangle 3"/>
          <p:cNvSpPr>
            <a:spLocks noGrp="1" noChangeArrowheads="1"/>
          </p:cNvSpPr>
          <p:nvPr>
            <p:ph type="body" idx="1"/>
          </p:nvPr>
        </p:nvSpPr>
        <p:spPr>
          <a:xfrm>
            <a:off x="457200" y="1600200"/>
            <a:ext cx="4906963" cy="4781550"/>
          </a:xfrm>
        </p:spPr>
        <p:txBody>
          <a:bodyPr/>
          <a:lstStyle/>
          <a:p>
            <a:pPr eaLnBrk="1" hangingPunct="1"/>
            <a:r>
              <a:rPr lang="es-ES" sz="2800" smtClean="0"/>
              <a:t>La tricomoniasis es provocada por el parásito protozoario unicelular Trichomonas vaginalis. La vagina es el sitio donde por lo general ocurre la infección en las mujeres, mientras que en los hombres, es la uretra (conducto urinario)</a:t>
            </a:r>
          </a:p>
        </p:txBody>
      </p:sp>
      <p:pic>
        <p:nvPicPr>
          <p:cNvPr id="61444" name="Picture 6" descr="tricomoniasis"/>
          <p:cNvPicPr>
            <a:picLocks noChangeAspect="1" noChangeArrowheads="1"/>
          </p:cNvPicPr>
          <p:nvPr/>
        </p:nvPicPr>
        <p:blipFill>
          <a:blip r:embed="rId2" cstate="print"/>
          <a:srcRect/>
          <a:stretch>
            <a:fillRect/>
          </a:stretch>
        </p:blipFill>
        <p:spPr bwMode="auto">
          <a:xfrm>
            <a:off x="5364163" y="1663700"/>
            <a:ext cx="3779837" cy="3779838"/>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body" sz="half" idx="1"/>
          </p:nvPr>
        </p:nvSpPr>
        <p:spPr>
          <a:xfrm>
            <a:off x="457200" y="765175"/>
            <a:ext cx="4038600" cy="5360988"/>
          </a:xfrm>
        </p:spPr>
        <p:txBody>
          <a:bodyPr/>
          <a:lstStyle/>
          <a:p>
            <a:pPr eaLnBrk="1" hangingPunct="1"/>
            <a:r>
              <a:rPr lang="es-ES" sz="2400" smtClean="0"/>
              <a:t>La inflamación genital que produce la tricomoniasis puede aumentar la susceptibilidad de una mujer a contraer la infeccion por VIH si está expuesta al virus. La probabvilidad de que una mujer con VIH pase del VIH a su pareja sexual aumenta si tiene trocomoniasis</a:t>
            </a:r>
          </a:p>
        </p:txBody>
      </p:sp>
      <p:pic>
        <p:nvPicPr>
          <p:cNvPr id="62467" name="Picture 7" descr="tricomoniasis2"/>
          <p:cNvPicPr>
            <a:picLocks noChangeAspect="1" noChangeArrowheads="1"/>
          </p:cNvPicPr>
          <p:nvPr/>
        </p:nvPicPr>
        <p:blipFill>
          <a:blip r:embed="rId2" cstate="print"/>
          <a:srcRect/>
          <a:stretch>
            <a:fillRect/>
          </a:stretch>
        </p:blipFill>
        <p:spPr bwMode="auto">
          <a:xfrm>
            <a:off x="4500563" y="2060575"/>
            <a:ext cx="4175125" cy="30353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s-ES" smtClean="0">
                <a:solidFill>
                  <a:srgbClr val="FF0000"/>
                </a:solidFill>
              </a:rPr>
              <a:t>Gonorrea</a:t>
            </a:r>
          </a:p>
        </p:txBody>
      </p:sp>
      <p:sp>
        <p:nvSpPr>
          <p:cNvPr id="8195" name="Rectangle 3"/>
          <p:cNvSpPr>
            <a:spLocks noGrp="1" noChangeArrowheads="1"/>
          </p:cNvSpPr>
          <p:nvPr>
            <p:ph type="body" idx="1"/>
          </p:nvPr>
        </p:nvSpPr>
        <p:spPr>
          <a:xfrm>
            <a:off x="457200" y="1341438"/>
            <a:ext cx="8229600" cy="5111750"/>
          </a:xfrm>
        </p:spPr>
        <p:txBody>
          <a:bodyPr/>
          <a:lstStyle/>
          <a:p>
            <a:pPr eaLnBrk="1" hangingPunct="1"/>
            <a:r>
              <a:rPr lang="es-ES" smtClean="0"/>
              <a:t>Causada por la bacteria </a:t>
            </a:r>
            <a:r>
              <a:rPr lang="es-ES" b="1" smtClean="0"/>
              <a:t>neisseria gonorrhoeae </a:t>
            </a:r>
            <a:r>
              <a:rPr lang="es-ES" smtClean="0"/>
              <a:t>que infecta la mucosa de</a:t>
            </a:r>
            <a:r>
              <a:rPr lang="es-ES" b="1" smtClean="0"/>
              <a:t> </a:t>
            </a:r>
            <a:r>
              <a:rPr lang="es-ES" smtClean="0"/>
              <a:t>la uretra (conducto por donde sale la orina), el cuello del útero, el recto, la garganta y la conjuntiva ( membrana blanca) de los ojos.</a:t>
            </a:r>
          </a:p>
          <a:p>
            <a:pPr eaLnBrk="1" hangingPunct="1"/>
            <a:r>
              <a:rPr lang="es-ES" smtClean="0"/>
              <a:t>La bacteria puede propagarse a través del flujo sanguíneo hacia otras partes del cuerpo.</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title"/>
          </p:nvPr>
        </p:nvSpPr>
        <p:spPr/>
        <p:txBody>
          <a:bodyPr/>
          <a:lstStyle/>
          <a:p>
            <a:pPr eaLnBrk="1" hangingPunct="1"/>
            <a:r>
              <a:rPr lang="es-ES" smtClean="0">
                <a:solidFill>
                  <a:srgbClr val="FF0000"/>
                </a:solidFill>
              </a:rPr>
              <a:t>SIDA</a:t>
            </a:r>
          </a:p>
        </p:txBody>
      </p:sp>
      <p:sp>
        <p:nvSpPr>
          <p:cNvPr id="63491" name="Rectangle 8"/>
          <p:cNvSpPr>
            <a:spLocks noGrp="1" noChangeArrowheads="1"/>
          </p:cNvSpPr>
          <p:nvPr>
            <p:ph type="body" idx="1"/>
          </p:nvPr>
        </p:nvSpPr>
        <p:spPr>
          <a:xfrm>
            <a:off x="468313" y="1773238"/>
            <a:ext cx="8229600" cy="4525962"/>
          </a:xfrm>
        </p:spPr>
        <p:txBody>
          <a:bodyPr/>
          <a:lstStyle/>
          <a:p>
            <a:pPr eaLnBrk="1" hangingPunct="1"/>
            <a:r>
              <a:rPr lang="es-ES" smtClean="0"/>
              <a:t>Sindrome de inmunodeficiencia adquirida es una enfermedad causada por el virus de la inmunodeficiencia humana (VIH). Este virus destruye o daña las células del sistema inmune de la persona interfiriendo en la capacidad del cuerpo de luchar efectivamente contra los virus, bacterias y hongos que causa la enfermedad. </a:t>
            </a:r>
          </a:p>
        </p:txBody>
      </p:sp>
      <p:pic>
        <p:nvPicPr>
          <p:cNvPr id="63492" name="Picture 9" descr="virus VIH"/>
          <p:cNvPicPr>
            <a:picLocks noChangeAspect="1" noChangeArrowheads="1"/>
          </p:cNvPicPr>
          <p:nvPr/>
        </p:nvPicPr>
        <p:blipFill>
          <a:blip r:embed="rId2" cstate="print"/>
          <a:srcRect/>
          <a:stretch>
            <a:fillRect/>
          </a:stretch>
        </p:blipFill>
        <p:spPr bwMode="auto">
          <a:xfrm>
            <a:off x="1042988" y="0"/>
            <a:ext cx="2484437" cy="1770063"/>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457200" y="476250"/>
            <a:ext cx="8229600" cy="5649913"/>
          </a:xfrm>
        </p:spPr>
        <p:txBody>
          <a:bodyPr/>
          <a:lstStyle/>
          <a:p>
            <a:pPr eaLnBrk="1" hangingPunct="1"/>
            <a:r>
              <a:rPr lang="es-ES" smtClean="0"/>
              <a:t>La infección por VIH hace que la persona sea más susceptible a infecciones que normalmente el cuerpo humano puede resistir como la  neumonía, la meningitis y cierto tipo de cáncer</a:t>
            </a:r>
          </a:p>
          <a:p>
            <a:pPr eaLnBrk="1" hangingPunct="1"/>
            <a:r>
              <a:rPr lang="es-ES" smtClean="0"/>
              <a:t>Al virus y a la infección se les conoce como VIH, El término SIDA es utilizado para catalogar a las etapas tardías de la infección por el virus del VIH. Pero, ambos términos VIH y SIDA se refieren a la misma enfermedad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0" y="0"/>
            <a:ext cx="4619625" cy="6858000"/>
          </a:xfrm>
        </p:spPr>
        <p:txBody>
          <a:bodyPr/>
          <a:lstStyle/>
          <a:p>
            <a:pPr eaLnBrk="1" hangingPunct="1">
              <a:lnSpc>
                <a:spcPct val="90000"/>
              </a:lnSpc>
              <a:buFontTx/>
              <a:buNone/>
            </a:pPr>
            <a:r>
              <a:rPr lang="es-ES" sz="2800" smtClean="0"/>
              <a:t>	</a:t>
            </a:r>
            <a:r>
              <a:rPr lang="es-ES" b="1" smtClean="0"/>
              <a:t>FACTORES DE RIESGO</a:t>
            </a:r>
          </a:p>
          <a:p>
            <a:pPr eaLnBrk="1" hangingPunct="1">
              <a:lnSpc>
                <a:spcPct val="90000"/>
              </a:lnSpc>
            </a:pPr>
            <a:r>
              <a:rPr lang="es-ES" smtClean="0"/>
              <a:t>El VIH se transmite de las siguientes formas:</a:t>
            </a:r>
          </a:p>
          <a:p>
            <a:pPr lvl="1" eaLnBrk="1" hangingPunct="1">
              <a:lnSpc>
                <a:spcPct val="90000"/>
              </a:lnSpc>
            </a:pPr>
            <a:r>
              <a:rPr lang="es-ES" sz="3200" smtClean="0"/>
              <a:t>Transmision sexual</a:t>
            </a:r>
          </a:p>
          <a:p>
            <a:pPr lvl="1" eaLnBrk="1" hangingPunct="1">
              <a:lnSpc>
                <a:spcPct val="90000"/>
              </a:lnSpc>
            </a:pPr>
            <a:r>
              <a:rPr lang="es-ES" sz="3200" smtClean="0"/>
              <a:t>Transmisión a través de la sangre infectada</a:t>
            </a:r>
          </a:p>
          <a:p>
            <a:pPr lvl="1" eaLnBrk="1" hangingPunct="1">
              <a:lnSpc>
                <a:spcPct val="90000"/>
              </a:lnSpc>
            </a:pPr>
            <a:r>
              <a:rPr lang="es-ES" sz="3200" smtClean="0"/>
              <a:t>Compartiendo jeringas</a:t>
            </a:r>
          </a:p>
          <a:p>
            <a:pPr lvl="1" eaLnBrk="1" hangingPunct="1">
              <a:lnSpc>
                <a:spcPct val="90000"/>
              </a:lnSpc>
            </a:pPr>
            <a:r>
              <a:rPr lang="es-ES" sz="3200" smtClean="0"/>
              <a:t>Transmisión a través de pinchazos por aguja</a:t>
            </a:r>
          </a:p>
          <a:p>
            <a:pPr lvl="1" eaLnBrk="1" hangingPunct="1">
              <a:lnSpc>
                <a:spcPct val="90000"/>
              </a:lnSpc>
            </a:pPr>
            <a:endParaRPr lang="es-ES" sz="3200" smtClean="0"/>
          </a:p>
        </p:txBody>
      </p:sp>
      <p:pic>
        <p:nvPicPr>
          <p:cNvPr id="65539" name="Picture 4" descr="vih"/>
          <p:cNvPicPr>
            <a:picLocks noChangeAspect="1" noChangeArrowheads="1"/>
          </p:cNvPicPr>
          <p:nvPr/>
        </p:nvPicPr>
        <p:blipFill>
          <a:blip r:embed="rId2" cstate="print"/>
          <a:srcRect/>
          <a:stretch>
            <a:fillRect/>
          </a:stretch>
        </p:blipFill>
        <p:spPr bwMode="auto">
          <a:xfrm>
            <a:off x="4859338" y="1412875"/>
            <a:ext cx="4284662" cy="3671888"/>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body" idx="1"/>
          </p:nvPr>
        </p:nvSpPr>
        <p:spPr>
          <a:xfrm>
            <a:off x="468313" y="404813"/>
            <a:ext cx="8229600" cy="6453187"/>
          </a:xfrm>
        </p:spPr>
        <p:txBody>
          <a:bodyPr/>
          <a:lstStyle/>
          <a:p>
            <a:pPr eaLnBrk="1" hangingPunct="1">
              <a:lnSpc>
                <a:spcPct val="90000"/>
              </a:lnSpc>
            </a:pPr>
            <a:r>
              <a:rPr lang="es-ES" sz="2800" smtClean="0"/>
              <a:t>No existe una vacuna para prevenir la infección por VIH y no existe cura para el SIDA. Pero es posible prevenir la infección. Esto significa leer sobre el SIDA y aprender a evitar comportamientos que son de alto riesgo para contraer el VIH</a:t>
            </a:r>
          </a:p>
          <a:p>
            <a:pPr eaLnBrk="1" hangingPunct="1">
              <a:lnSpc>
                <a:spcPct val="90000"/>
              </a:lnSpc>
            </a:pPr>
            <a:r>
              <a:rPr lang="es-ES" sz="2800" smtClean="0"/>
              <a:t>Algunas medidas para prevenir el contagio con el VIH son:</a:t>
            </a:r>
          </a:p>
          <a:p>
            <a:pPr lvl="1" eaLnBrk="1" hangingPunct="1">
              <a:lnSpc>
                <a:spcPct val="90000"/>
              </a:lnSpc>
            </a:pPr>
            <a:r>
              <a:rPr lang="es-ES" sz="2400" smtClean="0"/>
              <a:t>Aprender sobre  el VIH y como se transmite</a:t>
            </a:r>
          </a:p>
          <a:p>
            <a:pPr lvl="1" eaLnBrk="1" hangingPunct="1">
              <a:lnSpc>
                <a:spcPct val="90000"/>
              </a:lnSpc>
            </a:pPr>
            <a:r>
              <a:rPr lang="es-ES" sz="2400" smtClean="0"/>
              <a:t>Conocer si su pareja sexual es VIH positivo o no</a:t>
            </a:r>
          </a:p>
          <a:p>
            <a:pPr lvl="1" eaLnBrk="1" hangingPunct="1">
              <a:lnSpc>
                <a:spcPct val="90000"/>
              </a:lnSpc>
            </a:pPr>
            <a:r>
              <a:rPr lang="es-ES" sz="2400" smtClean="0"/>
              <a:t>Utilizar condón o prservativo en todas las relaciones sexuales</a:t>
            </a:r>
          </a:p>
          <a:p>
            <a:pPr lvl="1" eaLnBrk="1" hangingPunct="1">
              <a:lnSpc>
                <a:spcPct val="90000"/>
              </a:lnSpc>
            </a:pPr>
            <a:r>
              <a:rPr lang="es-ES" sz="2400" smtClean="0"/>
              <a:t>Utilizar jeringas limpiaas si se inyecta drogas intravenosas</a:t>
            </a:r>
          </a:p>
          <a:p>
            <a:pPr lvl="1" eaLnBrk="1" hangingPunct="1">
              <a:lnSpc>
                <a:spcPct val="90000"/>
              </a:lnSpc>
            </a:pPr>
            <a:r>
              <a:rPr lang="es-ES" sz="2400" smtClean="0"/>
              <a:t>Realizarse pruebas de detección</a:t>
            </a:r>
          </a:p>
          <a:p>
            <a:pPr lvl="1" eaLnBrk="1" hangingPunct="1">
              <a:lnSpc>
                <a:spcPct val="90000"/>
              </a:lnSpc>
            </a:pPr>
            <a:endParaRPr lang="es-ES" sz="240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s-ES" smtClean="0"/>
              <a:t>Enfermedad por el virus de Inmunodeficiencia Humana</a:t>
            </a:r>
          </a:p>
        </p:txBody>
      </p:sp>
      <p:sp>
        <p:nvSpPr>
          <p:cNvPr id="67587" name="Rectangle 3"/>
          <p:cNvSpPr>
            <a:spLocks noGrp="1" noChangeArrowheads="1"/>
          </p:cNvSpPr>
          <p:nvPr>
            <p:ph type="body" idx="1"/>
          </p:nvPr>
        </p:nvSpPr>
        <p:spPr>
          <a:solidFill>
            <a:schemeClr val="accent1"/>
          </a:solidFill>
        </p:spPr>
        <p:txBody>
          <a:bodyPr/>
          <a:lstStyle/>
          <a:p>
            <a:pPr marL="933450" lvl="1" indent="-476250" eaLnBrk="1" hangingPunct="1">
              <a:buFontTx/>
              <a:buNone/>
            </a:pPr>
            <a:r>
              <a:rPr lang="es-ES" sz="2400" smtClean="0"/>
              <a:t>El produce profundas alteraciones en el sistema  inmunológico.</a:t>
            </a:r>
          </a:p>
          <a:p>
            <a:pPr marL="933450" lvl="1" indent="-476250" eaLnBrk="1" hangingPunct="1">
              <a:buClr>
                <a:schemeClr val="tx1"/>
              </a:buClr>
              <a:buFont typeface="Wingdings" pitchFamily="2" charset="2"/>
              <a:buNone/>
            </a:pPr>
            <a:r>
              <a:rPr lang="es-ES" sz="2400" smtClean="0"/>
              <a:t>Etiología:</a:t>
            </a:r>
          </a:p>
          <a:p>
            <a:pPr marL="933450" lvl="1" indent="-476250" eaLnBrk="1" hangingPunct="1">
              <a:buClr>
                <a:schemeClr val="tx1"/>
              </a:buClr>
              <a:buFont typeface="Wingdings" pitchFamily="2" charset="2"/>
              <a:buChar char="Ø"/>
            </a:pPr>
            <a:r>
              <a:rPr lang="es-ES" sz="2400" smtClean="0"/>
              <a:t>VIH – inicialmente HTL V-III retrovirus de la subfamilias </a:t>
            </a:r>
            <a:r>
              <a:rPr lang="es-ES" sz="2400" i="1" smtClean="0"/>
              <a:t>lentiviridade</a:t>
            </a:r>
            <a:r>
              <a:rPr lang="es-ES" sz="2400" smtClean="0"/>
              <a:t> y grana familia </a:t>
            </a:r>
            <a:r>
              <a:rPr lang="es-ES" sz="2400" i="1" smtClean="0"/>
              <a:t>retroviridae.</a:t>
            </a:r>
          </a:p>
          <a:p>
            <a:pPr marL="933450" lvl="1" indent="-476250" eaLnBrk="1" hangingPunct="1">
              <a:buClr>
                <a:schemeClr val="tx1"/>
              </a:buClr>
              <a:buFont typeface="Wingdings" pitchFamily="2" charset="2"/>
              <a:buChar char="Ø"/>
            </a:pPr>
            <a:r>
              <a:rPr lang="es-ES" sz="2400" smtClean="0"/>
              <a:t>Convierte el ARN del virus  en ADN para insertarse en el ADN de la célula blanco</a:t>
            </a:r>
          </a:p>
          <a:p>
            <a:pPr marL="933450" lvl="1" indent="-476250" eaLnBrk="1" hangingPunct="1">
              <a:buClr>
                <a:schemeClr val="tx1"/>
              </a:buClr>
              <a:buFont typeface="Wingdings" pitchFamily="2" charset="2"/>
              <a:buChar char="Ø"/>
            </a:pPr>
            <a:r>
              <a:rPr lang="es-ES" sz="2400" smtClean="0"/>
              <a:t>Subtipos: VIH-1 y VIH-2</a:t>
            </a:r>
          </a:p>
          <a:p>
            <a:pPr marL="933450" lvl="1" indent="-476250" eaLnBrk="1" hangingPunct="1">
              <a:buFontTx/>
              <a:buNone/>
            </a:pPr>
            <a:r>
              <a:rPr lang="es-ES" sz="2400" smtClean="0"/>
              <a:t>	</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s-ES" smtClean="0"/>
              <a:t>Enfermedad por el virus de Inmunodeficiencia Humana</a:t>
            </a:r>
          </a:p>
        </p:txBody>
      </p:sp>
      <p:sp>
        <p:nvSpPr>
          <p:cNvPr id="68611" name="Rectangle 3"/>
          <p:cNvSpPr>
            <a:spLocks noGrp="1" noChangeArrowheads="1"/>
          </p:cNvSpPr>
          <p:nvPr>
            <p:ph type="body" idx="1"/>
          </p:nvPr>
        </p:nvSpPr>
        <p:spPr>
          <a:solidFill>
            <a:schemeClr val="accent1"/>
          </a:solidFill>
        </p:spPr>
        <p:txBody>
          <a:bodyPr/>
          <a:lstStyle/>
          <a:p>
            <a:pPr marL="933450" lvl="1" indent="-476250" eaLnBrk="1" hangingPunct="1">
              <a:buFontTx/>
              <a:buNone/>
            </a:pPr>
            <a:r>
              <a:rPr lang="es-ES" smtClean="0">
                <a:solidFill>
                  <a:schemeClr val="hlink"/>
                </a:solidFill>
              </a:rPr>
              <a:t>Patogenia:</a:t>
            </a:r>
          </a:p>
          <a:p>
            <a:pPr marL="933450" lvl="1" indent="-476250" eaLnBrk="1" hangingPunct="1">
              <a:buClr>
                <a:schemeClr val="tx1"/>
              </a:buClr>
              <a:buFontTx/>
              <a:buChar char="•"/>
            </a:pPr>
            <a:r>
              <a:rPr lang="es-ES" smtClean="0"/>
              <a:t>Acción selectiva sobre las células que expresan el receptor CD4 (linfocito T, algunos monocitos y macrófagos tisulares)</a:t>
            </a:r>
          </a:p>
          <a:p>
            <a:pPr marL="933450" lvl="1" indent="-476250" eaLnBrk="1" hangingPunct="1">
              <a:buClr>
                <a:schemeClr val="tx1"/>
              </a:buClr>
              <a:buFontTx/>
              <a:buChar char="•"/>
            </a:pPr>
            <a:r>
              <a:rPr lang="es-ES" smtClean="0"/>
              <a:t>El Ag gp 120 del VIH posee alta especifidad por la molecula  CD4.</a:t>
            </a:r>
          </a:p>
          <a:p>
            <a:pPr marL="933450" lvl="1" indent="-476250" eaLnBrk="1" hangingPunct="1">
              <a:buClr>
                <a:schemeClr val="tx1"/>
              </a:buClr>
              <a:buFontTx/>
              <a:buChar char="•"/>
            </a:pPr>
            <a:r>
              <a:rPr lang="es-ES" smtClean="0"/>
              <a:t>Los coreceptores CCRS y CXCR4 unen al VIH a la superficie celular.</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s-ES" sz="4000" smtClean="0"/>
              <a:t>Enfermedad por el virus de Inmunodeficiencia Humana</a:t>
            </a:r>
          </a:p>
        </p:txBody>
      </p:sp>
      <p:sp>
        <p:nvSpPr>
          <p:cNvPr id="69635" name="Rectangle 3"/>
          <p:cNvSpPr>
            <a:spLocks noGrp="1" noChangeArrowheads="1"/>
          </p:cNvSpPr>
          <p:nvPr>
            <p:ph type="body" idx="1"/>
          </p:nvPr>
        </p:nvSpPr>
        <p:spPr>
          <a:solidFill>
            <a:schemeClr val="accent1"/>
          </a:solidFill>
        </p:spPr>
        <p:txBody>
          <a:bodyPr/>
          <a:lstStyle/>
          <a:p>
            <a:pPr eaLnBrk="1" hangingPunct="1">
              <a:lnSpc>
                <a:spcPct val="90000"/>
              </a:lnSpc>
            </a:pPr>
            <a:r>
              <a:rPr lang="es-ES" sz="2800" smtClean="0"/>
              <a:t>El virus se internaliza en la célula blanco y trascribe su RNA en ADN (enzima transcriptasa reversa)</a:t>
            </a:r>
          </a:p>
          <a:p>
            <a:pPr eaLnBrk="1" hangingPunct="1">
              <a:lnSpc>
                <a:spcPct val="90000"/>
              </a:lnSpc>
            </a:pPr>
            <a:r>
              <a:rPr lang="es-ES" sz="2800" smtClean="0"/>
              <a:t>El ADN proviral ingresa al núcleo celular y se integrado al ADN de la célula huésped (por acción de la enzima integrasa).</a:t>
            </a:r>
          </a:p>
          <a:p>
            <a:pPr eaLnBrk="1" hangingPunct="1">
              <a:lnSpc>
                <a:spcPct val="90000"/>
              </a:lnSpc>
            </a:pPr>
            <a:r>
              <a:rPr lang="es-ES" sz="2800" smtClean="0"/>
              <a:t>Los linfocito CD4 son verdaderos ordenadores y moduladores de la respuesta inmune, el daño que origina el VIH deteriora progresivamente  llevando a un estado de inmunodepresion.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1258888" y="1196975"/>
            <a:ext cx="7313612" cy="4114800"/>
          </a:xfrm>
        </p:spPr>
        <p:txBody>
          <a:bodyPr/>
          <a:lstStyle/>
          <a:p>
            <a:pPr eaLnBrk="1" hangingPunct="1"/>
            <a:endParaRPr lang="es-PE" smtClean="0"/>
          </a:p>
        </p:txBody>
      </p:sp>
      <p:pic>
        <p:nvPicPr>
          <p:cNvPr id="70659" name="Picture 3" descr="SIDA"/>
          <p:cNvPicPr>
            <a:picLocks noChangeAspect="1" noChangeArrowheads="1"/>
          </p:cNvPicPr>
          <p:nvPr/>
        </p:nvPicPr>
        <p:blipFill>
          <a:blip r:embed="rId2" cstate="print"/>
          <a:srcRect/>
          <a:stretch>
            <a:fillRect/>
          </a:stretch>
        </p:blipFill>
        <p:spPr bwMode="auto">
          <a:xfrm>
            <a:off x="1187450" y="1196975"/>
            <a:ext cx="7345363" cy="4752975"/>
          </a:xfrm>
          <a:prstGeom prst="rect">
            <a:avLst/>
          </a:prstGeom>
          <a:solidFill>
            <a:schemeClr val="accent1"/>
          </a:solid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s-ES" sz="4000" smtClean="0"/>
              <a:t>Enfermedad por el virus de Inmunodeficiencia Humana</a:t>
            </a:r>
          </a:p>
        </p:txBody>
      </p:sp>
      <p:sp>
        <p:nvSpPr>
          <p:cNvPr id="71683" name="Rectangle 3"/>
          <p:cNvSpPr>
            <a:spLocks noGrp="1" noChangeArrowheads="1"/>
          </p:cNvSpPr>
          <p:nvPr>
            <p:ph type="body" idx="1"/>
          </p:nvPr>
        </p:nvSpPr>
        <p:spPr>
          <a:solidFill>
            <a:schemeClr val="accent1"/>
          </a:solidFill>
        </p:spPr>
        <p:txBody>
          <a:bodyPr/>
          <a:lstStyle/>
          <a:p>
            <a:pPr eaLnBrk="1" hangingPunct="1"/>
            <a:r>
              <a:rPr lang="es-ES" sz="2800" smtClean="0">
                <a:solidFill>
                  <a:schemeClr val="hlink"/>
                </a:solidFill>
              </a:rPr>
              <a:t>Epidemiología:</a:t>
            </a:r>
          </a:p>
          <a:p>
            <a:pPr lvl="1" eaLnBrk="1" hangingPunct="1"/>
            <a:r>
              <a:rPr lang="es-ES" sz="2400" smtClean="0"/>
              <a:t>Actualmente es un pandemia, hay 30 millones de individuos portadores</a:t>
            </a:r>
          </a:p>
          <a:p>
            <a:pPr lvl="1" eaLnBrk="1" hangingPunct="1"/>
            <a:r>
              <a:rPr lang="es-ES" sz="2400" smtClean="0"/>
              <a:t>Se notifican diariamente 16000 casos n</a:t>
            </a:r>
          </a:p>
          <a:p>
            <a:pPr lvl="1" eaLnBrk="1" hangingPunct="1"/>
            <a:r>
              <a:rPr lang="es-ES" sz="2400" smtClean="0"/>
              <a:t>En Perú (1983) sigue una curva ascendente hasta dic-97: 6165 casos 84% varones 16% mujeres grupo etario 15-39.</a:t>
            </a:r>
          </a:p>
          <a:p>
            <a:pPr lvl="1" eaLnBrk="1" hangingPunct="1"/>
            <a:r>
              <a:rPr lang="es-ES" sz="2400" smtClean="0"/>
              <a:t>La relación hombre/mujer ha decrecido 23/1 (1987) a 4/1 patrón epidemiológico de un país en vías de desarrollo, transmisión predominantemente heterosexual</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s-ES" sz="4000" smtClean="0"/>
              <a:t>Enfermedad por el virus de Inmunodeficiencia Humana:</a:t>
            </a:r>
            <a:br>
              <a:rPr lang="es-ES" sz="4000" smtClean="0"/>
            </a:br>
            <a:r>
              <a:rPr lang="es-ES" sz="4000" smtClean="0"/>
              <a:t>Vías de transmisión</a:t>
            </a:r>
          </a:p>
        </p:txBody>
      </p:sp>
      <p:sp>
        <p:nvSpPr>
          <p:cNvPr id="72707" name="Rectangle 3"/>
          <p:cNvSpPr>
            <a:spLocks noGrp="1" noChangeArrowheads="1"/>
          </p:cNvSpPr>
          <p:nvPr>
            <p:ph type="body" idx="1"/>
          </p:nvPr>
        </p:nvSpPr>
        <p:spPr>
          <a:solidFill>
            <a:schemeClr val="accent1"/>
          </a:solidFill>
        </p:spPr>
        <p:txBody>
          <a:bodyPr/>
          <a:lstStyle/>
          <a:p>
            <a:pPr marL="552450" indent="-552450" eaLnBrk="1" hangingPunct="1">
              <a:buFont typeface="Wingdings" pitchFamily="2" charset="2"/>
              <a:buAutoNum type="arabicPeriod"/>
            </a:pPr>
            <a:r>
              <a:rPr lang="es-ES" sz="2800" smtClean="0"/>
              <a:t>Contacto sexual: 75% heterosexual. Riesgo en 1 RS 1 en 100(cofactores) </a:t>
            </a:r>
          </a:p>
          <a:p>
            <a:pPr marL="552450" indent="-552450" eaLnBrk="1" hangingPunct="1">
              <a:buFont typeface="Wingdings" pitchFamily="2" charset="2"/>
              <a:buAutoNum type="arabicPeriod"/>
            </a:pPr>
            <a:r>
              <a:rPr lang="es-ES" sz="2800" smtClean="0"/>
              <a:t>Vía sanguínea: </a:t>
            </a:r>
            <a:r>
              <a:rPr lang="es-ES" sz="1900" smtClean="0">
                <a:solidFill>
                  <a:srgbClr val="FF0000"/>
                </a:solidFill>
              </a:rPr>
              <a:t>uso de agujas y/o jeringas contaminadas. Transfusión de sangre o hemoderivados contaminados. Perú 2.5%. Exposición mucucutanea con sangre contaminada el riesgo es bajo</a:t>
            </a:r>
            <a:r>
              <a:rPr lang="es-ES" sz="1900" smtClean="0">
                <a:solidFill>
                  <a:schemeClr val="hlink"/>
                </a:solidFill>
              </a:rPr>
              <a:t>.	</a:t>
            </a:r>
          </a:p>
          <a:p>
            <a:pPr marL="552450" indent="-552450" eaLnBrk="1" hangingPunct="1">
              <a:buFont typeface="Wingdings" pitchFamily="2" charset="2"/>
              <a:buAutoNum type="arabicPeriod"/>
            </a:pPr>
            <a:r>
              <a:rPr lang="es-ES" sz="2800" smtClean="0"/>
              <a:t>Vertical o peri natal: de  madre infectada a su feto o RN (durante la gestación, parto y lactancia. 14 – 48%</a:t>
            </a:r>
          </a:p>
          <a:p>
            <a:pPr marL="933450" lvl="1" indent="-476250" eaLnBrk="1" hangingPunct="1">
              <a:buFontTx/>
              <a:buNone/>
            </a:pPr>
            <a:r>
              <a:rPr lang="es-ES" sz="2400" smtClean="0"/>
              <a:t>PROCETTS: 95.5% - 2.3% - 2.2%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s-ES" smtClean="0">
                <a:solidFill>
                  <a:srgbClr val="FF0000"/>
                </a:solidFill>
              </a:rPr>
              <a:t>GONORREA</a:t>
            </a:r>
          </a:p>
        </p:txBody>
      </p:sp>
      <p:pic>
        <p:nvPicPr>
          <p:cNvPr id="9219" name="Picture 4" descr="gono"/>
          <p:cNvPicPr>
            <a:picLocks noChangeAspect="1" noChangeArrowheads="1"/>
          </p:cNvPicPr>
          <p:nvPr/>
        </p:nvPicPr>
        <p:blipFill>
          <a:blip r:embed="rId2" cstate="print"/>
          <a:srcRect/>
          <a:stretch>
            <a:fillRect/>
          </a:stretch>
        </p:blipFill>
        <p:spPr bwMode="auto">
          <a:xfrm>
            <a:off x="4284663" y="2060575"/>
            <a:ext cx="4171950" cy="3343275"/>
          </a:xfrm>
          <a:prstGeom prst="rect">
            <a:avLst/>
          </a:prstGeom>
          <a:noFill/>
          <a:ln w="9525">
            <a:noFill/>
            <a:miter lim="800000"/>
            <a:headEnd/>
            <a:tailEnd/>
          </a:ln>
        </p:spPr>
      </p:pic>
      <p:pic>
        <p:nvPicPr>
          <p:cNvPr id="9220" name="Picture 5" descr="gonococo de neisser"/>
          <p:cNvPicPr>
            <a:picLocks noChangeAspect="1" noChangeArrowheads="1"/>
          </p:cNvPicPr>
          <p:nvPr/>
        </p:nvPicPr>
        <p:blipFill>
          <a:blip r:embed="rId3" cstate="print"/>
          <a:srcRect/>
          <a:stretch>
            <a:fillRect/>
          </a:stretch>
        </p:blipFill>
        <p:spPr bwMode="auto">
          <a:xfrm>
            <a:off x="468313" y="2133600"/>
            <a:ext cx="3640137" cy="2303463"/>
          </a:xfrm>
          <a:prstGeom prst="rect">
            <a:avLst/>
          </a:prstGeom>
          <a:noFill/>
          <a:ln w="9525">
            <a:noFill/>
            <a:miter lim="800000"/>
            <a:headEnd/>
            <a:tailEnd/>
          </a:ln>
        </p:spPr>
      </p:pic>
      <p:sp>
        <p:nvSpPr>
          <p:cNvPr id="9221" name="Text Box 6"/>
          <p:cNvSpPr txBox="1">
            <a:spLocks noChangeArrowheads="1"/>
          </p:cNvSpPr>
          <p:nvPr/>
        </p:nvSpPr>
        <p:spPr bwMode="auto">
          <a:xfrm>
            <a:off x="1042988" y="5013325"/>
            <a:ext cx="2592387" cy="366713"/>
          </a:xfrm>
          <a:prstGeom prst="rect">
            <a:avLst/>
          </a:prstGeom>
          <a:noFill/>
          <a:ln w="9525">
            <a:noFill/>
            <a:miter lim="800000"/>
            <a:headEnd/>
            <a:tailEnd/>
          </a:ln>
        </p:spPr>
        <p:txBody>
          <a:bodyPr>
            <a:spAutoFit/>
          </a:bodyPr>
          <a:lstStyle/>
          <a:p>
            <a:pPr>
              <a:spcBef>
                <a:spcPct val="50000"/>
              </a:spcBef>
            </a:pPr>
            <a:r>
              <a:rPr lang="es-ES"/>
              <a:t>Neisseria gonorrhoeae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s-ES" sz="4000" smtClean="0"/>
              <a:t>Enfermedad por el virus de Inmunodeficiencia Humana</a:t>
            </a:r>
          </a:p>
        </p:txBody>
      </p:sp>
      <p:sp>
        <p:nvSpPr>
          <p:cNvPr id="73731" name="Rectangle 3"/>
          <p:cNvSpPr>
            <a:spLocks noGrp="1" noChangeArrowheads="1"/>
          </p:cNvSpPr>
          <p:nvPr>
            <p:ph type="body" idx="1"/>
          </p:nvPr>
        </p:nvSpPr>
        <p:spPr>
          <a:solidFill>
            <a:schemeClr val="accent1"/>
          </a:solidFill>
        </p:spPr>
        <p:txBody>
          <a:bodyPr/>
          <a:lstStyle/>
          <a:p>
            <a:pPr marL="552450" indent="-552450" eaLnBrk="1" hangingPunct="1"/>
            <a:r>
              <a:rPr lang="es-ES" smtClean="0"/>
              <a:t>Historia Natural</a:t>
            </a:r>
          </a:p>
          <a:p>
            <a:pPr marL="552450" indent="-552450" eaLnBrk="1" hangingPunct="1"/>
            <a:r>
              <a:rPr lang="es-ES" smtClean="0"/>
              <a:t>Sindrome retroviral agudo: cuadro clínico autolimitado denominado síndrome retroviral agudo (SRVA) duración de 1-2 semanas. Linfopenia inicial . </a:t>
            </a:r>
          </a:p>
          <a:p>
            <a:pPr marL="552450" indent="-552450" eaLnBrk="1" hangingPunct="1"/>
            <a:r>
              <a:rPr lang="es-ES" smtClean="0"/>
              <a:t>Tto. sintomáticos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s-ES" sz="4000" smtClean="0"/>
              <a:t>Enfermedad por el virus de Inmunodeficiencia Humana</a:t>
            </a:r>
          </a:p>
        </p:txBody>
      </p:sp>
      <p:sp>
        <p:nvSpPr>
          <p:cNvPr id="74755" name="Rectangle 3"/>
          <p:cNvSpPr>
            <a:spLocks noGrp="1" noChangeArrowheads="1"/>
          </p:cNvSpPr>
          <p:nvPr>
            <p:ph type="body" idx="1"/>
          </p:nvPr>
        </p:nvSpPr>
        <p:spPr>
          <a:solidFill>
            <a:schemeClr val="accent1"/>
          </a:solidFill>
        </p:spPr>
        <p:txBody>
          <a:bodyPr/>
          <a:lstStyle/>
          <a:p>
            <a:pPr marL="552450" indent="-552450" eaLnBrk="1" hangingPunct="1"/>
            <a:r>
              <a:rPr lang="es-ES" sz="2800" smtClean="0">
                <a:solidFill>
                  <a:schemeClr val="hlink"/>
                </a:solidFill>
              </a:rPr>
              <a:t>Período asintomático:</a:t>
            </a:r>
          </a:p>
          <a:p>
            <a:pPr marL="933450" lvl="1" indent="-476250" eaLnBrk="1" hangingPunct="1"/>
            <a:r>
              <a:rPr lang="es-ES" sz="2400" smtClean="0"/>
              <a:t>Tiempo indefinido, ex clínico negativo excepto lifanenopatias generalizadas y persistentes. (LGP) los linfocitos CD4 disminuye progresivamente.</a:t>
            </a:r>
          </a:p>
          <a:p>
            <a:pPr marL="552450" indent="-552450" eaLnBrk="1" hangingPunct="1"/>
            <a:r>
              <a:rPr lang="es-ES" sz="2800" smtClean="0">
                <a:solidFill>
                  <a:schemeClr val="hlink"/>
                </a:solidFill>
              </a:rPr>
              <a:t>Período sintomático:</a:t>
            </a:r>
          </a:p>
          <a:p>
            <a:pPr marL="933450" lvl="1" indent="-476250" eaLnBrk="1" hangingPunct="1"/>
            <a:r>
              <a:rPr lang="es-ES" sz="2400" smtClean="0"/>
              <a:t>Inicio insidioso: perdida de peso, episodios diarreicos, febrícula sudoración nocturna fatiga.</a:t>
            </a:r>
          </a:p>
          <a:p>
            <a:pPr marL="933450" lvl="1" indent="-476250" eaLnBrk="1" hangingPunct="1"/>
            <a:r>
              <a:rPr lang="es-ES" sz="2400" smtClean="0"/>
              <a:t>Definidos como enfermos  con Complejo Relacionado al SIDA (CRS)</a:t>
            </a:r>
          </a:p>
          <a:p>
            <a:pPr marL="933450" lvl="1" indent="-476250" eaLnBrk="1" hangingPunct="1"/>
            <a:endParaRPr lang="es-ES" sz="240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s-ES" sz="4000" smtClean="0"/>
              <a:t>Enfermedad por el virus de Inmunodeficiencia Humana</a:t>
            </a:r>
          </a:p>
        </p:txBody>
      </p:sp>
      <p:sp>
        <p:nvSpPr>
          <p:cNvPr id="75779" name="Rectangle 3"/>
          <p:cNvSpPr>
            <a:spLocks noGrp="1" noChangeArrowheads="1"/>
          </p:cNvSpPr>
          <p:nvPr>
            <p:ph type="body" idx="1"/>
          </p:nvPr>
        </p:nvSpPr>
        <p:spPr>
          <a:solidFill>
            <a:schemeClr val="accent1"/>
          </a:solidFill>
        </p:spPr>
        <p:txBody>
          <a:bodyPr/>
          <a:lstStyle/>
          <a:p>
            <a:pPr marL="552450" indent="-552450" eaLnBrk="1" hangingPunct="1"/>
            <a:r>
              <a:rPr lang="es-ES" sz="2800" smtClean="0">
                <a:solidFill>
                  <a:schemeClr val="hlink"/>
                </a:solidFill>
              </a:rPr>
              <a:t>Período sintomático:</a:t>
            </a:r>
          </a:p>
          <a:p>
            <a:pPr marL="933450" lvl="1" indent="-476250" eaLnBrk="1" hangingPunct="1"/>
            <a:r>
              <a:rPr lang="es-ES" sz="2400" smtClean="0"/>
              <a:t>Cofactores que acortan la etapa asintomática: virales</a:t>
            </a:r>
          </a:p>
          <a:p>
            <a:pPr marL="933450" lvl="1" indent="-476250" eaLnBrk="1" hangingPunct="1"/>
            <a:r>
              <a:rPr lang="es-ES" sz="2400" smtClean="0"/>
              <a:t>SIDA: CD4 menor de 200 cel/uL</a:t>
            </a:r>
          </a:p>
          <a:p>
            <a:pPr marL="933450" lvl="1" indent="-476250" eaLnBrk="1" hangingPunct="1"/>
            <a:r>
              <a:rPr lang="es-ES" sz="2400" smtClean="0"/>
              <a:t>Etapa sintomática tardía: infecciones oportunistas y neoplasias, encefalopatías síndrome consuntivo severo</a:t>
            </a:r>
          </a:p>
          <a:p>
            <a:pPr marL="933450" lvl="1" indent="-476250" eaLnBrk="1" hangingPunct="1"/>
            <a:r>
              <a:rPr lang="es-ES" sz="2400" smtClean="0"/>
              <a:t>Complicaciones ginecológicas: displasia cervical, Ca. de cérvix,  candidiasis vaginal refractaria, EPI severa, deterioro inmunológico</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s-ES" sz="4000" smtClean="0"/>
              <a:t>Enfermedad por el virus de Inmunodeficiencia Humana</a:t>
            </a:r>
          </a:p>
        </p:txBody>
      </p:sp>
      <p:sp>
        <p:nvSpPr>
          <p:cNvPr id="76803" name="Rectangle 3"/>
          <p:cNvSpPr>
            <a:spLocks noGrp="1" noChangeArrowheads="1"/>
          </p:cNvSpPr>
          <p:nvPr>
            <p:ph type="body" idx="1"/>
          </p:nvPr>
        </p:nvSpPr>
        <p:spPr>
          <a:solidFill>
            <a:schemeClr val="accent1"/>
          </a:solidFill>
        </p:spPr>
        <p:txBody>
          <a:bodyPr/>
          <a:lstStyle/>
          <a:p>
            <a:pPr marL="552450" indent="-552450" eaLnBrk="1" hangingPunct="1"/>
            <a:r>
              <a:rPr lang="es-ES" smtClean="0">
                <a:solidFill>
                  <a:schemeClr val="hlink"/>
                </a:solidFill>
              </a:rPr>
              <a:t>Diagnostico de laboratorio</a:t>
            </a:r>
          </a:p>
          <a:p>
            <a:pPr marL="933450" lvl="1" indent="-476250" eaLnBrk="1" hangingPunct="1"/>
            <a:r>
              <a:rPr lang="es-ES" smtClean="0"/>
              <a:t>Seropisitividad </a:t>
            </a:r>
            <a:r>
              <a:rPr lang="es-ES" sz="1900" smtClean="0"/>
              <a:t>después de 3 a 12 semanas</a:t>
            </a:r>
          </a:p>
          <a:p>
            <a:pPr marL="933450" lvl="1" indent="-476250" eaLnBrk="1" hangingPunct="1"/>
            <a:r>
              <a:rPr lang="es-ES" smtClean="0"/>
              <a:t>Enzimoinmunoanálisis (ELISA) </a:t>
            </a:r>
            <a:r>
              <a:rPr lang="es-ES" sz="1900" smtClean="0"/>
              <a:t>prueba de pesquisa o despistaje.</a:t>
            </a:r>
          </a:p>
          <a:p>
            <a:pPr marL="933450" lvl="1" indent="-476250" eaLnBrk="1" hangingPunct="1"/>
            <a:r>
              <a:rPr lang="es-ES" smtClean="0"/>
              <a:t>Prueba de Western blot </a:t>
            </a:r>
            <a:r>
              <a:rPr lang="es-ES" sz="1900" smtClean="0"/>
              <a:t>confirmatoria</a:t>
            </a:r>
          </a:p>
          <a:p>
            <a:pPr marL="933450" lvl="1" indent="-476250" eaLnBrk="1" hangingPunct="1"/>
            <a:r>
              <a:rPr lang="es-ES" smtClean="0"/>
              <a:t>En RN la prueba positiva </a:t>
            </a:r>
            <a:r>
              <a:rPr lang="es-ES" sz="1900" smtClean="0"/>
              <a:t>será despues de  los 18 meses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s-ES" sz="4000" smtClean="0"/>
              <a:t>Enfermedad por el virus de Inmunodeficiencia Humana</a:t>
            </a:r>
          </a:p>
        </p:txBody>
      </p:sp>
      <p:sp>
        <p:nvSpPr>
          <p:cNvPr id="77827" name="Rectangle 3"/>
          <p:cNvSpPr>
            <a:spLocks noGrp="1" noChangeArrowheads="1"/>
          </p:cNvSpPr>
          <p:nvPr>
            <p:ph type="body" idx="1"/>
          </p:nvPr>
        </p:nvSpPr>
        <p:spPr>
          <a:solidFill>
            <a:schemeClr val="accent1"/>
          </a:solidFill>
        </p:spPr>
        <p:txBody>
          <a:bodyPr/>
          <a:lstStyle/>
          <a:p>
            <a:pPr marL="552450" indent="-552450" eaLnBrk="1" hangingPunct="1"/>
            <a:r>
              <a:rPr lang="es-ES" sz="2700" smtClean="0">
                <a:solidFill>
                  <a:schemeClr val="hlink"/>
                </a:solidFill>
              </a:rPr>
              <a:t>Tratamiento</a:t>
            </a:r>
          </a:p>
          <a:p>
            <a:pPr marL="933450" lvl="1" indent="-476250" eaLnBrk="1" hangingPunct="1"/>
            <a:r>
              <a:rPr lang="es-ES" sz="2300" smtClean="0"/>
              <a:t>Consejería por personal especializado</a:t>
            </a:r>
          </a:p>
          <a:p>
            <a:pPr marL="933450" lvl="1" indent="-476250" eaLnBrk="1" hangingPunct="1"/>
            <a:r>
              <a:rPr lang="es-ES" sz="2300" smtClean="0"/>
              <a:t>Información sobre la historia natural de su enfermedad.</a:t>
            </a:r>
          </a:p>
          <a:p>
            <a:pPr marL="933450" lvl="1" indent="-476250" eaLnBrk="1" hangingPunct="1"/>
            <a:r>
              <a:rPr lang="es-ES" sz="2300" smtClean="0"/>
              <a:t>Educación.</a:t>
            </a:r>
          </a:p>
          <a:p>
            <a:pPr marL="933450" lvl="1" indent="-476250" eaLnBrk="1" hangingPunct="1"/>
            <a:r>
              <a:rPr lang="es-ES" sz="2300" smtClean="0"/>
              <a:t>Estilo de vida</a:t>
            </a:r>
          </a:p>
          <a:p>
            <a:pPr marL="933450" lvl="1" indent="-476250" eaLnBrk="1" hangingPunct="1"/>
            <a:r>
              <a:rPr lang="es-ES" sz="2300" smtClean="0"/>
              <a:t>Ex auxiliares basales</a:t>
            </a:r>
          </a:p>
          <a:p>
            <a:pPr marL="933450" lvl="1" indent="-476250" eaLnBrk="1" hangingPunct="1"/>
            <a:r>
              <a:rPr lang="es-ES" sz="2300" smtClean="0"/>
              <a:t>Terapia antirretroviral</a:t>
            </a:r>
          </a:p>
          <a:p>
            <a:pPr marL="933450" lvl="1" indent="-476250" eaLnBrk="1" hangingPunct="1"/>
            <a:r>
              <a:rPr lang="es-ES" sz="2300" smtClean="0"/>
              <a:t>Profilaxis contra infecciones oportunistas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3" name="Text Box 7"/>
          <p:cNvSpPr txBox="1">
            <a:spLocks noChangeArrowheads="1"/>
          </p:cNvSpPr>
          <p:nvPr/>
        </p:nvSpPr>
        <p:spPr bwMode="auto">
          <a:xfrm>
            <a:off x="301625" y="2924175"/>
            <a:ext cx="8586788" cy="2179638"/>
          </a:xfrm>
          <a:prstGeom prst="rect">
            <a:avLst/>
          </a:prstGeom>
          <a:noFill/>
          <a:ln w="9525">
            <a:noFill/>
            <a:miter lim="800000"/>
            <a:headEnd/>
            <a:tailEnd/>
          </a:ln>
          <a:effectLst>
            <a:outerShdw dist="35921" dir="2700000" algn="ctr" rotWithShape="0">
              <a:srgbClr val="000000"/>
            </a:outerShdw>
          </a:effectLst>
        </p:spPr>
        <p:txBody>
          <a:bodyPr>
            <a:spAutoFit/>
          </a:bodyPr>
          <a:lstStyle/>
          <a:p>
            <a:pPr marL="231775" indent="-231775">
              <a:spcAft>
                <a:spcPct val="130000"/>
              </a:spcAft>
              <a:buClr>
                <a:srgbClr val="E93E35"/>
              </a:buClr>
              <a:buSzPct val="130000"/>
              <a:buFontTx/>
              <a:buChar char="•"/>
              <a:tabLst>
                <a:tab pos="231775" algn="l"/>
                <a:tab pos="5486400" algn="l"/>
              </a:tabLst>
              <a:defRPr/>
            </a:pPr>
            <a:r>
              <a:rPr lang="es-ES_tradnl" sz="2100">
                <a:latin typeface="Arial" charset="0"/>
                <a:cs typeface="Arial" charset="0"/>
              </a:rPr>
              <a:t>Personas que vivían con el VIH -- </a:t>
            </a:r>
            <a:r>
              <a:rPr lang="es-ES_tradnl" sz="2000">
                <a:solidFill>
                  <a:srgbClr val="66FF33"/>
                </a:solidFill>
                <a:latin typeface="Arial" charset="0"/>
                <a:cs typeface="Arial" charset="0"/>
              </a:rPr>
              <a:t>38,6 millones</a:t>
            </a:r>
            <a:r>
              <a:rPr lang="es-ES_tradnl">
                <a:latin typeface="Arial" charset="0"/>
                <a:cs typeface="Arial" charset="0"/>
              </a:rPr>
              <a:t> [33,4 – 46,0 millones]</a:t>
            </a:r>
          </a:p>
          <a:p>
            <a:pPr marL="231775" indent="-231775">
              <a:spcAft>
                <a:spcPct val="130000"/>
              </a:spcAft>
              <a:buClr>
                <a:srgbClr val="E93E35"/>
              </a:buClr>
              <a:buSzPct val="130000"/>
              <a:buFontTx/>
              <a:buChar char="•"/>
              <a:tabLst>
                <a:tab pos="231775" algn="l"/>
                <a:tab pos="5486400" algn="l"/>
              </a:tabLst>
              <a:defRPr/>
            </a:pPr>
            <a:r>
              <a:rPr lang="es-ES_tradnl" sz="2100">
                <a:latin typeface="Arial" charset="0"/>
                <a:cs typeface="Arial" charset="0"/>
              </a:rPr>
              <a:t>Nuevas infecciones por el VIH en 2005</a:t>
            </a:r>
            <a:r>
              <a:rPr lang="es-ES_tradnl" sz="1600">
                <a:latin typeface="Arial" charset="0"/>
                <a:cs typeface="Arial" charset="0"/>
              </a:rPr>
              <a:t>---</a:t>
            </a:r>
            <a:r>
              <a:rPr lang="es-ES_tradnl" sz="2000">
                <a:solidFill>
                  <a:srgbClr val="66FF33"/>
                </a:solidFill>
                <a:latin typeface="Arial" charset="0"/>
                <a:cs typeface="Arial" charset="0"/>
              </a:rPr>
              <a:t>4,1 millones</a:t>
            </a:r>
            <a:r>
              <a:rPr lang="es-ES_tradnl" sz="2000">
                <a:latin typeface="Arial" charset="0"/>
                <a:cs typeface="Arial" charset="0"/>
              </a:rPr>
              <a:t> </a:t>
            </a:r>
            <a:r>
              <a:rPr lang="es-ES_tradnl">
                <a:latin typeface="Arial" charset="0"/>
                <a:cs typeface="Arial" charset="0"/>
              </a:rPr>
              <a:t>[3,4 – 6,2 millones]</a:t>
            </a:r>
          </a:p>
          <a:p>
            <a:pPr marL="231775" indent="-231775">
              <a:spcAft>
                <a:spcPct val="130000"/>
              </a:spcAft>
              <a:buClr>
                <a:srgbClr val="E93E35"/>
              </a:buClr>
              <a:buSzPct val="130000"/>
              <a:buFontTx/>
              <a:buChar char="•"/>
              <a:tabLst>
                <a:tab pos="231775" algn="l"/>
                <a:tab pos="5486400" algn="l"/>
              </a:tabLst>
              <a:defRPr/>
            </a:pPr>
            <a:r>
              <a:rPr lang="es-ES_tradnl" sz="2100">
                <a:latin typeface="Arial" charset="0"/>
                <a:cs typeface="Arial" charset="0"/>
              </a:rPr>
              <a:t>Defunciones por causa del SIDA en 2005</a:t>
            </a:r>
            <a:r>
              <a:rPr lang="es-ES_tradnl" sz="1600">
                <a:latin typeface="Arial" charset="0"/>
                <a:cs typeface="Arial" charset="0"/>
              </a:rPr>
              <a:t>-----</a:t>
            </a:r>
            <a:r>
              <a:rPr lang="es-ES_tradnl" sz="2000">
                <a:solidFill>
                  <a:srgbClr val="66FF33"/>
                </a:solidFill>
                <a:latin typeface="Arial" charset="0"/>
                <a:cs typeface="Arial" charset="0"/>
              </a:rPr>
              <a:t>2,8 millones</a:t>
            </a:r>
            <a:r>
              <a:rPr lang="es-ES_tradnl" sz="2000">
                <a:latin typeface="Arial" charset="0"/>
                <a:cs typeface="Arial" charset="0"/>
              </a:rPr>
              <a:t> </a:t>
            </a:r>
            <a:r>
              <a:rPr lang="es-ES_tradnl">
                <a:latin typeface="Arial" charset="0"/>
                <a:cs typeface="Arial" charset="0"/>
              </a:rPr>
              <a:t>[2,4 – 3,3 millones]</a:t>
            </a:r>
          </a:p>
        </p:txBody>
      </p:sp>
      <p:sp>
        <p:nvSpPr>
          <p:cNvPr id="137227" name="Rectangle 11"/>
          <p:cNvSpPr>
            <a:spLocks noRot="1" noChangeArrowheads="1"/>
          </p:cNvSpPr>
          <p:nvPr/>
        </p:nvSpPr>
        <p:spPr bwMode="auto">
          <a:xfrm>
            <a:off x="301625" y="576263"/>
            <a:ext cx="8510588" cy="866775"/>
          </a:xfrm>
          <a:prstGeom prst="rect">
            <a:avLst/>
          </a:prstGeom>
          <a:noFill/>
          <a:ln w="9525">
            <a:noFill/>
            <a:miter lim="800000"/>
            <a:headEnd/>
            <a:tailEnd/>
          </a:ln>
          <a:effectLst>
            <a:outerShdw dist="35921" dir="2700000" algn="ctr" rotWithShape="0">
              <a:srgbClr val="000000"/>
            </a:outerShdw>
          </a:effectLst>
        </p:spPr>
        <p:txBody>
          <a:bodyPr anchor="ctr"/>
          <a:lstStyle/>
          <a:p>
            <a:pPr>
              <a:defRPr/>
            </a:pPr>
            <a:r>
              <a:rPr lang="es-ES" sz="4400" i="1" u="sng">
                <a:effectLst>
                  <a:outerShdw blurRad="38100" dist="38100" dir="2700000" algn="tl">
                    <a:srgbClr val="000000"/>
                  </a:outerShdw>
                </a:effectLst>
                <a:latin typeface="Tahoma" pitchFamily="34" charset="0"/>
                <a:cs typeface="Arial" charset="0"/>
              </a:rPr>
              <a:t>Estimaciones mundiales para niños y adultos, 2005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37227"/>
                                        </p:tgtEl>
                                        <p:attrNameLst>
                                          <p:attrName>style.visibility</p:attrName>
                                        </p:attrNameLst>
                                      </p:cBhvr>
                                      <p:to>
                                        <p:strVal val="visible"/>
                                      </p:to>
                                    </p:set>
                                    <p:anim calcmode="discrete" valueType="clr">
                                      <p:cBhvr override="childStyle">
                                        <p:cTn id="7" dur="80"/>
                                        <p:tgtEl>
                                          <p:spTgt spid="1372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7227"/>
                                        </p:tgtEl>
                                        <p:attrNameLst>
                                          <p:attrName>fillcolor</p:attrName>
                                        </p:attrNameLst>
                                      </p:cBhvr>
                                      <p:tavLst>
                                        <p:tav tm="0">
                                          <p:val>
                                            <p:clrVal>
                                              <a:schemeClr val="accent2"/>
                                            </p:clrVal>
                                          </p:val>
                                        </p:tav>
                                        <p:tav tm="50000">
                                          <p:val>
                                            <p:clrVal>
                                              <a:schemeClr val="hlink"/>
                                            </p:clrVal>
                                          </p:val>
                                        </p:tav>
                                      </p:tavLst>
                                    </p:anim>
                                    <p:set>
                                      <p:cBhvr>
                                        <p:cTn id="9" dur="80"/>
                                        <p:tgtEl>
                                          <p:spTgt spid="1372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3"/>
          <p:cNvSpPr>
            <a:spLocks noChangeAspect="1" noChangeArrowheads="1" noTextEdit="1"/>
          </p:cNvSpPr>
          <p:nvPr/>
        </p:nvSpPr>
        <p:spPr bwMode="auto">
          <a:xfrm>
            <a:off x="269875" y="1866900"/>
            <a:ext cx="8405813" cy="3590925"/>
          </a:xfrm>
          <a:prstGeom prst="rect">
            <a:avLst/>
          </a:prstGeom>
          <a:noFill/>
          <a:ln w="9525">
            <a:noFill/>
            <a:miter lim="800000"/>
            <a:headEnd/>
            <a:tailEnd/>
          </a:ln>
        </p:spPr>
        <p:txBody>
          <a:bodyPr/>
          <a:lstStyle/>
          <a:p>
            <a:endParaRPr lang="es-ES"/>
          </a:p>
        </p:txBody>
      </p:sp>
      <p:sp>
        <p:nvSpPr>
          <p:cNvPr id="79875" name="Freeform 4"/>
          <p:cNvSpPr>
            <a:spLocks/>
          </p:cNvSpPr>
          <p:nvPr/>
        </p:nvSpPr>
        <p:spPr bwMode="auto">
          <a:xfrm>
            <a:off x="987425" y="1866900"/>
            <a:ext cx="6969125" cy="3587750"/>
          </a:xfrm>
          <a:custGeom>
            <a:avLst/>
            <a:gdLst>
              <a:gd name="T0" fmla="*/ 1264 w 4939"/>
              <a:gd name="T1" fmla="*/ 2213 h 2260"/>
              <a:gd name="T2" fmla="*/ 1020 w 4939"/>
              <a:gd name="T3" fmla="*/ 2133 h 2260"/>
              <a:gd name="T4" fmla="*/ 803 w 4939"/>
              <a:gd name="T5" fmla="*/ 2045 h 2260"/>
              <a:gd name="T6" fmla="*/ 612 w 4939"/>
              <a:gd name="T7" fmla="*/ 1951 h 2260"/>
              <a:gd name="T8" fmla="*/ 446 w 4939"/>
              <a:gd name="T9" fmla="*/ 1850 h 2260"/>
              <a:gd name="T10" fmla="*/ 307 w 4939"/>
              <a:gd name="T11" fmla="*/ 1744 h 2260"/>
              <a:gd name="T12" fmla="*/ 194 w 4939"/>
              <a:gd name="T13" fmla="*/ 1635 h 2260"/>
              <a:gd name="T14" fmla="*/ 107 w 4939"/>
              <a:gd name="T15" fmla="*/ 1520 h 2260"/>
              <a:gd name="T16" fmla="*/ 46 w 4939"/>
              <a:gd name="T17" fmla="*/ 1401 h 2260"/>
              <a:gd name="T18" fmla="*/ 10 w 4939"/>
              <a:gd name="T19" fmla="*/ 1283 h 2260"/>
              <a:gd name="T20" fmla="*/ 0 w 4939"/>
              <a:gd name="T21" fmla="*/ 1161 h 2260"/>
              <a:gd name="T22" fmla="*/ 16 w 4939"/>
              <a:gd name="T23" fmla="*/ 1041 h 2260"/>
              <a:gd name="T24" fmla="*/ 56 w 4939"/>
              <a:gd name="T25" fmla="*/ 919 h 2260"/>
              <a:gd name="T26" fmla="*/ 123 w 4939"/>
              <a:gd name="T27" fmla="*/ 799 h 2260"/>
              <a:gd name="T28" fmla="*/ 215 w 4939"/>
              <a:gd name="T29" fmla="*/ 680 h 2260"/>
              <a:gd name="T30" fmla="*/ 333 w 4939"/>
              <a:gd name="T31" fmla="*/ 566 h 2260"/>
              <a:gd name="T32" fmla="*/ 476 w 4939"/>
              <a:gd name="T33" fmla="*/ 452 h 2260"/>
              <a:gd name="T34" fmla="*/ 644 w 4939"/>
              <a:gd name="T35" fmla="*/ 345 h 2260"/>
              <a:gd name="T36" fmla="*/ 839 w 4939"/>
              <a:gd name="T37" fmla="*/ 242 h 2260"/>
              <a:gd name="T38" fmla="*/ 1056 w 4939"/>
              <a:gd name="T39" fmla="*/ 147 h 2260"/>
              <a:gd name="T40" fmla="*/ 1299 w 4939"/>
              <a:gd name="T41" fmla="*/ 57 h 2260"/>
              <a:gd name="T42" fmla="*/ 3463 w 4939"/>
              <a:gd name="T43" fmla="*/ 0 h 2260"/>
              <a:gd name="T44" fmla="*/ 3723 w 4939"/>
              <a:gd name="T45" fmla="*/ 85 h 2260"/>
              <a:gd name="T46" fmla="*/ 3957 w 4939"/>
              <a:gd name="T47" fmla="*/ 177 h 2260"/>
              <a:gd name="T48" fmla="*/ 4169 w 4939"/>
              <a:gd name="T49" fmla="*/ 276 h 2260"/>
              <a:gd name="T50" fmla="*/ 4353 w 4939"/>
              <a:gd name="T51" fmla="*/ 380 h 2260"/>
              <a:gd name="T52" fmla="*/ 4514 w 4939"/>
              <a:gd name="T53" fmla="*/ 490 h 2260"/>
              <a:gd name="T54" fmla="*/ 4648 w 4939"/>
              <a:gd name="T55" fmla="*/ 603 h 2260"/>
              <a:gd name="T56" fmla="*/ 4757 w 4939"/>
              <a:gd name="T57" fmla="*/ 719 h 2260"/>
              <a:gd name="T58" fmla="*/ 4840 w 4939"/>
              <a:gd name="T59" fmla="*/ 839 h 2260"/>
              <a:gd name="T60" fmla="*/ 4899 w 4939"/>
              <a:gd name="T61" fmla="*/ 960 h 2260"/>
              <a:gd name="T62" fmla="*/ 4932 w 4939"/>
              <a:gd name="T63" fmla="*/ 1082 h 2260"/>
              <a:gd name="T64" fmla="*/ 4939 w 4939"/>
              <a:gd name="T65" fmla="*/ 1202 h 2260"/>
              <a:gd name="T66" fmla="*/ 4920 w 4939"/>
              <a:gd name="T67" fmla="*/ 1322 h 2260"/>
              <a:gd name="T68" fmla="*/ 4876 w 4939"/>
              <a:gd name="T69" fmla="*/ 1442 h 2260"/>
              <a:gd name="T70" fmla="*/ 4805 w 4939"/>
              <a:gd name="T71" fmla="*/ 1559 h 2260"/>
              <a:gd name="T72" fmla="*/ 4710 w 4939"/>
              <a:gd name="T73" fmla="*/ 1672 h 2260"/>
              <a:gd name="T74" fmla="*/ 4588 w 4939"/>
              <a:gd name="T75" fmla="*/ 1780 h 2260"/>
              <a:gd name="T76" fmla="*/ 4440 w 4939"/>
              <a:gd name="T77" fmla="*/ 1884 h 2260"/>
              <a:gd name="T78" fmla="*/ 4265 w 4939"/>
              <a:gd name="T79" fmla="*/ 1983 h 2260"/>
              <a:gd name="T80" fmla="*/ 4065 w 4939"/>
              <a:gd name="T81" fmla="*/ 2075 h 2260"/>
              <a:gd name="T82" fmla="*/ 3839 w 4939"/>
              <a:gd name="T83" fmla="*/ 2160 h 2260"/>
              <a:gd name="T84" fmla="*/ 3587 w 4939"/>
              <a:gd name="T85" fmla="*/ 2237 h 22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39"/>
              <a:gd name="T130" fmla="*/ 0 h 2260"/>
              <a:gd name="T131" fmla="*/ 4939 w 4939"/>
              <a:gd name="T132" fmla="*/ 2260 h 22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39" h="2260">
                <a:moveTo>
                  <a:pt x="1441" y="2260"/>
                </a:moveTo>
                <a:lnTo>
                  <a:pt x="1351" y="2237"/>
                </a:lnTo>
                <a:lnTo>
                  <a:pt x="1264" y="2213"/>
                </a:lnTo>
                <a:lnTo>
                  <a:pt x="1181" y="2186"/>
                </a:lnTo>
                <a:lnTo>
                  <a:pt x="1100" y="2160"/>
                </a:lnTo>
                <a:lnTo>
                  <a:pt x="1020" y="2133"/>
                </a:lnTo>
                <a:lnTo>
                  <a:pt x="946" y="2105"/>
                </a:lnTo>
                <a:lnTo>
                  <a:pt x="874" y="2075"/>
                </a:lnTo>
                <a:lnTo>
                  <a:pt x="803" y="2045"/>
                </a:lnTo>
                <a:lnTo>
                  <a:pt x="736" y="2015"/>
                </a:lnTo>
                <a:lnTo>
                  <a:pt x="673" y="1983"/>
                </a:lnTo>
                <a:lnTo>
                  <a:pt x="612" y="1951"/>
                </a:lnTo>
                <a:lnTo>
                  <a:pt x="554" y="1917"/>
                </a:lnTo>
                <a:lnTo>
                  <a:pt x="499" y="1884"/>
                </a:lnTo>
                <a:lnTo>
                  <a:pt x="446" y="1850"/>
                </a:lnTo>
                <a:lnTo>
                  <a:pt x="397" y="1815"/>
                </a:lnTo>
                <a:lnTo>
                  <a:pt x="351" y="1780"/>
                </a:lnTo>
                <a:lnTo>
                  <a:pt x="307" y="1744"/>
                </a:lnTo>
                <a:lnTo>
                  <a:pt x="266" y="1709"/>
                </a:lnTo>
                <a:lnTo>
                  <a:pt x="229" y="1672"/>
                </a:lnTo>
                <a:lnTo>
                  <a:pt x="194" y="1635"/>
                </a:lnTo>
                <a:lnTo>
                  <a:pt x="162" y="1596"/>
                </a:lnTo>
                <a:lnTo>
                  <a:pt x="134" y="1559"/>
                </a:lnTo>
                <a:lnTo>
                  <a:pt x="107" y="1520"/>
                </a:lnTo>
                <a:lnTo>
                  <a:pt x="84" y="1481"/>
                </a:lnTo>
                <a:lnTo>
                  <a:pt x="63" y="1442"/>
                </a:lnTo>
                <a:lnTo>
                  <a:pt x="46" y="1401"/>
                </a:lnTo>
                <a:lnTo>
                  <a:pt x="31" y="1363"/>
                </a:lnTo>
                <a:lnTo>
                  <a:pt x="19" y="1322"/>
                </a:lnTo>
                <a:lnTo>
                  <a:pt x="10" y="1283"/>
                </a:lnTo>
                <a:lnTo>
                  <a:pt x="3" y="1242"/>
                </a:lnTo>
                <a:lnTo>
                  <a:pt x="0" y="1202"/>
                </a:lnTo>
                <a:lnTo>
                  <a:pt x="0" y="1161"/>
                </a:lnTo>
                <a:lnTo>
                  <a:pt x="1" y="1120"/>
                </a:lnTo>
                <a:lnTo>
                  <a:pt x="7" y="1082"/>
                </a:lnTo>
                <a:lnTo>
                  <a:pt x="16" y="1041"/>
                </a:lnTo>
                <a:lnTo>
                  <a:pt x="26" y="1000"/>
                </a:lnTo>
                <a:lnTo>
                  <a:pt x="40" y="960"/>
                </a:lnTo>
                <a:lnTo>
                  <a:pt x="56" y="919"/>
                </a:lnTo>
                <a:lnTo>
                  <a:pt x="76" y="878"/>
                </a:lnTo>
                <a:lnTo>
                  <a:pt x="99" y="839"/>
                </a:lnTo>
                <a:lnTo>
                  <a:pt x="123" y="799"/>
                </a:lnTo>
                <a:lnTo>
                  <a:pt x="152" y="760"/>
                </a:lnTo>
                <a:lnTo>
                  <a:pt x="182" y="719"/>
                </a:lnTo>
                <a:lnTo>
                  <a:pt x="215" y="680"/>
                </a:lnTo>
                <a:lnTo>
                  <a:pt x="252" y="641"/>
                </a:lnTo>
                <a:lnTo>
                  <a:pt x="291" y="603"/>
                </a:lnTo>
                <a:lnTo>
                  <a:pt x="333" y="566"/>
                </a:lnTo>
                <a:lnTo>
                  <a:pt x="378" y="527"/>
                </a:lnTo>
                <a:lnTo>
                  <a:pt x="425" y="490"/>
                </a:lnTo>
                <a:lnTo>
                  <a:pt x="476" y="452"/>
                </a:lnTo>
                <a:lnTo>
                  <a:pt x="529" y="417"/>
                </a:lnTo>
                <a:lnTo>
                  <a:pt x="586" y="380"/>
                </a:lnTo>
                <a:lnTo>
                  <a:pt x="644" y="345"/>
                </a:lnTo>
                <a:lnTo>
                  <a:pt x="706" y="311"/>
                </a:lnTo>
                <a:lnTo>
                  <a:pt x="770" y="276"/>
                </a:lnTo>
                <a:lnTo>
                  <a:pt x="839" y="242"/>
                </a:lnTo>
                <a:lnTo>
                  <a:pt x="907" y="210"/>
                </a:lnTo>
                <a:lnTo>
                  <a:pt x="980" y="177"/>
                </a:lnTo>
                <a:lnTo>
                  <a:pt x="1056" y="147"/>
                </a:lnTo>
                <a:lnTo>
                  <a:pt x="1135" y="115"/>
                </a:lnTo>
                <a:lnTo>
                  <a:pt x="1216" y="85"/>
                </a:lnTo>
                <a:lnTo>
                  <a:pt x="1299" y="57"/>
                </a:lnTo>
                <a:lnTo>
                  <a:pt x="1388" y="28"/>
                </a:lnTo>
                <a:lnTo>
                  <a:pt x="1476" y="0"/>
                </a:lnTo>
                <a:lnTo>
                  <a:pt x="3463" y="0"/>
                </a:lnTo>
                <a:lnTo>
                  <a:pt x="3551" y="28"/>
                </a:lnTo>
                <a:lnTo>
                  <a:pt x="3640" y="57"/>
                </a:lnTo>
                <a:lnTo>
                  <a:pt x="3723" y="85"/>
                </a:lnTo>
                <a:lnTo>
                  <a:pt x="3804" y="115"/>
                </a:lnTo>
                <a:lnTo>
                  <a:pt x="3883" y="147"/>
                </a:lnTo>
                <a:lnTo>
                  <a:pt x="3957" y="177"/>
                </a:lnTo>
                <a:lnTo>
                  <a:pt x="4032" y="210"/>
                </a:lnTo>
                <a:lnTo>
                  <a:pt x="4100" y="242"/>
                </a:lnTo>
                <a:lnTo>
                  <a:pt x="4169" y="276"/>
                </a:lnTo>
                <a:lnTo>
                  <a:pt x="4233" y="311"/>
                </a:lnTo>
                <a:lnTo>
                  <a:pt x="4295" y="345"/>
                </a:lnTo>
                <a:lnTo>
                  <a:pt x="4353" y="380"/>
                </a:lnTo>
                <a:lnTo>
                  <a:pt x="4410" y="417"/>
                </a:lnTo>
                <a:lnTo>
                  <a:pt x="4463" y="452"/>
                </a:lnTo>
                <a:lnTo>
                  <a:pt x="4514" y="490"/>
                </a:lnTo>
                <a:lnTo>
                  <a:pt x="4561" y="527"/>
                </a:lnTo>
                <a:lnTo>
                  <a:pt x="4606" y="566"/>
                </a:lnTo>
                <a:lnTo>
                  <a:pt x="4648" y="603"/>
                </a:lnTo>
                <a:lnTo>
                  <a:pt x="4687" y="641"/>
                </a:lnTo>
                <a:lnTo>
                  <a:pt x="4724" y="680"/>
                </a:lnTo>
                <a:lnTo>
                  <a:pt x="4757" y="719"/>
                </a:lnTo>
                <a:lnTo>
                  <a:pt x="4787" y="760"/>
                </a:lnTo>
                <a:lnTo>
                  <a:pt x="4816" y="799"/>
                </a:lnTo>
                <a:lnTo>
                  <a:pt x="4840" y="839"/>
                </a:lnTo>
                <a:lnTo>
                  <a:pt x="4863" y="878"/>
                </a:lnTo>
                <a:lnTo>
                  <a:pt x="4883" y="919"/>
                </a:lnTo>
                <a:lnTo>
                  <a:pt x="4899" y="960"/>
                </a:lnTo>
                <a:lnTo>
                  <a:pt x="4913" y="1000"/>
                </a:lnTo>
                <a:lnTo>
                  <a:pt x="4923" y="1041"/>
                </a:lnTo>
                <a:lnTo>
                  <a:pt x="4932" y="1082"/>
                </a:lnTo>
                <a:lnTo>
                  <a:pt x="4938" y="1120"/>
                </a:lnTo>
                <a:lnTo>
                  <a:pt x="4939" y="1161"/>
                </a:lnTo>
                <a:lnTo>
                  <a:pt x="4939" y="1202"/>
                </a:lnTo>
                <a:lnTo>
                  <a:pt x="4936" y="1242"/>
                </a:lnTo>
                <a:lnTo>
                  <a:pt x="4929" y="1283"/>
                </a:lnTo>
                <a:lnTo>
                  <a:pt x="4920" y="1322"/>
                </a:lnTo>
                <a:lnTo>
                  <a:pt x="4908" y="1363"/>
                </a:lnTo>
                <a:lnTo>
                  <a:pt x="4893" y="1401"/>
                </a:lnTo>
                <a:lnTo>
                  <a:pt x="4876" y="1442"/>
                </a:lnTo>
                <a:lnTo>
                  <a:pt x="4855" y="1481"/>
                </a:lnTo>
                <a:lnTo>
                  <a:pt x="4832" y="1520"/>
                </a:lnTo>
                <a:lnTo>
                  <a:pt x="4805" y="1559"/>
                </a:lnTo>
                <a:lnTo>
                  <a:pt x="4777" y="1596"/>
                </a:lnTo>
                <a:lnTo>
                  <a:pt x="4745" y="1635"/>
                </a:lnTo>
                <a:lnTo>
                  <a:pt x="4710" y="1672"/>
                </a:lnTo>
                <a:lnTo>
                  <a:pt x="4671" y="1709"/>
                </a:lnTo>
                <a:lnTo>
                  <a:pt x="4630" y="1744"/>
                </a:lnTo>
                <a:lnTo>
                  <a:pt x="4588" y="1780"/>
                </a:lnTo>
                <a:lnTo>
                  <a:pt x="4540" y="1815"/>
                </a:lnTo>
                <a:lnTo>
                  <a:pt x="4493" y="1850"/>
                </a:lnTo>
                <a:lnTo>
                  <a:pt x="4440" y="1884"/>
                </a:lnTo>
                <a:lnTo>
                  <a:pt x="4385" y="1917"/>
                </a:lnTo>
                <a:lnTo>
                  <a:pt x="4327" y="1951"/>
                </a:lnTo>
                <a:lnTo>
                  <a:pt x="4265" y="1983"/>
                </a:lnTo>
                <a:lnTo>
                  <a:pt x="4201" y="2015"/>
                </a:lnTo>
                <a:lnTo>
                  <a:pt x="4136" y="2045"/>
                </a:lnTo>
                <a:lnTo>
                  <a:pt x="4065" y="2075"/>
                </a:lnTo>
                <a:lnTo>
                  <a:pt x="3993" y="2105"/>
                </a:lnTo>
                <a:lnTo>
                  <a:pt x="3917" y="2133"/>
                </a:lnTo>
                <a:lnTo>
                  <a:pt x="3839" y="2160"/>
                </a:lnTo>
                <a:lnTo>
                  <a:pt x="3758" y="2186"/>
                </a:lnTo>
                <a:lnTo>
                  <a:pt x="3673" y="2213"/>
                </a:lnTo>
                <a:lnTo>
                  <a:pt x="3587" y="2237"/>
                </a:lnTo>
                <a:lnTo>
                  <a:pt x="3496" y="2260"/>
                </a:lnTo>
                <a:lnTo>
                  <a:pt x="1441" y="2260"/>
                </a:lnTo>
                <a:close/>
              </a:path>
            </a:pathLst>
          </a:custGeom>
          <a:solidFill>
            <a:srgbClr val="C7EAFB"/>
          </a:solidFill>
          <a:ln w="9525">
            <a:noFill/>
            <a:round/>
            <a:headEnd/>
            <a:tailEnd/>
          </a:ln>
        </p:spPr>
        <p:txBody>
          <a:bodyPr/>
          <a:lstStyle/>
          <a:p>
            <a:endParaRPr lang="es-ES"/>
          </a:p>
        </p:txBody>
      </p:sp>
      <p:sp>
        <p:nvSpPr>
          <p:cNvPr id="79876" name="Freeform 5"/>
          <p:cNvSpPr>
            <a:spLocks/>
          </p:cNvSpPr>
          <p:nvPr/>
        </p:nvSpPr>
        <p:spPr bwMode="auto">
          <a:xfrm>
            <a:off x="987425" y="1866900"/>
            <a:ext cx="6969125" cy="3587750"/>
          </a:xfrm>
          <a:custGeom>
            <a:avLst/>
            <a:gdLst>
              <a:gd name="T0" fmla="*/ 1264 w 4939"/>
              <a:gd name="T1" fmla="*/ 2213 h 2260"/>
              <a:gd name="T2" fmla="*/ 1020 w 4939"/>
              <a:gd name="T3" fmla="*/ 2133 h 2260"/>
              <a:gd name="T4" fmla="*/ 803 w 4939"/>
              <a:gd name="T5" fmla="*/ 2045 h 2260"/>
              <a:gd name="T6" fmla="*/ 612 w 4939"/>
              <a:gd name="T7" fmla="*/ 1951 h 2260"/>
              <a:gd name="T8" fmla="*/ 446 w 4939"/>
              <a:gd name="T9" fmla="*/ 1850 h 2260"/>
              <a:gd name="T10" fmla="*/ 307 w 4939"/>
              <a:gd name="T11" fmla="*/ 1744 h 2260"/>
              <a:gd name="T12" fmla="*/ 194 w 4939"/>
              <a:gd name="T13" fmla="*/ 1635 h 2260"/>
              <a:gd name="T14" fmla="*/ 107 w 4939"/>
              <a:gd name="T15" fmla="*/ 1520 h 2260"/>
              <a:gd name="T16" fmla="*/ 46 w 4939"/>
              <a:gd name="T17" fmla="*/ 1401 h 2260"/>
              <a:gd name="T18" fmla="*/ 10 w 4939"/>
              <a:gd name="T19" fmla="*/ 1283 h 2260"/>
              <a:gd name="T20" fmla="*/ 0 w 4939"/>
              <a:gd name="T21" fmla="*/ 1161 h 2260"/>
              <a:gd name="T22" fmla="*/ 16 w 4939"/>
              <a:gd name="T23" fmla="*/ 1041 h 2260"/>
              <a:gd name="T24" fmla="*/ 56 w 4939"/>
              <a:gd name="T25" fmla="*/ 919 h 2260"/>
              <a:gd name="T26" fmla="*/ 123 w 4939"/>
              <a:gd name="T27" fmla="*/ 799 h 2260"/>
              <a:gd name="T28" fmla="*/ 215 w 4939"/>
              <a:gd name="T29" fmla="*/ 680 h 2260"/>
              <a:gd name="T30" fmla="*/ 333 w 4939"/>
              <a:gd name="T31" fmla="*/ 566 h 2260"/>
              <a:gd name="T32" fmla="*/ 476 w 4939"/>
              <a:gd name="T33" fmla="*/ 452 h 2260"/>
              <a:gd name="T34" fmla="*/ 644 w 4939"/>
              <a:gd name="T35" fmla="*/ 345 h 2260"/>
              <a:gd name="T36" fmla="*/ 839 w 4939"/>
              <a:gd name="T37" fmla="*/ 242 h 2260"/>
              <a:gd name="T38" fmla="*/ 1056 w 4939"/>
              <a:gd name="T39" fmla="*/ 147 h 2260"/>
              <a:gd name="T40" fmla="*/ 1299 w 4939"/>
              <a:gd name="T41" fmla="*/ 57 h 2260"/>
              <a:gd name="T42" fmla="*/ 3463 w 4939"/>
              <a:gd name="T43" fmla="*/ 0 h 2260"/>
              <a:gd name="T44" fmla="*/ 3723 w 4939"/>
              <a:gd name="T45" fmla="*/ 85 h 2260"/>
              <a:gd name="T46" fmla="*/ 3957 w 4939"/>
              <a:gd name="T47" fmla="*/ 177 h 2260"/>
              <a:gd name="T48" fmla="*/ 4169 w 4939"/>
              <a:gd name="T49" fmla="*/ 276 h 2260"/>
              <a:gd name="T50" fmla="*/ 4353 w 4939"/>
              <a:gd name="T51" fmla="*/ 380 h 2260"/>
              <a:gd name="T52" fmla="*/ 4514 w 4939"/>
              <a:gd name="T53" fmla="*/ 490 h 2260"/>
              <a:gd name="T54" fmla="*/ 4648 w 4939"/>
              <a:gd name="T55" fmla="*/ 603 h 2260"/>
              <a:gd name="T56" fmla="*/ 4757 w 4939"/>
              <a:gd name="T57" fmla="*/ 719 h 2260"/>
              <a:gd name="T58" fmla="*/ 4840 w 4939"/>
              <a:gd name="T59" fmla="*/ 839 h 2260"/>
              <a:gd name="T60" fmla="*/ 4899 w 4939"/>
              <a:gd name="T61" fmla="*/ 960 h 2260"/>
              <a:gd name="T62" fmla="*/ 4932 w 4939"/>
              <a:gd name="T63" fmla="*/ 1082 h 2260"/>
              <a:gd name="T64" fmla="*/ 4939 w 4939"/>
              <a:gd name="T65" fmla="*/ 1202 h 2260"/>
              <a:gd name="T66" fmla="*/ 4920 w 4939"/>
              <a:gd name="T67" fmla="*/ 1322 h 2260"/>
              <a:gd name="T68" fmla="*/ 4876 w 4939"/>
              <a:gd name="T69" fmla="*/ 1442 h 2260"/>
              <a:gd name="T70" fmla="*/ 4805 w 4939"/>
              <a:gd name="T71" fmla="*/ 1559 h 2260"/>
              <a:gd name="T72" fmla="*/ 4710 w 4939"/>
              <a:gd name="T73" fmla="*/ 1672 h 2260"/>
              <a:gd name="T74" fmla="*/ 4588 w 4939"/>
              <a:gd name="T75" fmla="*/ 1780 h 2260"/>
              <a:gd name="T76" fmla="*/ 4440 w 4939"/>
              <a:gd name="T77" fmla="*/ 1884 h 2260"/>
              <a:gd name="T78" fmla="*/ 4265 w 4939"/>
              <a:gd name="T79" fmla="*/ 1983 h 2260"/>
              <a:gd name="T80" fmla="*/ 4065 w 4939"/>
              <a:gd name="T81" fmla="*/ 2075 h 2260"/>
              <a:gd name="T82" fmla="*/ 3839 w 4939"/>
              <a:gd name="T83" fmla="*/ 2160 h 2260"/>
              <a:gd name="T84" fmla="*/ 3587 w 4939"/>
              <a:gd name="T85" fmla="*/ 2237 h 22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39"/>
              <a:gd name="T130" fmla="*/ 0 h 2260"/>
              <a:gd name="T131" fmla="*/ 4939 w 4939"/>
              <a:gd name="T132" fmla="*/ 2260 h 22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39" h="2260">
                <a:moveTo>
                  <a:pt x="1441" y="2260"/>
                </a:moveTo>
                <a:lnTo>
                  <a:pt x="1351" y="2237"/>
                </a:lnTo>
                <a:lnTo>
                  <a:pt x="1264" y="2213"/>
                </a:lnTo>
                <a:lnTo>
                  <a:pt x="1181" y="2186"/>
                </a:lnTo>
                <a:lnTo>
                  <a:pt x="1100" y="2160"/>
                </a:lnTo>
                <a:lnTo>
                  <a:pt x="1020" y="2133"/>
                </a:lnTo>
                <a:lnTo>
                  <a:pt x="946" y="2105"/>
                </a:lnTo>
                <a:lnTo>
                  <a:pt x="874" y="2075"/>
                </a:lnTo>
                <a:lnTo>
                  <a:pt x="803" y="2045"/>
                </a:lnTo>
                <a:lnTo>
                  <a:pt x="736" y="2015"/>
                </a:lnTo>
                <a:lnTo>
                  <a:pt x="673" y="1983"/>
                </a:lnTo>
                <a:lnTo>
                  <a:pt x="612" y="1951"/>
                </a:lnTo>
                <a:lnTo>
                  <a:pt x="554" y="1917"/>
                </a:lnTo>
                <a:lnTo>
                  <a:pt x="499" y="1884"/>
                </a:lnTo>
                <a:lnTo>
                  <a:pt x="446" y="1850"/>
                </a:lnTo>
                <a:lnTo>
                  <a:pt x="397" y="1815"/>
                </a:lnTo>
                <a:lnTo>
                  <a:pt x="351" y="1780"/>
                </a:lnTo>
                <a:lnTo>
                  <a:pt x="307" y="1744"/>
                </a:lnTo>
                <a:lnTo>
                  <a:pt x="266" y="1709"/>
                </a:lnTo>
                <a:lnTo>
                  <a:pt x="229" y="1672"/>
                </a:lnTo>
                <a:lnTo>
                  <a:pt x="194" y="1635"/>
                </a:lnTo>
                <a:lnTo>
                  <a:pt x="162" y="1596"/>
                </a:lnTo>
                <a:lnTo>
                  <a:pt x="134" y="1559"/>
                </a:lnTo>
                <a:lnTo>
                  <a:pt x="107" y="1520"/>
                </a:lnTo>
                <a:lnTo>
                  <a:pt x="84" y="1481"/>
                </a:lnTo>
                <a:lnTo>
                  <a:pt x="63" y="1442"/>
                </a:lnTo>
                <a:lnTo>
                  <a:pt x="46" y="1401"/>
                </a:lnTo>
                <a:lnTo>
                  <a:pt x="31" y="1363"/>
                </a:lnTo>
                <a:lnTo>
                  <a:pt x="19" y="1322"/>
                </a:lnTo>
                <a:lnTo>
                  <a:pt x="10" y="1283"/>
                </a:lnTo>
                <a:lnTo>
                  <a:pt x="3" y="1242"/>
                </a:lnTo>
                <a:lnTo>
                  <a:pt x="0" y="1202"/>
                </a:lnTo>
                <a:lnTo>
                  <a:pt x="0" y="1161"/>
                </a:lnTo>
                <a:lnTo>
                  <a:pt x="1" y="1120"/>
                </a:lnTo>
                <a:lnTo>
                  <a:pt x="7" y="1082"/>
                </a:lnTo>
                <a:lnTo>
                  <a:pt x="16" y="1041"/>
                </a:lnTo>
                <a:lnTo>
                  <a:pt x="26" y="1000"/>
                </a:lnTo>
                <a:lnTo>
                  <a:pt x="40" y="960"/>
                </a:lnTo>
                <a:lnTo>
                  <a:pt x="56" y="919"/>
                </a:lnTo>
                <a:lnTo>
                  <a:pt x="76" y="878"/>
                </a:lnTo>
                <a:lnTo>
                  <a:pt x="99" y="839"/>
                </a:lnTo>
                <a:lnTo>
                  <a:pt x="123" y="799"/>
                </a:lnTo>
                <a:lnTo>
                  <a:pt x="152" y="760"/>
                </a:lnTo>
                <a:lnTo>
                  <a:pt x="182" y="719"/>
                </a:lnTo>
                <a:lnTo>
                  <a:pt x="215" y="680"/>
                </a:lnTo>
                <a:lnTo>
                  <a:pt x="252" y="641"/>
                </a:lnTo>
                <a:lnTo>
                  <a:pt x="291" y="603"/>
                </a:lnTo>
                <a:lnTo>
                  <a:pt x="333" y="566"/>
                </a:lnTo>
                <a:lnTo>
                  <a:pt x="378" y="527"/>
                </a:lnTo>
                <a:lnTo>
                  <a:pt x="425" y="490"/>
                </a:lnTo>
                <a:lnTo>
                  <a:pt x="476" y="452"/>
                </a:lnTo>
                <a:lnTo>
                  <a:pt x="529" y="417"/>
                </a:lnTo>
                <a:lnTo>
                  <a:pt x="586" y="380"/>
                </a:lnTo>
                <a:lnTo>
                  <a:pt x="644" y="345"/>
                </a:lnTo>
                <a:lnTo>
                  <a:pt x="706" y="311"/>
                </a:lnTo>
                <a:lnTo>
                  <a:pt x="770" y="276"/>
                </a:lnTo>
                <a:lnTo>
                  <a:pt x="839" y="242"/>
                </a:lnTo>
                <a:lnTo>
                  <a:pt x="907" y="210"/>
                </a:lnTo>
                <a:lnTo>
                  <a:pt x="980" y="177"/>
                </a:lnTo>
                <a:lnTo>
                  <a:pt x="1056" y="147"/>
                </a:lnTo>
                <a:lnTo>
                  <a:pt x="1135" y="115"/>
                </a:lnTo>
                <a:lnTo>
                  <a:pt x="1216" y="85"/>
                </a:lnTo>
                <a:lnTo>
                  <a:pt x="1299" y="57"/>
                </a:lnTo>
                <a:lnTo>
                  <a:pt x="1388" y="28"/>
                </a:lnTo>
                <a:lnTo>
                  <a:pt x="1476" y="0"/>
                </a:lnTo>
                <a:lnTo>
                  <a:pt x="3463" y="0"/>
                </a:lnTo>
                <a:lnTo>
                  <a:pt x="3551" y="28"/>
                </a:lnTo>
                <a:lnTo>
                  <a:pt x="3640" y="57"/>
                </a:lnTo>
                <a:lnTo>
                  <a:pt x="3723" y="85"/>
                </a:lnTo>
                <a:lnTo>
                  <a:pt x="3804" y="115"/>
                </a:lnTo>
                <a:lnTo>
                  <a:pt x="3883" y="147"/>
                </a:lnTo>
                <a:lnTo>
                  <a:pt x="3957" y="177"/>
                </a:lnTo>
                <a:lnTo>
                  <a:pt x="4032" y="210"/>
                </a:lnTo>
                <a:lnTo>
                  <a:pt x="4100" y="242"/>
                </a:lnTo>
                <a:lnTo>
                  <a:pt x="4169" y="276"/>
                </a:lnTo>
                <a:lnTo>
                  <a:pt x="4233" y="311"/>
                </a:lnTo>
                <a:lnTo>
                  <a:pt x="4295" y="345"/>
                </a:lnTo>
                <a:lnTo>
                  <a:pt x="4353" y="380"/>
                </a:lnTo>
                <a:lnTo>
                  <a:pt x="4410" y="417"/>
                </a:lnTo>
                <a:lnTo>
                  <a:pt x="4463" y="452"/>
                </a:lnTo>
                <a:lnTo>
                  <a:pt x="4514" y="490"/>
                </a:lnTo>
                <a:lnTo>
                  <a:pt x="4561" y="527"/>
                </a:lnTo>
                <a:lnTo>
                  <a:pt x="4606" y="566"/>
                </a:lnTo>
                <a:lnTo>
                  <a:pt x="4648" y="603"/>
                </a:lnTo>
                <a:lnTo>
                  <a:pt x="4687" y="641"/>
                </a:lnTo>
                <a:lnTo>
                  <a:pt x="4724" y="680"/>
                </a:lnTo>
                <a:lnTo>
                  <a:pt x="4757" y="719"/>
                </a:lnTo>
                <a:lnTo>
                  <a:pt x="4787" y="760"/>
                </a:lnTo>
                <a:lnTo>
                  <a:pt x="4816" y="799"/>
                </a:lnTo>
                <a:lnTo>
                  <a:pt x="4840" y="839"/>
                </a:lnTo>
                <a:lnTo>
                  <a:pt x="4863" y="878"/>
                </a:lnTo>
                <a:lnTo>
                  <a:pt x="4883" y="919"/>
                </a:lnTo>
                <a:lnTo>
                  <a:pt x="4899" y="960"/>
                </a:lnTo>
                <a:lnTo>
                  <a:pt x="4913" y="1000"/>
                </a:lnTo>
                <a:lnTo>
                  <a:pt x="4923" y="1041"/>
                </a:lnTo>
                <a:lnTo>
                  <a:pt x="4932" y="1082"/>
                </a:lnTo>
                <a:lnTo>
                  <a:pt x="4938" y="1120"/>
                </a:lnTo>
                <a:lnTo>
                  <a:pt x="4939" y="1161"/>
                </a:lnTo>
                <a:lnTo>
                  <a:pt x="4939" y="1202"/>
                </a:lnTo>
                <a:lnTo>
                  <a:pt x="4936" y="1242"/>
                </a:lnTo>
                <a:lnTo>
                  <a:pt x="4929" y="1283"/>
                </a:lnTo>
                <a:lnTo>
                  <a:pt x="4920" y="1322"/>
                </a:lnTo>
                <a:lnTo>
                  <a:pt x="4908" y="1363"/>
                </a:lnTo>
                <a:lnTo>
                  <a:pt x="4893" y="1401"/>
                </a:lnTo>
                <a:lnTo>
                  <a:pt x="4876" y="1442"/>
                </a:lnTo>
                <a:lnTo>
                  <a:pt x="4855" y="1481"/>
                </a:lnTo>
                <a:lnTo>
                  <a:pt x="4832" y="1520"/>
                </a:lnTo>
                <a:lnTo>
                  <a:pt x="4805" y="1559"/>
                </a:lnTo>
                <a:lnTo>
                  <a:pt x="4777" y="1596"/>
                </a:lnTo>
                <a:lnTo>
                  <a:pt x="4745" y="1635"/>
                </a:lnTo>
                <a:lnTo>
                  <a:pt x="4710" y="1672"/>
                </a:lnTo>
                <a:lnTo>
                  <a:pt x="4671" y="1709"/>
                </a:lnTo>
                <a:lnTo>
                  <a:pt x="4630" y="1744"/>
                </a:lnTo>
                <a:lnTo>
                  <a:pt x="4588" y="1780"/>
                </a:lnTo>
                <a:lnTo>
                  <a:pt x="4540" y="1815"/>
                </a:lnTo>
                <a:lnTo>
                  <a:pt x="4493" y="1850"/>
                </a:lnTo>
                <a:lnTo>
                  <a:pt x="4440" y="1884"/>
                </a:lnTo>
                <a:lnTo>
                  <a:pt x="4385" y="1917"/>
                </a:lnTo>
                <a:lnTo>
                  <a:pt x="4327" y="1951"/>
                </a:lnTo>
                <a:lnTo>
                  <a:pt x="4265" y="1983"/>
                </a:lnTo>
                <a:lnTo>
                  <a:pt x="4201" y="2015"/>
                </a:lnTo>
                <a:lnTo>
                  <a:pt x="4136" y="2045"/>
                </a:lnTo>
                <a:lnTo>
                  <a:pt x="4065" y="2075"/>
                </a:lnTo>
                <a:lnTo>
                  <a:pt x="3993" y="2105"/>
                </a:lnTo>
                <a:lnTo>
                  <a:pt x="3917" y="2133"/>
                </a:lnTo>
                <a:lnTo>
                  <a:pt x="3839" y="2160"/>
                </a:lnTo>
                <a:lnTo>
                  <a:pt x="3758" y="2186"/>
                </a:lnTo>
                <a:lnTo>
                  <a:pt x="3673" y="2213"/>
                </a:lnTo>
                <a:lnTo>
                  <a:pt x="3587" y="2237"/>
                </a:lnTo>
                <a:lnTo>
                  <a:pt x="3496" y="2260"/>
                </a:lnTo>
                <a:lnTo>
                  <a:pt x="1441" y="2260"/>
                </a:lnTo>
              </a:path>
            </a:pathLst>
          </a:custGeom>
          <a:noFill/>
          <a:ln w="0">
            <a:solidFill>
              <a:srgbClr val="999999"/>
            </a:solidFill>
            <a:prstDash val="solid"/>
            <a:round/>
            <a:headEnd/>
            <a:tailEnd/>
          </a:ln>
        </p:spPr>
        <p:txBody>
          <a:bodyPr/>
          <a:lstStyle/>
          <a:p>
            <a:endParaRPr lang="es-ES"/>
          </a:p>
        </p:txBody>
      </p:sp>
      <p:sp>
        <p:nvSpPr>
          <p:cNvPr id="79877" name="Freeform 6"/>
          <p:cNvSpPr>
            <a:spLocks noEditPoints="1"/>
          </p:cNvSpPr>
          <p:nvPr/>
        </p:nvSpPr>
        <p:spPr bwMode="auto">
          <a:xfrm>
            <a:off x="2533650" y="2001838"/>
            <a:ext cx="4913313" cy="3455987"/>
          </a:xfrm>
          <a:custGeom>
            <a:avLst/>
            <a:gdLst>
              <a:gd name="T0" fmla="*/ 2817 w 3482"/>
              <a:gd name="T1" fmla="*/ 1972 h 2177"/>
              <a:gd name="T2" fmla="*/ 2213 w 3482"/>
              <a:gd name="T3" fmla="*/ 1887 h 2177"/>
              <a:gd name="T4" fmla="*/ 1476 w 3482"/>
              <a:gd name="T5" fmla="*/ 1921 h 2177"/>
              <a:gd name="T6" fmla="*/ 771 w 3482"/>
              <a:gd name="T7" fmla="*/ 1968 h 2177"/>
              <a:gd name="T8" fmla="*/ 685 w 3482"/>
              <a:gd name="T9" fmla="*/ 1963 h 2177"/>
              <a:gd name="T10" fmla="*/ 310 w 3482"/>
              <a:gd name="T11" fmla="*/ 1976 h 2177"/>
              <a:gd name="T12" fmla="*/ 12 w 3482"/>
              <a:gd name="T13" fmla="*/ 2032 h 2177"/>
              <a:gd name="T14" fmla="*/ 212 w 3482"/>
              <a:gd name="T15" fmla="*/ 2120 h 2177"/>
              <a:gd name="T16" fmla="*/ 1880 w 3482"/>
              <a:gd name="T17" fmla="*/ 1032 h 2177"/>
              <a:gd name="T18" fmla="*/ 1746 w 3482"/>
              <a:gd name="T19" fmla="*/ 1371 h 2177"/>
              <a:gd name="T20" fmla="*/ 1460 w 3482"/>
              <a:gd name="T21" fmla="*/ 1384 h 2177"/>
              <a:gd name="T22" fmla="*/ 1257 w 3482"/>
              <a:gd name="T23" fmla="*/ 1002 h 2177"/>
              <a:gd name="T24" fmla="*/ 1314 w 3482"/>
              <a:gd name="T25" fmla="*/ 590 h 2177"/>
              <a:gd name="T26" fmla="*/ 1755 w 3482"/>
              <a:gd name="T27" fmla="*/ 776 h 2177"/>
              <a:gd name="T28" fmla="*/ 1849 w 3482"/>
              <a:gd name="T29" fmla="*/ 1279 h 2177"/>
              <a:gd name="T30" fmla="*/ 2871 w 3482"/>
              <a:gd name="T31" fmla="*/ 433 h 2177"/>
              <a:gd name="T32" fmla="*/ 2960 w 3482"/>
              <a:gd name="T33" fmla="*/ 491 h 2177"/>
              <a:gd name="T34" fmla="*/ 2984 w 3482"/>
              <a:gd name="T35" fmla="*/ 585 h 2177"/>
              <a:gd name="T36" fmla="*/ 1282 w 3482"/>
              <a:gd name="T37" fmla="*/ 337 h 2177"/>
              <a:gd name="T38" fmla="*/ 2629 w 3482"/>
              <a:gd name="T39" fmla="*/ 1027 h 2177"/>
              <a:gd name="T40" fmla="*/ 2827 w 3482"/>
              <a:gd name="T41" fmla="*/ 1104 h 2177"/>
              <a:gd name="T42" fmla="*/ 2861 w 3482"/>
              <a:gd name="T43" fmla="*/ 958 h 2177"/>
              <a:gd name="T44" fmla="*/ 2896 w 3482"/>
              <a:gd name="T45" fmla="*/ 832 h 2177"/>
              <a:gd name="T46" fmla="*/ 3066 w 3482"/>
              <a:gd name="T47" fmla="*/ 1101 h 2177"/>
              <a:gd name="T48" fmla="*/ 3219 w 3482"/>
              <a:gd name="T49" fmla="*/ 1118 h 2177"/>
              <a:gd name="T50" fmla="*/ 3127 w 3482"/>
              <a:gd name="T51" fmla="*/ 1118 h 2177"/>
              <a:gd name="T52" fmla="*/ 3083 w 3482"/>
              <a:gd name="T53" fmla="*/ 1202 h 2177"/>
              <a:gd name="T54" fmla="*/ 2767 w 3482"/>
              <a:gd name="T55" fmla="*/ 1334 h 2177"/>
              <a:gd name="T56" fmla="*/ 2933 w 3482"/>
              <a:gd name="T57" fmla="*/ 1460 h 2177"/>
              <a:gd name="T58" fmla="*/ 3226 w 3482"/>
              <a:gd name="T59" fmla="*/ 1300 h 2177"/>
              <a:gd name="T60" fmla="*/ 3256 w 3482"/>
              <a:gd name="T61" fmla="*/ 1596 h 2177"/>
              <a:gd name="T62" fmla="*/ 3376 w 3482"/>
              <a:gd name="T63" fmla="*/ 1581 h 2177"/>
              <a:gd name="T64" fmla="*/ 800 w 3482"/>
              <a:gd name="T65" fmla="*/ 44 h 2177"/>
              <a:gd name="T66" fmla="*/ 1095 w 3482"/>
              <a:gd name="T67" fmla="*/ 3 h 2177"/>
              <a:gd name="T68" fmla="*/ 1066 w 3482"/>
              <a:gd name="T69" fmla="*/ 177 h 2177"/>
              <a:gd name="T70" fmla="*/ 1958 w 3482"/>
              <a:gd name="T71" fmla="*/ 521 h 2177"/>
              <a:gd name="T72" fmla="*/ 1925 w 3482"/>
              <a:gd name="T73" fmla="*/ 571 h 2177"/>
              <a:gd name="T74" fmla="*/ 2001 w 3482"/>
              <a:gd name="T75" fmla="*/ 820 h 2177"/>
              <a:gd name="T76" fmla="*/ 1697 w 3482"/>
              <a:gd name="T77" fmla="*/ 689 h 2177"/>
              <a:gd name="T78" fmla="*/ 1720 w 3482"/>
              <a:gd name="T79" fmla="*/ 502 h 2177"/>
              <a:gd name="T80" fmla="*/ 1609 w 3482"/>
              <a:gd name="T81" fmla="*/ 493 h 2177"/>
              <a:gd name="T82" fmla="*/ 1450 w 3482"/>
              <a:gd name="T83" fmla="*/ 484 h 2177"/>
              <a:gd name="T84" fmla="*/ 1411 w 3482"/>
              <a:gd name="T85" fmla="*/ 495 h 2177"/>
              <a:gd name="T86" fmla="*/ 1179 w 3482"/>
              <a:gd name="T87" fmla="*/ 502 h 2177"/>
              <a:gd name="T88" fmla="*/ 1382 w 3482"/>
              <a:gd name="T89" fmla="*/ 351 h 2177"/>
              <a:gd name="T90" fmla="*/ 1571 w 3482"/>
              <a:gd name="T91" fmla="*/ 281 h 2177"/>
              <a:gd name="T92" fmla="*/ 1412 w 3482"/>
              <a:gd name="T93" fmla="*/ 281 h 2177"/>
              <a:gd name="T94" fmla="*/ 1679 w 3482"/>
              <a:gd name="T95" fmla="*/ 224 h 2177"/>
              <a:gd name="T96" fmla="*/ 1979 w 3482"/>
              <a:gd name="T97" fmla="*/ 201 h 2177"/>
              <a:gd name="T98" fmla="*/ 2068 w 3482"/>
              <a:gd name="T99" fmla="*/ 104 h 2177"/>
              <a:gd name="T100" fmla="*/ 2281 w 3482"/>
              <a:gd name="T101" fmla="*/ 125 h 2177"/>
              <a:gd name="T102" fmla="*/ 2862 w 3482"/>
              <a:gd name="T103" fmla="*/ 205 h 2177"/>
              <a:gd name="T104" fmla="*/ 3020 w 3482"/>
              <a:gd name="T105" fmla="*/ 240 h 2177"/>
              <a:gd name="T106" fmla="*/ 3046 w 3482"/>
              <a:gd name="T107" fmla="*/ 438 h 2177"/>
              <a:gd name="T108" fmla="*/ 2829 w 3482"/>
              <a:gd name="T109" fmla="*/ 327 h 2177"/>
              <a:gd name="T110" fmla="*/ 2855 w 3482"/>
              <a:gd name="T111" fmla="*/ 537 h 2177"/>
              <a:gd name="T112" fmla="*/ 2776 w 3482"/>
              <a:gd name="T113" fmla="*/ 625 h 2177"/>
              <a:gd name="T114" fmla="*/ 2730 w 3482"/>
              <a:gd name="T115" fmla="*/ 793 h 2177"/>
              <a:gd name="T116" fmla="*/ 2624 w 3482"/>
              <a:gd name="T117" fmla="*/ 924 h 2177"/>
              <a:gd name="T118" fmla="*/ 2465 w 3482"/>
              <a:gd name="T119" fmla="*/ 763 h 2177"/>
              <a:gd name="T120" fmla="*/ 2262 w 3482"/>
              <a:gd name="T121" fmla="*/ 894 h 2177"/>
              <a:gd name="T122" fmla="*/ 2149 w 3482"/>
              <a:gd name="T123" fmla="*/ 721 h 2177"/>
              <a:gd name="T124" fmla="*/ 1974 w 3482"/>
              <a:gd name="T125" fmla="*/ 749 h 21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82"/>
              <a:gd name="T190" fmla="*/ 0 h 2177"/>
              <a:gd name="T191" fmla="*/ 3482 w 3482"/>
              <a:gd name="T192" fmla="*/ 2177 h 21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82" h="2177">
                <a:moveTo>
                  <a:pt x="2645" y="2108"/>
                </a:moveTo>
                <a:lnTo>
                  <a:pt x="2635" y="2106"/>
                </a:lnTo>
                <a:lnTo>
                  <a:pt x="2628" y="2105"/>
                </a:lnTo>
                <a:lnTo>
                  <a:pt x="2622" y="2105"/>
                </a:lnTo>
                <a:lnTo>
                  <a:pt x="2619" y="2106"/>
                </a:lnTo>
                <a:lnTo>
                  <a:pt x="2617" y="2108"/>
                </a:lnTo>
                <a:lnTo>
                  <a:pt x="2612" y="2110"/>
                </a:lnTo>
                <a:lnTo>
                  <a:pt x="2605" y="2112"/>
                </a:lnTo>
                <a:lnTo>
                  <a:pt x="2594" y="2112"/>
                </a:lnTo>
                <a:lnTo>
                  <a:pt x="2590" y="2108"/>
                </a:lnTo>
                <a:lnTo>
                  <a:pt x="2587" y="2101"/>
                </a:lnTo>
                <a:lnTo>
                  <a:pt x="2582" y="2096"/>
                </a:lnTo>
                <a:lnTo>
                  <a:pt x="2578" y="2089"/>
                </a:lnTo>
                <a:lnTo>
                  <a:pt x="2575" y="2082"/>
                </a:lnTo>
                <a:lnTo>
                  <a:pt x="2571" y="2075"/>
                </a:lnTo>
                <a:lnTo>
                  <a:pt x="2569" y="2069"/>
                </a:lnTo>
                <a:lnTo>
                  <a:pt x="2567" y="2066"/>
                </a:lnTo>
                <a:lnTo>
                  <a:pt x="2578" y="2062"/>
                </a:lnTo>
                <a:lnTo>
                  <a:pt x="2587" y="2057"/>
                </a:lnTo>
                <a:lnTo>
                  <a:pt x="2598" y="2052"/>
                </a:lnTo>
                <a:lnTo>
                  <a:pt x="2608" y="2044"/>
                </a:lnTo>
                <a:lnTo>
                  <a:pt x="2617" y="2037"/>
                </a:lnTo>
                <a:lnTo>
                  <a:pt x="2628" y="2029"/>
                </a:lnTo>
                <a:lnTo>
                  <a:pt x="2636" y="2020"/>
                </a:lnTo>
                <a:lnTo>
                  <a:pt x="2647" y="2011"/>
                </a:lnTo>
                <a:lnTo>
                  <a:pt x="2652" y="2011"/>
                </a:lnTo>
                <a:lnTo>
                  <a:pt x="2658" y="2011"/>
                </a:lnTo>
                <a:lnTo>
                  <a:pt x="2663" y="2013"/>
                </a:lnTo>
                <a:lnTo>
                  <a:pt x="2668" y="2014"/>
                </a:lnTo>
                <a:lnTo>
                  <a:pt x="2672" y="2016"/>
                </a:lnTo>
                <a:lnTo>
                  <a:pt x="2677" y="2018"/>
                </a:lnTo>
                <a:lnTo>
                  <a:pt x="2682" y="2018"/>
                </a:lnTo>
                <a:lnTo>
                  <a:pt x="2689" y="2018"/>
                </a:lnTo>
                <a:lnTo>
                  <a:pt x="2700" y="2009"/>
                </a:lnTo>
                <a:lnTo>
                  <a:pt x="2712" y="2000"/>
                </a:lnTo>
                <a:lnTo>
                  <a:pt x="2725" y="1993"/>
                </a:lnTo>
                <a:lnTo>
                  <a:pt x="2737" y="1986"/>
                </a:lnTo>
                <a:lnTo>
                  <a:pt x="2749" y="1979"/>
                </a:lnTo>
                <a:lnTo>
                  <a:pt x="2764" y="1972"/>
                </a:lnTo>
                <a:lnTo>
                  <a:pt x="2774" y="1963"/>
                </a:lnTo>
                <a:lnTo>
                  <a:pt x="2785" y="1954"/>
                </a:lnTo>
                <a:lnTo>
                  <a:pt x="2788" y="1954"/>
                </a:lnTo>
                <a:lnTo>
                  <a:pt x="2794" y="1956"/>
                </a:lnTo>
                <a:lnTo>
                  <a:pt x="2797" y="1960"/>
                </a:lnTo>
                <a:lnTo>
                  <a:pt x="2802" y="1963"/>
                </a:lnTo>
                <a:lnTo>
                  <a:pt x="2808" y="1967"/>
                </a:lnTo>
                <a:lnTo>
                  <a:pt x="2811" y="1970"/>
                </a:lnTo>
                <a:lnTo>
                  <a:pt x="2817" y="1972"/>
                </a:lnTo>
                <a:lnTo>
                  <a:pt x="2820" y="1972"/>
                </a:lnTo>
                <a:lnTo>
                  <a:pt x="2824" y="1965"/>
                </a:lnTo>
                <a:lnTo>
                  <a:pt x="2825" y="1960"/>
                </a:lnTo>
                <a:lnTo>
                  <a:pt x="2825" y="1954"/>
                </a:lnTo>
                <a:lnTo>
                  <a:pt x="2825" y="1949"/>
                </a:lnTo>
                <a:lnTo>
                  <a:pt x="2824" y="1944"/>
                </a:lnTo>
                <a:lnTo>
                  <a:pt x="2822" y="1938"/>
                </a:lnTo>
                <a:lnTo>
                  <a:pt x="2817" y="1933"/>
                </a:lnTo>
                <a:lnTo>
                  <a:pt x="2811" y="1926"/>
                </a:lnTo>
                <a:lnTo>
                  <a:pt x="2758" y="1926"/>
                </a:lnTo>
                <a:lnTo>
                  <a:pt x="2741" y="1907"/>
                </a:lnTo>
                <a:lnTo>
                  <a:pt x="2739" y="1908"/>
                </a:lnTo>
                <a:lnTo>
                  <a:pt x="2735" y="1908"/>
                </a:lnTo>
                <a:lnTo>
                  <a:pt x="2732" y="1910"/>
                </a:lnTo>
                <a:lnTo>
                  <a:pt x="2728" y="1912"/>
                </a:lnTo>
                <a:lnTo>
                  <a:pt x="2725" y="1914"/>
                </a:lnTo>
                <a:lnTo>
                  <a:pt x="2721" y="1915"/>
                </a:lnTo>
                <a:lnTo>
                  <a:pt x="2719" y="1915"/>
                </a:lnTo>
                <a:lnTo>
                  <a:pt x="2716" y="1917"/>
                </a:lnTo>
                <a:lnTo>
                  <a:pt x="2698" y="1898"/>
                </a:lnTo>
                <a:lnTo>
                  <a:pt x="2686" y="1898"/>
                </a:lnTo>
                <a:lnTo>
                  <a:pt x="2672" y="1898"/>
                </a:lnTo>
                <a:lnTo>
                  <a:pt x="2659" y="1898"/>
                </a:lnTo>
                <a:lnTo>
                  <a:pt x="2647" y="1894"/>
                </a:lnTo>
                <a:lnTo>
                  <a:pt x="2635" y="1891"/>
                </a:lnTo>
                <a:lnTo>
                  <a:pt x="2624" y="1887"/>
                </a:lnTo>
                <a:lnTo>
                  <a:pt x="2613" y="1880"/>
                </a:lnTo>
                <a:lnTo>
                  <a:pt x="2603" y="1870"/>
                </a:lnTo>
                <a:lnTo>
                  <a:pt x="2585" y="1875"/>
                </a:lnTo>
                <a:lnTo>
                  <a:pt x="2566" y="1878"/>
                </a:lnTo>
                <a:lnTo>
                  <a:pt x="2543" y="1880"/>
                </a:lnTo>
                <a:lnTo>
                  <a:pt x="2520" y="1880"/>
                </a:lnTo>
                <a:lnTo>
                  <a:pt x="2497" y="1880"/>
                </a:lnTo>
                <a:lnTo>
                  <a:pt x="2476" y="1880"/>
                </a:lnTo>
                <a:lnTo>
                  <a:pt x="2456" y="1884"/>
                </a:lnTo>
                <a:lnTo>
                  <a:pt x="2439" y="1889"/>
                </a:lnTo>
                <a:lnTo>
                  <a:pt x="2433" y="1889"/>
                </a:lnTo>
                <a:lnTo>
                  <a:pt x="2428" y="1885"/>
                </a:lnTo>
                <a:lnTo>
                  <a:pt x="2421" y="1884"/>
                </a:lnTo>
                <a:lnTo>
                  <a:pt x="2414" y="1880"/>
                </a:lnTo>
                <a:lnTo>
                  <a:pt x="2407" y="1877"/>
                </a:lnTo>
                <a:lnTo>
                  <a:pt x="2400" y="1873"/>
                </a:lnTo>
                <a:lnTo>
                  <a:pt x="2393" y="1871"/>
                </a:lnTo>
                <a:lnTo>
                  <a:pt x="2386" y="1870"/>
                </a:lnTo>
                <a:lnTo>
                  <a:pt x="2368" y="1889"/>
                </a:lnTo>
                <a:lnTo>
                  <a:pt x="2318" y="1889"/>
                </a:lnTo>
                <a:lnTo>
                  <a:pt x="2265" y="1887"/>
                </a:lnTo>
                <a:lnTo>
                  <a:pt x="2213" y="1887"/>
                </a:lnTo>
                <a:lnTo>
                  <a:pt x="2160" y="1887"/>
                </a:lnTo>
                <a:lnTo>
                  <a:pt x="2133" y="1889"/>
                </a:lnTo>
                <a:lnTo>
                  <a:pt x="2107" y="1892"/>
                </a:lnTo>
                <a:lnTo>
                  <a:pt x="2082" y="1896"/>
                </a:lnTo>
                <a:lnTo>
                  <a:pt x="2055" y="1901"/>
                </a:lnTo>
                <a:lnTo>
                  <a:pt x="2031" y="1907"/>
                </a:lnTo>
                <a:lnTo>
                  <a:pt x="2006" y="1915"/>
                </a:lnTo>
                <a:lnTo>
                  <a:pt x="1981" y="1924"/>
                </a:lnTo>
                <a:lnTo>
                  <a:pt x="1958" y="1935"/>
                </a:lnTo>
                <a:lnTo>
                  <a:pt x="1956" y="1926"/>
                </a:lnTo>
                <a:lnTo>
                  <a:pt x="1953" y="1921"/>
                </a:lnTo>
                <a:lnTo>
                  <a:pt x="1951" y="1919"/>
                </a:lnTo>
                <a:lnTo>
                  <a:pt x="1949" y="1917"/>
                </a:lnTo>
                <a:lnTo>
                  <a:pt x="1946" y="1915"/>
                </a:lnTo>
                <a:lnTo>
                  <a:pt x="1942" y="1912"/>
                </a:lnTo>
                <a:lnTo>
                  <a:pt x="1939" y="1907"/>
                </a:lnTo>
                <a:lnTo>
                  <a:pt x="1932" y="1898"/>
                </a:lnTo>
                <a:lnTo>
                  <a:pt x="1921" y="1898"/>
                </a:lnTo>
                <a:lnTo>
                  <a:pt x="1911" y="1898"/>
                </a:lnTo>
                <a:lnTo>
                  <a:pt x="1898" y="1900"/>
                </a:lnTo>
                <a:lnTo>
                  <a:pt x="1886" y="1900"/>
                </a:lnTo>
                <a:lnTo>
                  <a:pt x="1873" y="1901"/>
                </a:lnTo>
                <a:lnTo>
                  <a:pt x="1863" y="1901"/>
                </a:lnTo>
                <a:lnTo>
                  <a:pt x="1854" y="1905"/>
                </a:lnTo>
                <a:lnTo>
                  <a:pt x="1845" y="1907"/>
                </a:lnTo>
                <a:lnTo>
                  <a:pt x="1845" y="1903"/>
                </a:lnTo>
                <a:lnTo>
                  <a:pt x="1843" y="1901"/>
                </a:lnTo>
                <a:lnTo>
                  <a:pt x="1843" y="1898"/>
                </a:lnTo>
                <a:lnTo>
                  <a:pt x="1842" y="1894"/>
                </a:lnTo>
                <a:lnTo>
                  <a:pt x="1840" y="1891"/>
                </a:lnTo>
                <a:lnTo>
                  <a:pt x="1838" y="1887"/>
                </a:lnTo>
                <a:lnTo>
                  <a:pt x="1836" y="1884"/>
                </a:lnTo>
                <a:lnTo>
                  <a:pt x="1836" y="1880"/>
                </a:lnTo>
                <a:lnTo>
                  <a:pt x="1785" y="1880"/>
                </a:lnTo>
                <a:lnTo>
                  <a:pt x="1767" y="1898"/>
                </a:lnTo>
                <a:lnTo>
                  <a:pt x="1741" y="1900"/>
                </a:lnTo>
                <a:lnTo>
                  <a:pt x="1713" y="1900"/>
                </a:lnTo>
                <a:lnTo>
                  <a:pt x="1684" y="1903"/>
                </a:lnTo>
                <a:lnTo>
                  <a:pt x="1654" y="1907"/>
                </a:lnTo>
                <a:lnTo>
                  <a:pt x="1626" y="1912"/>
                </a:lnTo>
                <a:lnTo>
                  <a:pt x="1600" y="1917"/>
                </a:lnTo>
                <a:lnTo>
                  <a:pt x="1573" y="1926"/>
                </a:lnTo>
                <a:lnTo>
                  <a:pt x="1548" y="1935"/>
                </a:lnTo>
                <a:lnTo>
                  <a:pt x="1540" y="1931"/>
                </a:lnTo>
                <a:lnTo>
                  <a:pt x="1527" y="1926"/>
                </a:lnTo>
                <a:lnTo>
                  <a:pt x="1515" y="1924"/>
                </a:lnTo>
                <a:lnTo>
                  <a:pt x="1503" y="1923"/>
                </a:lnTo>
                <a:lnTo>
                  <a:pt x="1476" y="1921"/>
                </a:lnTo>
                <a:lnTo>
                  <a:pt x="1448" y="1921"/>
                </a:lnTo>
                <a:lnTo>
                  <a:pt x="1420" y="1921"/>
                </a:lnTo>
                <a:lnTo>
                  <a:pt x="1391" y="1924"/>
                </a:lnTo>
                <a:lnTo>
                  <a:pt x="1365" y="1926"/>
                </a:lnTo>
                <a:lnTo>
                  <a:pt x="1340" y="1926"/>
                </a:lnTo>
                <a:lnTo>
                  <a:pt x="1322" y="1945"/>
                </a:lnTo>
                <a:lnTo>
                  <a:pt x="1308" y="1938"/>
                </a:lnTo>
                <a:lnTo>
                  <a:pt x="1294" y="1935"/>
                </a:lnTo>
                <a:lnTo>
                  <a:pt x="1280" y="1935"/>
                </a:lnTo>
                <a:lnTo>
                  <a:pt x="1266" y="1935"/>
                </a:lnTo>
                <a:lnTo>
                  <a:pt x="1252" y="1937"/>
                </a:lnTo>
                <a:lnTo>
                  <a:pt x="1238" y="1940"/>
                </a:lnTo>
                <a:lnTo>
                  <a:pt x="1225" y="1944"/>
                </a:lnTo>
                <a:lnTo>
                  <a:pt x="1211" y="1949"/>
                </a:lnTo>
                <a:lnTo>
                  <a:pt x="1185" y="1960"/>
                </a:lnTo>
                <a:lnTo>
                  <a:pt x="1158" y="1970"/>
                </a:lnTo>
                <a:lnTo>
                  <a:pt x="1144" y="1976"/>
                </a:lnTo>
                <a:lnTo>
                  <a:pt x="1132" y="1979"/>
                </a:lnTo>
                <a:lnTo>
                  <a:pt x="1118" y="1981"/>
                </a:lnTo>
                <a:lnTo>
                  <a:pt x="1105" y="1983"/>
                </a:lnTo>
                <a:lnTo>
                  <a:pt x="1088" y="1997"/>
                </a:lnTo>
                <a:lnTo>
                  <a:pt x="1070" y="2009"/>
                </a:lnTo>
                <a:lnTo>
                  <a:pt x="1050" y="2020"/>
                </a:lnTo>
                <a:lnTo>
                  <a:pt x="1031" y="2029"/>
                </a:lnTo>
                <a:lnTo>
                  <a:pt x="1012" y="2037"/>
                </a:lnTo>
                <a:lnTo>
                  <a:pt x="992" y="2046"/>
                </a:lnTo>
                <a:lnTo>
                  <a:pt x="974" y="2059"/>
                </a:lnTo>
                <a:lnTo>
                  <a:pt x="957" y="2075"/>
                </a:lnTo>
                <a:lnTo>
                  <a:pt x="941" y="2067"/>
                </a:lnTo>
                <a:lnTo>
                  <a:pt x="921" y="2060"/>
                </a:lnTo>
                <a:lnTo>
                  <a:pt x="902" y="2055"/>
                </a:lnTo>
                <a:lnTo>
                  <a:pt x="883" y="2050"/>
                </a:lnTo>
                <a:lnTo>
                  <a:pt x="861" y="2044"/>
                </a:lnTo>
                <a:lnTo>
                  <a:pt x="840" y="2041"/>
                </a:lnTo>
                <a:lnTo>
                  <a:pt x="821" y="2039"/>
                </a:lnTo>
                <a:lnTo>
                  <a:pt x="801" y="2037"/>
                </a:lnTo>
                <a:lnTo>
                  <a:pt x="784" y="2018"/>
                </a:lnTo>
                <a:lnTo>
                  <a:pt x="784" y="2016"/>
                </a:lnTo>
                <a:lnTo>
                  <a:pt x="784" y="2013"/>
                </a:lnTo>
                <a:lnTo>
                  <a:pt x="786" y="2009"/>
                </a:lnTo>
                <a:lnTo>
                  <a:pt x="787" y="2006"/>
                </a:lnTo>
                <a:lnTo>
                  <a:pt x="789" y="2002"/>
                </a:lnTo>
                <a:lnTo>
                  <a:pt x="791" y="1999"/>
                </a:lnTo>
                <a:lnTo>
                  <a:pt x="791" y="1995"/>
                </a:lnTo>
                <a:lnTo>
                  <a:pt x="791" y="1991"/>
                </a:lnTo>
                <a:lnTo>
                  <a:pt x="786" y="1984"/>
                </a:lnTo>
                <a:lnTo>
                  <a:pt x="778" y="1976"/>
                </a:lnTo>
                <a:lnTo>
                  <a:pt x="771" y="1968"/>
                </a:lnTo>
                <a:lnTo>
                  <a:pt x="764" y="1961"/>
                </a:lnTo>
                <a:lnTo>
                  <a:pt x="757" y="1954"/>
                </a:lnTo>
                <a:lnTo>
                  <a:pt x="748" y="1949"/>
                </a:lnTo>
                <a:lnTo>
                  <a:pt x="740" y="1945"/>
                </a:lnTo>
                <a:lnTo>
                  <a:pt x="731" y="1945"/>
                </a:lnTo>
                <a:lnTo>
                  <a:pt x="729" y="1937"/>
                </a:lnTo>
                <a:lnTo>
                  <a:pt x="727" y="1930"/>
                </a:lnTo>
                <a:lnTo>
                  <a:pt x="722" y="1921"/>
                </a:lnTo>
                <a:lnTo>
                  <a:pt x="717" y="1914"/>
                </a:lnTo>
                <a:lnTo>
                  <a:pt x="711" y="1907"/>
                </a:lnTo>
                <a:lnTo>
                  <a:pt x="704" y="1900"/>
                </a:lnTo>
                <a:lnTo>
                  <a:pt x="699" y="1894"/>
                </a:lnTo>
                <a:lnTo>
                  <a:pt x="695" y="1889"/>
                </a:lnTo>
                <a:lnTo>
                  <a:pt x="699" y="1885"/>
                </a:lnTo>
                <a:lnTo>
                  <a:pt x="703" y="1880"/>
                </a:lnTo>
                <a:lnTo>
                  <a:pt x="706" y="1875"/>
                </a:lnTo>
                <a:lnTo>
                  <a:pt x="710" y="1870"/>
                </a:lnTo>
                <a:lnTo>
                  <a:pt x="713" y="1864"/>
                </a:lnTo>
                <a:lnTo>
                  <a:pt x="715" y="1861"/>
                </a:lnTo>
                <a:lnTo>
                  <a:pt x="718" y="1855"/>
                </a:lnTo>
                <a:lnTo>
                  <a:pt x="722" y="1852"/>
                </a:lnTo>
                <a:lnTo>
                  <a:pt x="725" y="1852"/>
                </a:lnTo>
                <a:lnTo>
                  <a:pt x="729" y="1854"/>
                </a:lnTo>
                <a:lnTo>
                  <a:pt x="733" y="1854"/>
                </a:lnTo>
                <a:lnTo>
                  <a:pt x="734" y="1855"/>
                </a:lnTo>
                <a:lnTo>
                  <a:pt x="738" y="1857"/>
                </a:lnTo>
                <a:lnTo>
                  <a:pt x="741" y="1859"/>
                </a:lnTo>
                <a:lnTo>
                  <a:pt x="745" y="1861"/>
                </a:lnTo>
                <a:lnTo>
                  <a:pt x="748" y="1861"/>
                </a:lnTo>
                <a:lnTo>
                  <a:pt x="731" y="1841"/>
                </a:lnTo>
                <a:lnTo>
                  <a:pt x="713" y="1841"/>
                </a:lnTo>
                <a:lnTo>
                  <a:pt x="710" y="1845"/>
                </a:lnTo>
                <a:lnTo>
                  <a:pt x="703" y="1850"/>
                </a:lnTo>
                <a:lnTo>
                  <a:pt x="695" y="1857"/>
                </a:lnTo>
                <a:lnTo>
                  <a:pt x="687" y="1866"/>
                </a:lnTo>
                <a:lnTo>
                  <a:pt x="680" y="1877"/>
                </a:lnTo>
                <a:lnTo>
                  <a:pt x="672" y="1885"/>
                </a:lnTo>
                <a:lnTo>
                  <a:pt x="665" y="1894"/>
                </a:lnTo>
                <a:lnTo>
                  <a:pt x="662" y="1898"/>
                </a:lnTo>
                <a:lnTo>
                  <a:pt x="667" y="1905"/>
                </a:lnTo>
                <a:lnTo>
                  <a:pt x="671" y="1912"/>
                </a:lnTo>
                <a:lnTo>
                  <a:pt x="674" y="1919"/>
                </a:lnTo>
                <a:lnTo>
                  <a:pt x="678" y="1926"/>
                </a:lnTo>
                <a:lnTo>
                  <a:pt x="681" y="1933"/>
                </a:lnTo>
                <a:lnTo>
                  <a:pt x="685" y="1940"/>
                </a:lnTo>
                <a:lnTo>
                  <a:pt x="690" y="1947"/>
                </a:lnTo>
                <a:lnTo>
                  <a:pt x="695" y="1954"/>
                </a:lnTo>
                <a:lnTo>
                  <a:pt x="685" y="1963"/>
                </a:lnTo>
                <a:lnTo>
                  <a:pt x="674" y="1970"/>
                </a:lnTo>
                <a:lnTo>
                  <a:pt x="660" y="1976"/>
                </a:lnTo>
                <a:lnTo>
                  <a:pt x="646" y="1979"/>
                </a:lnTo>
                <a:lnTo>
                  <a:pt x="632" y="1981"/>
                </a:lnTo>
                <a:lnTo>
                  <a:pt x="618" y="1981"/>
                </a:lnTo>
                <a:lnTo>
                  <a:pt x="605" y="1983"/>
                </a:lnTo>
                <a:lnTo>
                  <a:pt x="591" y="1983"/>
                </a:lnTo>
                <a:lnTo>
                  <a:pt x="574" y="1963"/>
                </a:lnTo>
                <a:lnTo>
                  <a:pt x="567" y="1963"/>
                </a:lnTo>
                <a:lnTo>
                  <a:pt x="558" y="1965"/>
                </a:lnTo>
                <a:lnTo>
                  <a:pt x="547" y="1967"/>
                </a:lnTo>
                <a:lnTo>
                  <a:pt x="535" y="1968"/>
                </a:lnTo>
                <a:lnTo>
                  <a:pt x="524" y="1972"/>
                </a:lnTo>
                <a:lnTo>
                  <a:pt x="514" y="1976"/>
                </a:lnTo>
                <a:lnTo>
                  <a:pt x="503" y="1979"/>
                </a:lnTo>
                <a:lnTo>
                  <a:pt x="496" y="1983"/>
                </a:lnTo>
                <a:lnTo>
                  <a:pt x="478" y="1963"/>
                </a:lnTo>
                <a:lnTo>
                  <a:pt x="475" y="1963"/>
                </a:lnTo>
                <a:lnTo>
                  <a:pt x="469" y="1965"/>
                </a:lnTo>
                <a:lnTo>
                  <a:pt x="466" y="1967"/>
                </a:lnTo>
                <a:lnTo>
                  <a:pt x="461" y="1968"/>
                </a:lnTo>
                <a:lnTo>
                  <a:pt x="455" y="1970"/>
                </a:lnTo>
                <a:lnTo>
                  <a:pt x="452" y="1970"/>
                </a:lnTo>
                <a:lnTo>
                  <a:pt x="446" y="1972"/>
                </a:lnTo>
                <a:lnTo>
                  <a:pt x="443" y="1972"/>
                </a:lnTo>
                <a:lnTo>
                  <a:pt x="439" y="1968"/>
                </a:lnTo>
                <a:lnTo>
                  <a:pt x="436" y="1965"/>
                </a:lnTo>
                <a:lnTo>
                  <a:pt x="431" y="1960"/>
                </a:lnTo>
                <a:lnTo>
                  <a:pt x="425" y="1956"/>
                </a:lnTo>
                <a:lnTo>
                  <a:pt x="418" y="1953"/>
                </a:lnTo>
                <a:lnTo>
                  <a:pt x="413" y="1951"/>
                </a:lnTo>
                <a:lnTo>
                  <a:pt x="406" y="1951"/>
                </a:lnTo>
                <a:lnTo>
                  <a:pt x="401" y="1954"/>
                </a:lnTo>
                <a:lnTo>
                  <a:pt x="452" y="2011"/>
                </a:lnTo>
                <a:lnTo>
                  <a:pt x="441" y="2011"/>
                </a:lnTo>
                <a:lnTo>
                  <a:pt x="431" y="2011"/>
                </a:lnTo>
                <a:lnTo>
                  <a:pt x="420" y="2007"/>
                </a:lnTo>
                <a:lnTo>
                  <a:pt x="409" y="2002"/>
                </a:lnTo>
                <a:lnTo>
                  <a:pt x="397" y="1997"/>
                </a:lnTo>
                <a:lnTo>
                  <a:pt x="386" y="1991"/>
                </a:lnTo>
                <a:lnTo>
                  <a:pt x="376" y="1986"/>
                </a:lnTo>
                <a:lnTo>
                  <a:pt x="365" y="1983"/>
                </a:lnTo>
                <a:lnTo>
                  <a:pt x="355" y="1984"/>
                </a:lnTo>
                <a:lnTo>
                  <a:pt x="344" y="1986"/>
                </a:lnTo>
                <a:lnTo>
                  <a:pt x="333" y="1984"/>
                </a:lnTo>
                <a:lnTo>
                  <a:pt x="325" y="1983"/>
                </a:lnTo>
                <a:lnTo>
                  <a:pt x="316" y="1979"/>
                </a:lnTo>
                <a:lnTo>
                  <a:pt x="310" y="1976"/>
                </a:lnTo>
                <a:lnTo>
                  <a:pt x="305" y="1970"/>
                </a:lnTo>
                <a:lnTo>
                  <a:pt x="303" y="1963"/>
                </a:lnTo>
                <a:lnTo>
                  <a:pt x="298" y="1963"/>
                </a:lnTo>
                <a:lnTo>
                  <a:pt x="286" y="1965"/>
                </a:lnTo>
                <a:lnTo>
                  <a:pt x="272" y="1965"/>
                </a:lnTo>
                <a:lnTo>
                  <a:pt x="256" y="1967"/>
                </a:lnTo>
                <a:lnTo>
                  <a:pt x="238" y="1967"/>
                </a:lnTo>
                <a:lnTo>
                  <a:pt x="222" y="1967"/>
                </a:lnTo>
                <a:lnTo>
                  <a:pt x="208" y="1965"/>
                </a:lnTo>
                <a:lnTo>
                  <a:pt x="199" y="1963"/>
                </a:lnTo>
                <a:lnTo>
                  <a:pt x="199" y="1967"/>
                </a:lnTo>
                <a:lnTo>
                  <a:pt x="201" y="1972"/>
                </a:lnTo>
                <a:lnTo>
                  <a:pt x="203" y="1977"/>
                </a:lnTo>
                <a:lnTo>
                  <a:pt x="204" y="1981"/>
                </a:lnTo>
                <a:lnTo>
                  <a:pt x="206" y="1986"/>
                </a:lnTo>
                <a:lnTo>
                  <a:pt x="206" y="1991"/>
                </a:lnTo>
                <a:lnTo>
                  <a:pt x="208" y="1997"/>
                </a:lnTo>
                <a:lnTo>
                  <a:pt x="208" y="2000"/>
                </a:lnTo>
                <a:lnTo>
                  <a:pt x="197" y="2000"/>
                </a:lnTo>
                <a:lnTo>
                  <a:pt x="187" y="2000"/>
                </a:lnTo>
                <a:lnTo>
                  <a:pt x="176" y="1999"/>
                </a:lnTo>
                <a:lnTo>
                  <a:pt x="166" y="1999"/>
                </a:lnTo>
                <a:lnTo>
                  <a:pt x="155" y="1999"/>
                </a:lnTo>
                <a:lnTo>
                  <a:pt x="146" y="1997"/>
                </a:lnTo>
                <a:lnTo>
                  <a:pt x="137" y="1993"/>
                </a:lnTo>
                <a:lnTo>
                  <a:pt x="130" y="1991"/>
                </a:lnTo>
                <a:lnTo>
                  <a:pt x="123" y="1993"/>
                </a:lnTo>
                <a:lnTo>
                  <a:pt x="114" y="1997"/>
                </a:lnTo>
                <a:lnTo>
                  <a:pt x="107" y="1999"/>
                </a:lnTo>
                <a:lnTo>
                  <a:pt x="99" y="1999"/>
                </a:lnTo>
                <a:lnTo>
                  <a:pt x="91" y="1999"/>
                </a:lnTo>
                <a:lnTo>
                  <a:pt x="83" y="2000"/>
                </a:lnTo>
                <a:lnTo>
                  <a:pt x="76" y="2000"/>
                </a:lnTo>
                <a:lnTo>
                  <a:pt x="68" y="2000"/>
                </a:lnTo>
                <a:lnTo>
                  <a:pt x="68" y="2007"/>
                </a:lnTo>
                <a:lnTo>
                  <a:pt x="67" y="2013"/>
                </a:lnTo>
                <a:lnTo>
                  <a:pt x="65" y="2018"/>
                </a:lnTo>
                <a:lnTo>
                  <a:pt x="63" y="2021"/>
                </a:lnTo>
                <a:lnTo>
                  <a:pt x="61" y="2027"/>
                </a:lnTo>
                <a:lnTo>
                  <a:pt x="58" y="2030"/>
                </a:lnTo>
                <a:lnTo>
                  <a:pt x="54" y="2034"/>
                </a:lnTo>
                <a:lnTo>
                  <a:pt x="51" y="2037"/>
                </a:lnTo>
                <a:lnTo>
                  <a:pt x="44" y="2034"/>
                </a:lnTo>
                <a:lnTo>
                  <a:pt x="38" y="2032"/>
                </a:lnTo>
                <a:lnTo>
                  <a:pt x="31" y="2030"/>
                </a:lnTo>
                <a:lnTo>
                  <a:pt x="24" y="2030"/>
                </a:lnTo>
                <a:lnTo>
                  <a:pt x="19" y="2030"/>
                </a:lnTo>
                <a:lnTo>
                  <a:pt x="12" y="2032"/>
                </a:lnTo>
                <a:lnTo>
                  <a:pt x="5" y="2034"/>
                </a:lnTo>
                <a:lnTo>
                  <a:pt x="0" y="2037"/>
                </a:lnTo>
                <a:lnTo>
                  <a:pt x="5" y="2041"/>
                </a:lnTo>
                <a:lnTo>
                  <a:pt x="10" y="2041"/>
                </a:lnTo>
                <a:lnTo>
                  <a:pt x="15" y="2041"/>
                </a:lnTo>
                <a:lnTo>
                  <a:pt x="23" y="2041"/>
                </a:lnTo>
                <a:lnTo>
                  <a:pt x="28" y="2041"/>
                </a:lnTo>
                <a:lnTo>
                  <a:pt x="35" y="2039"/>
                </a:lnTo>
                <a:lnTo>
                  <a:pt x="42" y="2037"/>
                </a:lnTo>
                <a:lnTo>
                  <a:pt x="51" y="2037"/>
                </a:lnTo>
                <a:lnTo>
                  <a:pt x="63" y="2046"/>
                </a:lnTo>
                <a:lnTo>
                  <a:pt x="77" y="2053"/>
                </a:lnTo>
                <a:lnTo>
                  <a:pt x="91" y="2059"/>
                </a:lnTo>
                <a:lnTo>
                  <a:pt x="109" y="2062"/>
                </a:lnTo>
                <a:lnTo>
                  <a:pt x="125" y="2067"/>
                </a:lnTo>
                <a:lnTo>
                  <a:pt x="141" y="2073"/>
                </a:lnTo>
                <a:lnTo>
                  <a:pt x="155" y="2078"/>
                </a:lnTo>
                <a:lnTo>
                  <a:pt x="167" y="2087"/>
                </a:lnTo>
                <a:lnTo>
                  <a:pt x="174" y="2087"/>
                </a:lnTo>
                <a:lnTo>
                  <a:pt x="182" y="2089"/>
                </a:lnTo>
                <a:lnTo>
                  <a:pt x="189" y="2092"/>
                </a:lnTo>
                <a:lnTo>
                  <a:pt x="197" y="2097"/>
                </a:lnTo>
                <a:lnTo>
                  <a:pt x="204" y="2103"/>
                </a:lnTo>
                <a:lnTo>
                  <a:pt x="213" y="2108"/>
                </a:lnTo>
                <a:lnTo>
                  <a:pt x="220" y="2113"/>
                </a:lnTo>
                <a:lnTo>
                  <a:pt x="227" y="2113"/>
                </a:lnTo>
                <a:lnTo>
                  <a:pt x="234" y="2120"/>
                </a:lnTo>
                <a:lnTo>
                  <a:pt x="238" y="2122"/>
                </a:lnTo>
                <a:lnTo>
                  <a:pt x="243" y="2124"/>
                </a:lnTo>
                <a:lnTo>
                  <a:pt x="250" y="2126"/>
                </a:lnTo>
                <a:lnTo>
                  <a:pt x="256" y="2129"/>
                </a:lnTo>
                <a:lnTo>
                  <a:pt x="263" y="2133"/>
                </a:lnTo>
                <a:lnTo>
                  <a:pt x="268" y="2136"/>
                </a:lnTo>
                <a:lnTo>
                  <a:pt x="273" y="2138"/>
                </a:lnTo>
                <a:lnTo>
                  <a:pt x="277" y="2138"/>
                </a:lnTo>
                <a:lnTo>
                  <a:pt x="272" y="2142"/>
                </a:lnTo>
                <a:lnTo>
                  <a:pt x="266" y="2143"/>
                </a:lnTo>
                <a:lnTo>
                  <a:pt x="261" y="2145"/>
                </a:lnTo>
                <a:lnTo>
                  <a:pt x="256" y="2145"/>
                </a:lnTo>
                <a:lnTo>
                  <a:pt x="250" y="2143"/>
                </a:lnTo>
                <a:lnTo>
                  <a:pt x="245" y="2140"/>
                </a:lnTo>
                <a:lnTo>
                  <a:pt x="240" y="2136"/>
                </a:lnTo>
                <a:lnTo>
                  <a:pt x="234" y="2129"/>
                </a:lnTo>
                <a:lnTo>
                  <a:pt x="227" y="2129"/>
                </a:lnTo>
                <a:lnTo>
                  <a:pt x="224" y="2128"/>
                </a:lnTo>
                <a:lnTo>
                  <a:pt x="219" y="2126"/>
                </a:lnTo>
                <a:lnTo>
                  <a:pt x="215" y="2122"/>
                </a:lnTo>
                <a:lnTo>
                  <a:pt x="212" y="2120"/>
                </a:lnTo>
                <a:lnTo>
                  <a:pt x="208" y="2119"/>
                </a:lnTo>
                <a:lnTo>
                  <a:pt x="203" y="2117"/>
                </a:lnTo>
                <a:lnTo>
                  <a:pt x="197" y="2117"/>
                </a:lnTo>
                <a:lnTo>
                  <a:pt x="192" y="2113"/>
                </a:lnTo>
                <a:lnTo>
                  <a:pt x="187" y="2112"/>
                </a:lnTo>
                <a:lnTo>
                  <a:pt x="180" y="2112"/>
                </a:lnTo>
                <a:lnTo>
                  <a:pt x="173" y="2110"/>
                </a:lnTo>
                <a:lnTo>
                  <a:pt x="164" y="2110"/>
                </a:lnTo>
                <a:lnTo>
                  <a:pt x="157" y="2112"/>
                </a:lnTo>
                <a:lnTo>
                  <a:pt x="151" y="2112"/>
                </a:lnTo>
                <a:lnTo>
                  <a:pt x="148" y="2112"/>
                </a:lnTo>
                <a:lnTo>
                  <a:pt x="144" y="2110"/>
                </a:lnTo>
                <a:lnTo>
                  <a:pt x="141" y="2108"/>
                </a:lnTo>
                <a:lnTo>
                  <a:pt x="136" y="2106"/>
                </a:lnTo>
                <a:lnTo>
                  <a:pt x="132" y="2103"/>
                </a:lnTo>
                <a:lnTo>
                  <a:pt x="127" y="2099"/>
                </a:lnTo>
                <a:lnTo>
                  <a:pt x="121" y="2097"/>
                </a:lnTo>
                <a:lnTo>
                  <a:pt x="116" y="2096"/>
                </a:lnTo>
                <a:lnTo>
                  <a:pt x="109" y="2094"/>
                </a:lnTo>
                <a:lnTo>
                  <a:pt x="107" y="2108"/>
                </a:lnTo>
                <a:lnTo>
                  <a:pt x="143" y="2119"/>
                </a:lnTo>
                <a:lnTo>
                  <a:pt x="176" y="2129"/>
                </a:lnTo>
                <a:lnTo>
                  <a:pt x="208" y="2138"/>
                </a:lnTo>
                <a:lnTo>
                  <a:pt x="238" y="2145"/>
                </a:lnTo>
                <a:lnTo>
                  <a:pt x="266" y="2154"/>
                </a:lnTo>
                <a:lnTo>
                  <a:pt x="295" y="2161"/>
                </a:lnTo>
                <a:lnTo>
                  <a:pt x="321" y="2168"/>
                </a:lnTo>
                <a:lnTo>
                  <a:pt x="348" y="2175"/>
                </a:lnTo>
                <a:lnTo>
                  <a:pt x="2405" y="2177"/>
                </a:lnTo>
                <a:lnTo>
                  <a:pt x="2442" y="2166"/>
                </a:lnTo>
                <a:lnTo>
                  <a:pt x="2474" y="2158"/>
                </a:lnTo>
                <a:lnTo>
                  <a:pt x="2504" y="2149"/>
                </a:lnTo>
                <a:lnTo>
                  <a:pt x="2532" y="2142"/>
                </a:lnTo>
                <a:lnTo>
                  <a:pt x="2559" y="2135"/>
                </a:lnTo>
                <a:lnTo>
                  <a:pt x="2585" y="2126"/>
                </a:lnTo>
                <a:lnTo>
                  <a:pt x="2613" y="2119"/>
                </a:lnTo>
                <a:lnTo>
                  <a:pt x="2645" y="2108"/>
                </a:lnTo>
                <a:close/>
                <a:moveTo>
                  <a:pt x="1958" y="921"/>
                </a:moveTo>
                <a:lnTo>
                  <a:pt x="1956" y="936"/>
                </a:lnTo>
                <a:lnTo>
                  <a:pt x="1951" y="954"/>
                </a:lnTo>
                <a:lnTo>
                  <a:pt x="1944" y="972"/>
                </a:lnTo>
                <a:lnTo>
                  <a:pt x="1935" y="989"/>
                </a:lnTo>
                <a:lnTo>
                  <a:pt x="1923" y="1007"/>
                </a:lnTo>
                <a:lnTo>
                  <a:pt x="1911" y="1019"/>
                </a:lnTo>
                <a:lnTo>
                  <a:pt x="1903" y="1025"/>
                </a:lnTo>
                <a:lnTo>
                  <a:pt x="1896" y="1028"/>
                </a:lnTo>
                <a:lnTo>
                  <a:pt x="1888" y="1032"/>
                </a:lnTo>
                <a:lnTo>
                  <a:pt x="1880" y="1032"/>
                </a:lnTo>
                <a:lnTo>
                  <a:pt x="1879" y="1039"/>
                </a:lnTo>
                <a:lnTo>
                  <a:pt x="1877" y="1046"/>
                </a:lnTo>
                <a:lnTo>
                  <a:pt x="1873" y="1053"/>
                </a:lnTo>
                <a:lnTo>
                  <a:pt x="1870" y="1060"/>
                </a:lnTo>
                <a:lnTo>
                  <a:pt x="1859" y="1073"/>
                </a:lnTo>
                <a:lnTo>
                  <a:pt x="1847" y="1085"/>
                </a:lnTo>
                <a:lnTo>
                  <a:pt x="1835" y="1097"/>
                </a:lnTo>
                <a:lnTo>
                  <a:pt x="1820" y="1108"/>
                </a:lnTo>
                <a:lnTo>
                  <a:pt x="1810" y="1117"/>
                </a:lnTo>
                <a:lnTo>
                  <a:pt x="1801" y="1126"/>
                </a:lnTo>
                <a:lnTo>
                  <a:pt x="1801" y="1163"/>
                </a:lnTo>
                <a:lnTo>
                  <a:pt x="1819" y="1180"/>
                </a:lnTo>
                <a:lnTo>
                  <a:pt x="1819" y="1191"/>
                </a:lnTo>
                <a:lnTo>
                  <a:pt x="1817" y="1198"/>
                </a:lnTo>
                <a:lnTo>
                  <a:pt x="1817" y="1205"/>
                </a:lnTo>
                <a:lnTo>
                  <a:pt x="1815" y="1212"/>
                </a:lnTo>
                <a:lnTo>
                  <a:pt x="1815" y="1217"/>
                </a:lnTo>
                <a:lnTo>
                  <a:pt x="1815" y="1224"/>
                </a:lnTo>
                <a:lnTo>
                  <a:pt x="1817" y="1230"/>
                </a:lnTo>
                <a:lnTo>
                  <a:pt x="1819" y="1237"/>
                </a:lnTo>
                <a:lnTo>
                  <a:pt x="1815" y="1240"/>
                </a:lnTo>
                <a:lnTo>
                  <a:pt x="1813" y="1246"/>
                </a:lnTo>
                <a:lnTo>
                  <a:pt x="1812" y="1249"/>
                </a:lnTo>
                <a:lnTo>
                  <a:pt x="1810" y="1255"/>
                </a:lnTo>
                <a:lnTo>
                  <a:pt x="1808" y="1260"/>
                </a:lnTo>
                <a:lnTo>
                  <a:pt x="1806" y="1265"/>
                </a:lnTo>
                <a:lnTo>
                  <a:pt x="1805" y="1270"/>
                </a:lnTo>
                <a:lnTo>
                  <a:pt x="1801" y="1274"/>
                </a:lnTo>
                <a:lnTo>
                  <a:pt x="1792" y="1283"/>
                </a:lnTo>
                <a:lnTo>
                  <a:pt x="1776" y="1283"/>
                </a:lnTo>
                <a:lnTo>
                  <a:pt x="1767" y="1292"/>
                </a:lnTo>
                <a:lnTo>
                  <a:pt x="1764" y="1297"/>
                </a:lnTo>
                <a:lnTo>
                  <a:pt x="1762" y="1302"/>
                </a:lnTo>
                <a:lnTo>
                  <a:pt x="1762" y="1308"/>
                </a:lnTo>
                <a:lnTo>
                  <a:pt x="1760" y="1313"/>
                </a:lnTo>
                <a:lnTo>
                  <a:pt x="1759" y="1318"/>
                </a:lnTo>
                <a:lnTo>
                  <a:pt x="1755" y="1322"/>
                </a:lnTo>
                <a:lnTo>
                  <a:pt x="1748" y="1322"/>
                </a:lnTo>
                <a:lnTo>
                  <a:pt x="1741" y="1320"/>
                </a:lnTo>
                <a:lnTo>
                  <a:pt x="1741" y="1327"/>
                </a:lnTo>
                <a:lnTo>
                  <a:pt x="1741" y="1332"/>
                </a:lnTo>
                <a:lnTo>
                  <a:pt x="1743" y="1338"/>
                </a:lnTo>
                <a:lnTo>
                  <a:pt x="1744" y="1343"/>
                </a:lnTo>
                <a:lnTo>
                  <a:pt x="1746" y="1348"/>
                </a:lnTo>
                <a:lnTo>
                  <a:pt x="1748" y="1355"/>
                </a:lnTo>
                <a:lnTo>
                  <a:pt x="1748" y="1361"/>
                </a:lnTo>
                <a:lnTo>
                  <a:pt x="1750" y="1368"/>
                </a:lnTo>
                <a:lnTo>
                  <a:pt x="1746" y="1371"/>
                </a:lnTo>
                <a:lnTo>
                  <a:pt x="1743" y="1373"/>
                </a:lnTo>
                <a:lnTo>
                  <a:pt x="1739" y="1376"/>
                </a:lnTo>
                <a:lnTo>
                  <a:pt x="1734" y="1380"/>
                </a:lnTo>
                <a:lnTo>
                  <a:pt x="1730" y="1382"/>
                </a:lnTo>
                <a:lnTo>
                  <a:pt x="1725" y="1384"/>
                </a:lnTo>
                <a:lnTo>
                  <a:pt x="1720" y="1385"/>
                </a:lnTo>
                <a:lnTo>
                  <a:pt x="1714" y="1385"/>
                </a:lnTo>
                <a:lnTo>
                  <a:pt x="1714" y="1389"/>
                </a:lnTo>
                <a:lnTo>
                  <a:pt x="1713" y="1394"/>
                </a:lnTo>
                <a:lnTo>
                  <a:pt x="1713" y="1398"/>
                </a:lnTo>
                <a:lnTo>
                  <a:pt x="1711" y="1401"/>
                </a:lnTo>
                <a:lnTo>
                  <a:pt x="1711" y="1405"/>
                </a:lnTo>
                <a:lnTo>
                  <a:pt x="1711" y="1407"/>
                </a:lnTo>
                <a:lnTo>
                  <a:pt x="1713" y="1407"/>
                </a:lnTo>
                <a:lnTo>
                  <a:pt x="1714" y="1405"/>
                </a:lnTo>
                <a:lnTo>
                  <a:pt x="1714" y="1422"/>
                </a:lnTo>
                <a:lnTo>
                  <a:pt x="1707" y="1429"/>
                </a:lnTo>
                <a:lnTo>
                  <a:pt x="1697" y="1435"/>
                </a:lnTo>
                <a:lnTo>
                  <a:pt x="1688" y="1442"/>
                </a:lnTo>
                <a:lnTo>
                  <a:pt x="1677" y="1449"/>
                </a:lnTo>
                <a:lnTo>
                  <a:pt x="1669" y="1456"/>
                </a:lnTo>
                <a:lnTo>
                  <a:pt x="1660" y="1465"/>
                </a:lnTo>
                <a:lnTo>
                  <a:pt x="1658" y="1470"/>
                </a:lnTo>
                <a:lnTo>
                  <a:pt x="1656" y="1475"/>
                </a:lnTo>
                <a:lnTo>
                  <a:pt x="1654" y="1481"/>
                </a:lnTo>
                <a:lnTo>
                  <a:pt x="1653" y="1488"/>
                </a:lnTo>
                <a:lnTo>
                  <a:pt x="1635" y="1491"/>
                </a:lnTo>
                <a:lnTo>
                  <a:pt x="1617" y="1495"/>
                </a:lnTo>
                <a:lnTo>
                  <a:pt x="1600" y="1498"/>
                </a:lnTo>
                <a:lnTo>
                  <a:pt x="1584" y="1500"/>
                </a:lnTo>
                <a:lnTo>
                  <a:pt x="1568" y="1502"/>
                </a:lnTo>
                <a:lnTo>
                  <a:pt x="1550" y="1504"/>
                </a:lnTo>
                <a:lnTo>
                  <a:pt x="1533" y="1505"/>
                </a:lnTo>
                <a:lnTo>
                  <a:pt x="1513" y="1505"/>
                </a:lnTo>
                <a:lnTo>
                  <a:pt x="1504" y="1495"/>
                </a:lnTo>
                <a:lnTo>
                  <a:pt x="1497" y="1482"/>
                </a:lnTo>
                <a:lnTo>
                  <a:pt x="1490" y="1468"/>
                </a:lnTo>
                <a:lnTo>
                  <a:pt x="1483" y="1454"/>
                </a:lnTo>
                <a:lnTo>
                  <a:pt x="1478" y="1442"/>
                </a:lnTo>
                <a:lnTo>
                  <a:pt x="1471" y="1428"/>
                </a:lnTo>
                <a:lnTo>
                  <a:pt x="1462" y="1415"/>
                </a:lnTo>
                <a:lnTo>
                  <a:pt x="1453" y="1405"/>
                </a:lnTo>
                <a:lnTo>
                  <a:pt x="1453" y="1401"/>
                </a:lnTo>
                <a:lnTo>
                  <a:pt x="1455" y="1398"/>
                </a:lnTo>
                <a:lnTo>
                  <a:pt x="1455" y="1394"/>
                </a:lnTo>
                <a:lnTo>
                  <a:pt x="1457" y="1391"/>
                </a:lnTo>
                <a:lnTo>
                  <a:pt x="1458" y="1387"/>
                </a:lnTo>
                <a:lnTo>
                  <a:pt x="1460" y="1384"/>
                </a:lnTo>
                <a:lnTo>
                  <a:pt x="1462" y="1380"/>
                </a:lnTo>
                <a:lnTo>
                  <a:pt x="1462" y="1376"/>
                </a:lnTo>
                <a:lnTo>
                  <a:pt x="1458" y="1368"/>
                </a:lnTo>
                <a:lnTo>
                  <a:pt x="1457" y="1361"/>
                </a:lnTo>
                <a:lnTo>
                  <a:pt x="1455" y="1352"/>
                </a:lnTo>
                <a:lnTo>
                  <a:pt x="1453" y="1343"/>
                </a:lnTo>
                <a:lnTo>
                  <a:pt x="1453" y="1334"/>
                </a:lnTo>
                <a:lnTo>
                  <a:pt x="1453" y="1325"/>
                </a:lnTo>
                <a:lnTo>
                  <a:pt x="1453" y="1318"/>
                </a:lnTo>
                <a:lnTo>
                  <a:pt x="1453" y="1311"/>
                </a:lnTo>
                <a:lnTo>
                  <a:pt x="1448" y="1308"/>
                </a:lnTo>
                <a:lnTo>
                  <a:pt x="1442" y="1304"/>
                </a:lnTo>
                <a:lnTo>
                  <a:pt x="1439" y="1300"/>
                </a:lnTo>
                <a:lnTo>
                  <a:pt x="1437" y="1295"/>
                </a:lnTo>
                <a:lnTo>
                  <a:pt x="1434" y="1292"/>
                </a:lnTo>
                <a:lnTo>
                  <a:pt x="1432" y="1286"/>
                </a:lnTo>
                <a:lnTo>
                  <a:pt x="1430" y="1281"/>
                </a:lnTo>
                <a:lnTo>
                  <a:pt x="1427" y="1274"/>
                </a:lnTo>
                <a:lnTo>
                  <a:pt x="1428" y="1269"/>
                </a:lnTo>
                <a:lnTo>
                  <a:pt x="1430" y="1263"/>
                </a:lnTo>
                <a:lnTo>
                  <a:pt x="1434" y="1258"/>
                </a:lnTo>
                <a:lnTo>
                  <a:pt x="1437" y="1251"/>
                </a:lnTo>
                <a:lnTo>
                  <a:pt x="1441" y="1244"/>
                </a:lnTo>
                <a:lnTo>
                  <a:pt x="1446" y="1237"/>
                </a:lnTo>
                <a:lnTo>
                  <a:pt x="1450" y="1232"/>
                </a:lnTo>
                <a:lnTo>
                  <a:pt x="1453" y="1228"/>
                </a:lnTo>
                <a:lnTo>
                  <a:pt x="1453" y="1171"/>
                </a:lnTo>
                <a:lnTo>
                  <a:pt x="1427" y="1143"/>
                </a:lnTo>
                <a:lnTo>
                  <a:pt x="1427" y="1106"/>
                </a:lnTo>
                <a:lnTo>
                  <a:pt x="1420" y="1095"/>
                </a:lnTo>
                <a:lnTo>
                  <a:pt x="1412" y="1085"/>
                </a:lnTo>
                <a:lnTo>
                  <a:pt x="1411" y="1074"/>
                </a:lnTo>
                <a:lnTo>
                  <a:pt x="1409" y="1064"/>
                </a:lnTo>
                <a:lnTo>
                  <a:pt x="1407" y="1051"/>
                </a:lnTo>
                <a:lnTo>
                  <a:pt x="1409" y="1039"/>
                </a:lnTo>
                <a:lnTo>
                  <a:pt x="1409" y="1027"/>
                </a:lnTo>
                <a:lnTo>
                  <a:pt x="1409" y="1014"/>
                </a:lnTo>
                <a:lnTo>
                  <a:pt x="1398" y="1004"/>
                </a:lnTo>
                <a:lnTo>
                  <a:pt x="1386" y="997"/>
                </a:lnTo>
                <a:lnTo>
                  <a:pt x="1372" y="991"/>
                </a:lnTo>
                <a:lnTo>
                  <a:pt x="1356" y="989"/>
                </a:lnTo>
                <a:lnTo>
                  <a:pt x="1340" y="986"/>
                </a:lnTo>
                <a:lnTo>
                  <a:pt x="1326" y="986"/>
                </a:lnTo>
                <a:lnTo>
                  <a:pt x="1310" y="986"/>
                </a:lnTo>
                <a:lnTo>
                  <a:pt x="1296" y="986"/>
                </a:lnTo>
                <a:lnTo>
                  <a:pt x="1278" y="1004"/>
                </a:lnTo>
                <a:lnTo>
                  <a:pt x="1269" y="1004"/>
                </a:lnTo>
                <a:lnTo>
                  <a:pt x="1257" y="1002"/>
                </a:lnTo>
                <a:lnTo>
                  <a:pt x="1246" y="998"/>
                </a:lnTo>
                <a:lnTo>
                  <a:pt x="1236" y="995"/>
                </a:lnTo>
                <a:lnTo>
                  <a:pt x="1223" y="991"/>
                </a:lnTo>
                <a:lnTo>
                  <a:pt x="1213" y="988"/>
                </a:lnTo>
                <a:lnTo>
                  <a:pt x="1202" y="986"/>
                </a:lnTo>
                <a:lnTo>
                  <a:pt x="1192" y="986"/>
                </a:lnTo>
                <a:lnTo>
                  <a:pt x="1174" y="1004"/>
                </a:lnTo>
                <a:lnTo>
                  <a:pt x="1158" y="995"/>
                </a:lnTo>
                <a:lnTo>
                  <a:pt x="1142" y="984"/>
                </a:lnTo>
                <a:lnTo>
                  <a:pt x="1126" y="970"/>
                </a:lnTo>
                <a:lnTo>
                  <a:pt x="1110" y="956"/>
                </a:lnTo>
                <a:lnTo>
                  <a:pt x="1095" y="940"/>
                </a:lnTo>
                <a:lnTo>
                  <a:pt x="1080" y="924"/>
                </a:lnTo>
                <a:lnTo>
                  <a:pt x="1066" y="908"/>
                </a:lnTo>
                <a:lnTo>
                  <a:pt x="1052" y="894"/>
                </a:lnTo>
                <a:lnTo>
                  <a:pt x="1056" y="887"/>
                </a:lnTo>
                <a:lnTo>
                  <a:pt x="1057" y="882"/>
                </a:lnTo>
                <a:lnTo>
                  <a:pt x="1057" y="878"/>
                </a:lnTo>
                <a:lnTo>
                  <a:pt x="1059" y="875"/>
                </a:lnTo>
                <a:lnTo>
                  <a:pt x="1057" y="871"/>
                </a:lnTo>
                <a:lnTo>
                  <a:pt x="1057" y="868"/>
                </a:lnTo>
                <a:lnTo>
                  <a:pt x="1056" y="862"/>
                </a:lnTo>
                <a:lnTo>
                  <a:pt x="1052" y="857"/>
                </a:lnTo>
                <a:lnTo>
                  <a:pt x="1056" y="848"/>
                </a:lnTo>
                <a:lnTo>
                  <a:pt x="1057" y="841"/>
                </a:lnTo>
                <a:lnTo>
                  <a:pt x="1059" y="832"/>
                </a:lnTo>
                <a:lnTo>
                  <a:pt x="1059" y="823"/>
                </a:lnTo>
                <a:lnTo>
                  <a:pt x="1061" y="814"/>
                </a:lnTo>
                <a:lnTo>
                  <a:pt x="1061" y="806"/>
                </a:lnTo>
                <a:lnTo>
                  <a:pt x="1061" y="799"/>
                </a:lnTo>
                <a:lnTo>
                  <a:pt x="1061" y="792"/>
                </a:lnTo>
                <a:lnTo>
                  <a:pt x="1043" y="774"/>
                </a:lnTo>
                <a:lnTo>
                  <a:pt x="1201" y="604"/>
                </a:lnTo>
                <a:lnTo>
                  <a:pt x="1204" y="606"/>
                </a:lnTo>
                <a:lnTo>
                  <a:pt x="1211" y="606"/>
                </a:lnTo>
                <a:lnTo>
                  <a:pt x="1216" y="606"/>
                </a:lnTo>
                <a:lnTo>
                  <a:pt x="1223" y="608"/>
                </a:lnTo>
                <a:lnTo>
                  <a:pt x="1229" y="606"/>
                </a:lnTo>
                <a:lnTo>
                  <a:pt x="1231" y="604"/>
                </a:lnTo>
                <a:lnTo>
                  <a:pt x="1231" y="601"/>
                </a:lnTo>
                <a:lnTo>
                  <a:pt x="1227" y="595"/>
                </a:lnTo>
                <a:lnTo>
                  <a:pt x="1232" y="595"/>
                </a:lnTo>
                <a:lnTo>
                  <a:pt x="1243" y="595"/>
                </a:lnTo>
                <a:lnTo>
                  <a:pt x="1255" y="595"/>
                </a:lnTo>
                <a:lnTo>
                  <a:pt x="1271" y="594"/>
                </a:lnTo>
                <a:lnTo>
                  <a:pt x="1287" y="594"/>
                </a:lnTo>
                <a:lnTo>
                  <a:pt x="1301" y="592"/>
                </a:lnTo>
                <a:lnTo>
                  <a:pt x="1314" y="590"/>
                </a:lnTo>
                <a:lnTo>
                  <a:pt x="1322" y="587"/>
                </a:lnTo>
                <a:lnTo>
                  <a:pt x="1333" y="588"/>
                </a:lnTo>
                <a:lnTo>
                  <a:pt x="1344" y="590"/>
                </a:lnTo>
                <a:lnTo>
                  <a:pt x="1354" y="590"/>
                </a:lnTo>
                <a:lnTo>
                  <a:pt x="1365" y="590"/>
                </a:lnTo>
                <a:lnTo>
                  <a:pt x="1377" y="588"/>
                </a:lnTo>
                <a:lnTo>
                  <a:pt x="1388" y="588"/>
                </a:lnTo>
                <a:lnTo>
                  <a:pt x="1398" y="587"/>
                </a:lnTo>
                <a:lnTo>
                  <a:pt x="1409" y="587"/>
                </a:lnTo>
                <a:lnTo>
                  <a:pt x="1416" y="599"/>
                </a:lnTo>
                <a:lnTo>
                  <a:pt x="1425" y="610"/>
                </a:lnTo>
                <a:lnTo>
                  <a:pt x="1432" y="618"/>
                </a:lnTo>
                <a:lnTo>
                  <a:pt x="1441" y="627"/>
                </a:lnTo>
                <a:lnTo>
                  <a:pt x="1450" y="634"/>
                </a:lnTo>
                <a:lnTo>
                  <a:pt x="1460" y="643"/>
                </a:lnTo>
                <a:lnTo>
                  <a:pt x="1469" y="650"/>
                </a:lnTo>
                <a:lnTo>
                  <a:pt x="1480" y="661"/>
                </a:lnTo>
                <a:lnTo>
                  <a:pt x="1513" y="661"/>
                </a:lnTo>
                <a:lnTo>
                  <a:pt x="1515" y="657"/>
                </a:lnTo>
                <a:lnTo>
                  <a:pt x="1515" y="654"/>
                </a:lnTo>
                <a:lnTo>
                  <a:pt x="1517" y="650"/>
                </a:lnTo>
                <a:lnTo>
                  <a:pt x="1518" y="647"/>
                </a:lnTo>
                <a:lnTo>
                  <a:pt x="1520" y="643"/>
                </a:lnTo>
                <a:lnTo>
                  <a:pt x="1522" y="640"/>
                </a:lnTo>
                <a:lnTo>
                  <a:pt x="1522" y="636"/>
                </a:lnTo>
                <a:lnTo>
                  <a:pt x="1522" y="632"/>
                </a:lnTo>
                <a:lnTo>
                  <a:pt x="1538" y="634"/>
                </a:lnTo>
                <a:lnTo>
                  <a:pt x="1554" y="638"/>
                </a:lnTo>
                <a:lnTo>
                  <a:pt x="1570" y="641"/>
                </a:lnTo>
                <a:lnTo>
                  <a:pt x="1586" y="645"/>
                </a:lnTo>
                <a:lnTo>
                  <a:pt x="1601" y="650"/>
                </a:lnTo>
                <a:lnTo>
                  <a:pt x="1617" y="652"/>
                </a:lnTo>
                <a:lnTo>
                  <a:pt x="1635" y="654"/>
                </a:lnTo>
                <a:lnTo>
                  <a:pt x="1653" y="652"/>
                </a:lnTo>
                <a:lnTo>
                  <a:pt x="1658" y="652"/>
                </a:lnTo>
                <a:lnTo>
                  <a:pt x="1661" y="654"/>
                </a:lnTo>
                <a:lnTo>
                  <a:pt x="1665" y="655"/>
                </a:lnTo>
                <a:lnTo>
                  <a:pt x="1670" y="655"/>
                </a:lnTo>
                <a:lnTo>
                  <a:pt x="1674" y="657"/>
                </a:lnTo>
                <a:lnTo>
                  <a:pt x="1676" y="659"/>
                </a:lnTo>
                <a:lnTo>
                  <a:pt x="1679" y="661"/>
                </a:lnTo>
                <a:lnTo>
                  <a:pt x="1688" y="670"/>
                </a:lnTo>
                <a:lnTo>
                  <a:pt x="1732" y="754"/>
                </a:lnTo>
                <a:lnTo>
                  <a:pt x="1750" y="754"/>
                </a:lnTo>
                <a:lnTo>
                  <a:pt x="1752" y="760"/>
                </a:lnTo>
                <a:lnTo>
                  <a:pt x="1753" y="767"/>
                </a:lnTo>
                <a:lnTo>
                  <a:pt x="1755" y="776"/>
                </a:lnTo>
                <a:lnTo>
                  <a:pt x="1757" y="786"/>
                </a:lnTo>
                <a:lnTo>
                  <a:pt x="1757" y="797"/>
                </a:lnTo>
                <a:lnTo>
                  <a:pt x="1757" y="806"/>
                </a:lnTo>
                <a:lnTo>
                  <a:pt x="1759" y="814"/>
                </a:lnTo>
                <a:lnTo>
                  <a:pt x="1759" y="820"/>
                </a:lnTo>
                <a:lnTo>
                  <a:pt x="1767" y="830"/>
                </a:lnTo>
                <a:lnTo>
                  <a:pt x="1782" y="846"/>
                </a:lnTo>
                <a:lnTo>
                  <a:pt x="1799" y="864"/>
                </a:lnTo>
                <a:lnTo>
                  <a:pt x="1819" y="885"/>
                </a:lnTo>
                <a:lnTo>
                  <a:pt x="1838" y="903"/>
                </a:lnTo>
                <a:lnTo>
                  <a:pt x="1856" y="919"/>
                </a:lnTo>
                <a:lnTo>
                  <a:pt x="1863" y="924"/>
                </a:lnTo>
                <a:lnTo>
                  <a:pt x="1870" y="929"/>
                </a:lnTo>
                <a:lnTo>
                  <a:pt x="1875" y="931"/>
                </a:lnTo>
                <a:lnTo>
                  <a:pt x="1880" y="929"/>
                </a:lnTo>
                <a:lnTo>
                  <a:pt x="1882" y="931"/>
                </a:lnTo>
                <a:lnTo>
                  <a:pt x="1888" y="931"/>
                </a:lnTo>
                <a:lnTo>
                  <a:pt x="1895" y="933"/>
                </a:lnTo>
                <a:lnTo>
                  <a:pt x="1903" y="935"/>
                </a:lnTo>
                <a:lnTo>
                  <a:pt x="1914" y="936"/>
                </a:lnTo>
                <a:lnTo>
                  <a:pt x="1925" y="938"/>
                </a:lnTo>
                <a:lnTo>
                  <a:pt x="1933" y="938"/>
                </a:lnTo>
                <a:lnTo>
                  <a:pt x="1941" y="938"/>
                </a:lnTo>
                <a:lnTo>
                  <a:pt x="1958" y="921"/>
                </a:lnTo>
                <a:lnTo>
                  <a:pt x="1960" y="924"/>
                </a:lnTo>
                <a:lnTo>
                  <a:pt x="1962" y="928"/>
                </a:lnTo>
                <a:lnTo>
                  <a:pt x="1963" y="929"/>
                </a:lnTo>
                <a:lnTo>
                  <a:pt x="1963" y="931"/>
                </a:lnTo>
                <a:lnTo>
                  <a:pt x="1962" y="929"/>
                </a:lnTo>
                <a:lnTo>
                  <a:pt x="1960" y="926"/>
                </a:lnTo>
                <a:lnTo>
                  <a:pt x="1958" y="921"/>
                </a:lnTo>
                <a:close/>
                <a:moveTo>
                  <a:pt x="1888" y="1368"/>
                </a:moveTo>
                <a:lnTo>
                  <a:pt x="1845" y="1368"/>
                </a:lnTo>
                <a:lnTo>
                  <a:pt x="1828" y="1348"/>
                </a:lnTo>
                <a:lnTo>
                  <a:pt x="1845" y="1331"/>
                </a:lnTo>
                <a:lnTo>
                  <a:pt x="1840" y="1327"/>
                </a:lnTo>
                <a:lnTo>
                  <a:pt x="1836" y="1323"/>
                </a:lnTo>
                <a:lnTo>
                  <a:pt x="1835" y="1320"/>
                </a:lnTo>
                <a:lnTo>
                  <a:pt x="1836" y="1315"/>
                </a:lnTo>
                <a:lnTo>
                  <a:pt x="1838" y="1311"/>
                </a:lnTo>
                <a:lnTo>
                  <a:pt x="1842" y="1306"/>
                </a:lnTo>
                <a:lnTo>
                  <a:pt x="1847" y="1300"/>
                </a:lnTo>
                <a:lnTo>
                  <a:pt x="1854" y="1293"/>
                </a:lnTo>
                <a:lnTo>
                  <a:pt x="1852" y="1290"/>
                </a:lnTo>
                <a:lnTo>
                  <a:pt x="1852" y="1286"/>
                </a:lnTo>
                <a:lnTo>
                  <a:pt x="1850" y="1283"/>
                </a:lnTo>
                <a:lnTo>
                  <a:pt x="1849" y="1279"/>
                </a:lnTo>
                <a:lnTo>
                  <a:pt x="1847" y="1276"/>
                </a:lnTo>
                <a:lnTo>
                  <a:pt x="1845" y="1272"/>
                </a:lnTo>
                <a:lnTo>
                  <a:pt x="1845" y="1269"/>
                </a:lnTo>
                <a:lnTo>
                  <a:pt x="1845" y="1265"/>
                </a:lnTo>
                <a:lnTo>
                  <a:pt x="1863" y="1246"/>
                </a:lnTo>
                <a:lnTo>
                  <a:pt x="1896" y="1246"/>
                </a:lnTo>
                <a:lnTo>
                  <a:pt x="1902" y="1239"/>
                </a:lnTo>
                <a:lnTo>
                  <a:pt x="1907" y="1232"/>
                </a:lnTo>
                <a:lnTo>
                  <a:pt x="1911" y="1226"/>
                </a:lnTo>
                <a:lnTo>
                  <a:pt x="1914" y="1219"/>
                </a:lnTo>
                <a:lnTo>
                  <a:pt x="1918" y="1212"/>
                </a:lnTo>
                <a:lnTo>
                  <a:pt x="1921" y="1205"/>
                </a:lnTo>
                <a:lnTo>
                  <a:pt x="1925" y="1198"/>
                </a:lnTo>
                <a:lnTo>
                  <a:pt x="1932" y="1191"/>
                </a:lnTo>
                <a:lnTo>
                  <a:pt x="1932" y="1198"/>
                </a:lnTo>
                <a:lnTo>
                  <a:pt x="1933" y="1207"/>
                </a:lnTo>
                <a:lnTo>
                  <a:pt x="1937" y="1214"/>
                </a:lnTo>
                <a:lnTo>
                  <a:pt x="1941" y="1223"/>
                </a:lnTo>
                <a:lnTo>
                  <a:pt x="1942" y="1230"/>
                </a:lnTo>
                <a:lnTo>
                  <a:pt x="1946" y="1237"/>
                </a:lnTo>
                <a:lnTo>
                  <a:pt x="1948" y="1242"/>
                </a:lnTo>
                <a:lnTo>
                  <a:pt x="1948" y="1246"/>
                </a:lnTo>
                <a:lnTo>
                  <a:pt x="1944" y="1247"/>
                </a:lnTo>
                <a:lnTo>
                  <a:pt x="1942" y="1249"/>
                </a:lnTo>
                <a:lnTo>
                  <a:pt x="1937" y="1255"/>
                </a:lnTo>
                <a:lnTo>
                  <a:pt x="1933" y="1260"/>
                </a:lnTo>
                <a:lnTo>
                  <a:pt x="1926" y="1274"/>
                </a:lnTo>
                <a:lnTo>
                  <a:pt x="1919" y="1292"/>
                </a:lnTo>
                <a:lnTo>
                  <a:pt x="1912" y="1311"/>
                </a:lnTo>
                <a:lnTo>
                  <a:pt x="1905" y="1329"/>
                </a:lnTo>
                <a:lnTo>
                  <a:pt x="1900" y="1345"/>
                </a:lnTo>
                <a:lnTo>
                  <a:pt x="1896" y="1359"/>
                </a:lnTo>
                <a:lnTo>
                  <a:pt x="1893" y="1359"/>
                </a:lnTo>
                <a:lnTo>
                  <a:pt x="1889" y="1359"/>
                </a:lnTo>
                <a:lnTo>
                  <a:pt x="1888" y="1359"/>
                </a:lnTo>
                <a:lnTo>
                  <a:pt x="1886" y="1359"/>
                </a:lnTo>
                <a:lnTo>
                  <a:pt x="1884" y="1361"/>
                </a:lnTo>
                <a:lnTo>
                  <a:pt x="1884" y="1362"/>
                </a:lnTo>
                <a:lnTo>
                  <a:pt x="1886" y="1364"/>
                </a:lnTo>
                <a:lnTo>
                  <a:pt x="1888" y="1368"/>
                </a:lnTo>
                <a:close/>
                <a:moveTo>
                  <a:pt x="2855" y="373"/>
                </a:moveTo>
                <a:lnTo>
                  <a:pt x="2855" y="385"/>
                </a:lnTo>
                <a:lnTo>
                  <a:pt x="2857" y="394"/>
                </a:lnTo>
                <a:lnTo>
                  <a:pt x="2861" y="403"/>
                </a:lnTo>
                <a:lnTo>
                  <a:pt x="2862" y="410"/>
                </a:lnTo>
                <a:lnTo>
                  <a:pt x="2866" y="417"/>
                </a:lnTo>
                <a:lnTo>
                  <a:pt x="2869" y="424"/>
                </a:lnTo>
                <a:lnTo>
                  <a:pt x="2871" y="433"/>
                </a:lnTo>
                <a:lnTo>
                  <a:pt x="2871" y="445"/>
                </a:lnTo>
                <a:lnTo>
                  <a:pt x="2875" y="447"/>
                </a:lnTo>
                <a:lnTo>
                  <a:pt x="2878" y="447"/>
                </a:lnTo>
                <a:lnTo>
                  <a:pt x="2882" y="449"/>
                </a:lnTo>
                <a:lnTo>
                  <a:pt x="2885" y="450"/>
                </a:lnTo>
                <a:lnTo>
                  <a:pt x="2887" y="452"/>
                </a:lnTo>
                <a:lnTo>
                  <a:pt x="2891" y="454"/>
                </a:lnTo>
                <a:lnTo>
                  <a:pt x="2894" y="456"/>
                </a:lnTo>
                <a:lnTo>
                  <a:pt x="2898" y="456"/>
                </a:lnTo>
                <a:lnTo>
                  <a:pt x="2900" y="463"/>
                </a:lnTo>
                <a:lnTo>
                  <a:pt x="2901" y="470"/>
                </a:lnTo>
                <a:lnTo>
                  <a:pt x="2905" y="475"/>
                </a:lnTo>
                <a:lnTo>
                  <a:pt x="2908" y="481"/>
                </a:lnTo>
                <a:lnTo>
                  <a:pt x="2914" y="486"/>
                </a:lnTo>
                <a:lnTo>
                  <a:pt x="2919" y="489"/>
                </a:lnTo>
                <a:lnTo>
                  <a:pt x="2926" y="493"/>
                </a:lnTo>
                <a:lnTo>
                  <a:pt x="2933" y="493"/>
                </a:lnTo>
                <a:lnTo>
                  <a:pt x="2926" y="486"/>
                </a:lnTo>
                <a:lnTo>
                  <a:pt x="2921" y="479"/>
                </a:lnTo>
                <a:lnTo>
                  <a:pt x="2917" y="472"/>
                </a:lnTo>
                <a:lnTo>
                  <a:pt x="2914" y="465"/>
                </a:lnTo>
                <a:lnTo>
                  <a:pt x="2912" y="458"/>
                </a:lnTo>
                <a:lnTo>
                  <a:pt x="2912" y="450"/>
                </a:lnTo>
                <a:lnTo>
                  <a:pt x="2912" y="443"/>
                </a:lnTo>
                <a:lnTo>
                  <a:pt x="2915" y="436"/>
                </a:lnTo>
                <a:lnTo>
                  <a:pt x="2905" y="433"/>
                </a:lnTo>
                <a:lnTo>
                  <a:pt x="2896" y="427"/>
                </a:lnTo>
                <a:lnTo>
                  <a:pt x="2887" y="420"/>
                </a:lnTo>
                <a:lnTo>
                  <a:pt x="2878" y="412"/>
                </a:lnTo>
                <a:lnTo>
                  <a:pt x="2869" y="403"/>
                </a:lnTo>
                <a:lnTo>
                  <a:pt x="2864" y="392"/>
                </a:lnTo>
                <a:lnTo>
                  <a:pt x="2859" y="382"/>
                </a:lnTo>
                <a:lnTo>
                  <a:pt x="2855" y="373"/>
                </a:lnTo>
                <a:close/>
                <a:moveTo>
                  <a:pt x="2960" y="521"/>
                </a:moveTo>
                <a:lnTo>
                  <a:pt x="2963" y="519"/>
                </a:lnTo>
                <a:lnTo>
                  <a:pt x="2967" y="519"/>
                </a:lnTo>
                <a:lnTo>
                  <a:pt x="2972" y="518"/>
                </a:lnTo>
                <a:lnTo>
                  <a:pt x="2975" y="516"/>
                </a:lnTo>
                <a:lnTo>
                  <a:pt x="2981" y="514"/>
                </a:lnTo>
                <a:lnTo>
                  <a:pt x="2986" y="512"/>
                </a:lnTo>
                <a:lnTo>
                  <a:pt x="2990" y="512"/>
                </a:lnTo>
                <a:lnTo>
                  <a:pt x="2993" y="511"/>
                </a:lnTo>
                <a:lnTo>
                  <a:pt x="2990" y="511"/>
                </a:lnTo>
                <a:lnTo>
                  <a:pt x="2984" y="509"/>
                </a:lnTo>
                <a:lnTo>
                  <a:pt x="2979" y="505"/>
                </a:lnTo>
                <a:lnTo>
                  <a:pt x="2972" y="502"/>
                </a:lnTo>
                <a:lnTo>
                  <a:pt x="2965" y="496"/>
                </a:lnTo>
                <a:lnTo>
                  <a:pt x="2960" y="491"/>
                </a:lnTo>
                <a:lnTo>
                  <a:pt x="2954" y="488"/>
                </a:lnTo>
                <a:lnTo>
                  <a:pt x="2951" y="484"/>
                </a:lnTo>
                <a:lnTo>
                  <a:pt x="2933" y="502"/>
                </a:lnTo>
                <a:lnTo>
                  <a:pt x="2933" y="507"/>
                </a:lnTo>
                <a:lnTo>
                  <a:pt x="2935" y="512"/>
                </a:lnTo>
                <a:lnTo>
                  <a:pt x="2937" y="518"/>
                </a:lnTo>
                <a:lnTo>
                  <a:pt x="2938" y="525"/>
                </a:lnTo>
                <a:lnTo>
                  <a:pt x="2940" y="532"/>
                </a:lnTo>
                <a:lnTo>
                  <a:pt x="2940" y="539"/>
                </a:lnTo>
                <a:lnTo>
                  <a:pt x="2942" y="544"/>
                </a:lnTo>
                <a:lnTo>
                  <a:pt x="2942" y="548"/>
                </a:lnTo>
                <a:lnTo>
                  <a:pt x="2960" y="548"/>
                </a:lnTo>
                <a:lnTo>
                  <a:pt x="2960" y="604"/>
                </a:lnTo>
                <a:lnTo>
                  <a:pt x="2956" y="604"/>
                </a:lnTo>
                <a:lnTo>
                  <a:pt x="2951" y="606"/>
                </a:lnTo>
                <a:lnTo>
                  <a:pt x="2947" y="606"/>
                </a:lnTo>
                <a:lnTo>
                  <a:pt x="2944" y="608"/>
                </a:lnTo>
                <a:lnTo>
                  <a:pt x="2940" y="610"/>
                </a:lnTo>
                <a:lnTo>
                  <a:pt x="2937" y="611"/>
                </a:lnTo>
                <a:lnTo>
                  <a:pt x="2935" y="613"/>
                </a:lnTo>
                <a:lnTo>
                  <a:pt x="2933" y="613"/>
                </a:lnTo>
                <a:lnTo>
                  <a:pt x="2933" y="631"/>
                </a:lnTo>
                <a:lnTo>
                  <a:pt x="2930" y="632"/>
                </a:lnTo>
                <a:lnTo>
                  <a:pt x="2926" y="632"/>
                </a:lnTo>
                <a:lnTo>
                  <a:pt x="2921" y="634"/>
                </a:lnTo>
                <a:lnTo>
                  <a:pt x="2915" y="638"/>
                </a:lnTo>
                <a:lnTo>
                  <a:pt x="2912" y="640"/>
                </a:lnTo>
                <a:lnTo>
                  <a:pt x="2907" y="643"/>
                </a:lnTo>
                <a:lnTo>
                  <a:pt x="2903" y="647"/>
                </a:lnTo>
                <a:lnTo>
                  <a:pt x="2900" y="650"/>
                </a:lnTo>
                <a:lnTo>
                  <a:pt x="2926" y="678"/>
                </a:lnTo>
                <a:lnTo>
                  <a:pt x="2926" y="650"/>
                </a:lnTo>
                <a:lnTo>
                  <a:pt x="2933" y="647"/>
                </a:lnTo>
                <a:lnTo>
                  <a:pt x="2942" y="643"/>
                </a:lnTo>
                <a:lnTo>
                  <a:pt x="2952" y="640"/>
                </a:lnTo>
                <a:lnTo>
                  <a:pt x="2965" y="638"/>
                </a:lnTo>
                <a:lnTo>
                  <a:pt x="2977" y="634"/>
                </a:lnTo>
                <a:lnTo>
                  <a:pt x="2990" y="632"/>
                </a:lnTo>
                <a:lnTo>
                  <a:pt x="3000" y="632"/>
                </a:lnTo>
                <a:lnTo>
                  <a:pt x="3011" y="631"/>
                </a:lnTo>
                <a:lnTo>
                  <a:pt x="3011" y="625"/>
                </a:lnTo>
                <a:lnTo>
                  <a:pt x="3009" y="618"/>
                </a:lnTo>
                <a:lnTo>
                  <a:pt x="3005" y="611"/>
                </a:lnTo>
                <a:lnTo>
                  <a:pt x="3002" y="604"/>
                </a:lnTo>
                <a:lnTo>
                  <a:pt x="2997" y="599"/>
                </a:lnTo>
                <a:lnTo>
                  <a:pt x="2993" y="594"/>
                </a:lnTo>
                <a:lnTo>
                  <a:pt x="2988" y="588"/>
                </a:lnTo>
                <a:lnTo>
                  <a:pt x="2984" y="585"/>
                </a:lnTo>
                <a:lnTo>
                  <a:pt x="3002" y="567"/>
                </a:lnTo>
                <a:lnTo>
                  <a:pt x="2960" y="521"/>
                </a:lnTo>
                <a:close/>
                <a:moveTo>
                  <a:pt x="1278" y="325"/>
                </a:moveTo>
                <a:lnTo>
                  <a:pt x="1275" y="327"/>
                </a:lnTo>
                <a:lnTo>
                  <a:pt x="1271" y="327"/>
                </a:lnTo>
                <a:lnTo>
                  <a:pt x="1266" y="329"/>
                </a:lnTo>
                <a:lnTo>
                  <a:pt x="1261" y="330"/>
                </a:lnTo>
                <a:lnTo>
                  <a:pt x="1257" y="332"/>
                </a:lnTo>
                <a:lnTo>
                  <a:pt x="1252" y="334"/>
                </a:lnTo>
                <a:lnTo>
                  <a:pt x="1248" y="334"/>
                </a:lnTo>
                <a:lnTo>
                  <a:pt x="1245" y="334"/>
                </a:lnTo>
                <a:lnTo>
                  <a:pt x="1245" y="341"/>
                </a:lnTo>
                <a:lnTo>
                  <a:pt x="1246" y="348"/>
                </a:lnTo>
                <a:lnTo>
                  <a:pt x="1250" y="355"/>
                </a:lnTo>
                <a:lnTo>
                  <a:pt x="1254" y="362"/>
                </a:lnTo>
                <a:lnTo>
                  <a:pt x="1259" y="367"/>
                </a:lnTo>
                <a:lnTo>
                  <a:pt x="1262" y="373"/>
                </a:lnTo>
                <a:lnTo>
                  <a:pt x="1266" y="376"/>
                </a:lnTo>
                <a:lnTo>
                  <a:pt x="1269" y="380"/>
                </a:lnTo>
                <a:lnTo>
                  <a:pt x="1245" y="410"/>
                </a:lnTo>
                <a:lnTo>
                  <a:pt x="1246" y="415"/>
                </a:lnTo>
                <a:lnTo>
                  <a:pt x="1248" y="419"/>
                </a:lnTo>
                <a:lnTo>
                  <a:pt x="1248" y="420"/>
                </a:lnTo>
                <a:lnTo>
                  <a:pt x="1248" y="422"/>
                </a:lnTo>
                <a:lnTo>
                  <a:pt x="1248" y="424"/>
                </a:lnTo>
                <a:lnTo>
                  <a:pt x="1248" y="427"/>
                </a:lnTo>
                <a:lnTo>
                  <a:pt x="1250" y="431"/>
                </a:lnTo>
                <a:lnTo>
                  <a:pt x="1254" y="436"/>
                </a:lnTo>
                <a:lnTo>
                  <a:pt x="1261" y="429"/>
                </a:lnTo>
                <a:lnTo>
                  <a:pt x="1268" y="424"/>
                </a:lnTo>
                <a:lnTo>
                  <a:pt x="1278" y="419"/>
                </a:lnTo>
                <a:lnTo>
                  <a:pt x="1289" y="415"/>
                </a:lnTo>
                <a:lnTo>
                  <a:pt x="1299" y="410"/>
                </a:lnTo>
                <a:lnTo>
                  <a:pt x="1310" y="406"/>
                </a:lnTo>
                <a:lnTo>
                  <a:pt x="1321" y="403"/>
                </a:lnTo>
                <a:lnTo>
                  <a:pt x="1331" y="399"/>
                </a:lnTo>
                <a:lnTo>
                  <a:pt x="1324" y="396"/>
                </a:lnTo>
                <a:lnTo>
                  <a:pt x="1317" y="392"/>
                </a:lnTo>
                <a:lnTo>
                  <a:pt x="1310" y="389"/>
                </a:lnTo>
                <a:lnTo>
                  <a:pt x="1305" y="385"/>
                </a:lnTo>
                <a:lnTo>
                  <a:pt x="1298" y="380"/>
                </a:lnTo>
                <a:lnTo>
                  <a:pt x="1291" y="374"/>
                </a:lnTo>
                <a:lnTo>
                  <a:pt x="1285" y="369"/>
                </a:lnTo>
                <a:lnTo>
                  <a:pt x="1278" y="362"/>
                </a:lnTo>
                <a:lnTo>
                  <a:pt x="1278" y="353"/>
                </a:lnTo>
                <a:lnTo>
                  <a:pt x="1280" y="346"/>
                </a:lnTo>
                <a:lnTo>
                  <a:pt x="1280" y="341"/>
                </a:lnTo>
                <a:lnTo>
                  <a:pt x="1282" y="337"/>
                </a:lnTo>
                <a:lnTo>
                  <a:pt x="1282" y="334"/>
                </a:lnTo>
                <a:lnTo>
                  <a:pt x="1282" y="330"/>
                </a:lnTo>
                <a:lnTo>
                  <a:pt x="1280" y="329"/>
                </a:lnTo>
                <a:lnTo>
                  <a:pt x="1278" y="325"/>
                </a:lnTo>
                <a:close/>
                <a:moveTo>
                  <a:pt x="1227" y="362"/>
                </a:moveTo>
                <a:lnTo>
                  <a:pt x="1225" y="366"/>
                </a:lnTo>
                <a:lnTo>
                  <a:pt x="1225" y="371"/>
                </a:lnTo>
                <a:lnTo>
                  <a:pt x="1223" y="376"/>
                </a:lnTo>
                <a:lnTo>
                  <a:pt x="1222" y="380"/>
                </a:lnTo>
                <a:lnTo>
                  <a:pt x="1222" y="385"/>
                </a:lnTo>
                <a:lnTo>
                  <a:pt x="1220" y="390"/>
                </a:lnTo>
                <a:lnTo>
                  <a:pt x="1218" y="396"/>
                </a:lnTo>
                <a:lnTo>
                  <a:pt x="1218" y="399"/>
                </a:lnTo>
                <a:lnTo>
                  <a:pt x="1213" y="399"/>
                </a:lnTo>
                <a:lnTo>
                  <a:pt x="1206" y="401"/>
                </a:lnTo>
                <a:lnTo>
                  <a:pt x="1202" y="403"/>
                </a:lnTo>
                <a:lnTo>
                  <a:pt x="1197" y="405"/>
                </a:lnTo>
                <a:lnTo>
                  <a:pt x="1193" y="408"/>
                </a:lnTo>
                <a:lnTo>
                  <a:pt x="1190" y="412"/>
                </a:lnTo>
                <a:lnTo>
                  <a:pt x="1186" y="415"/>
                </a:lnTo>
                <a:lnTo>
                  <a:pt x="1183" y="417"/>
                </a:lnTo>
                <a:lnTo>
                  <a:pt x="1183" y="412"/>
                </a:lnTo>
                <a:lnTo>
                  <a:pt x="1185" y="406"/>
                </a:lnTo>
                <a:lnTo>
                  <a:pt x="1185" y="403"/>
                </a:lnTo>
                <a:lnTo>
                  <a:pt x="1186" y="399"/>
                </a:lnTo>
                <a:lnTo>
                  <a:pt x="1186" y="396"/>
                </a:lnTo>
                <a:lnTo>
                  <a:pt x="1186" y="392"/>
                </a:lnTo>
                <a:lnTo>
                  <a:pt x="1186" y="387"/>
                </a:lnTo>
                <a:lnTo>
                  <a:pt x="1183" y="380"/>
                </a:lnTo>
                <a:lnTo>
                  <a:pt x="1186" y="380"/>
                </a:lnTo>
                <a:lnTo>
                  <a:pt x="1192" y="378"/>
                </a:lnTo>
                <a:lnTo>
                  <a:pt x="1197" y="374"/>
                </a:lnTo>
                <a:lnTo>
                  <a:pt x="1202" y="371"/>
                </a:lnTo>
                <a:lnTo>
                  <a:pt x="1208" y="369"/>
                </a:lnTo>
                <a:lnTo>
                  <a:pt x="1213" y="366"/>
                </a:lnTo>
                <a:lnTo>
                  <a:pt x="1220" y="364"/>
                </a:lnTo>
                <a:lnTo>
                  <a:pt x="1227" y="362"/>
                </a:lnTo>
                <a:close/>
                <a:moveTo>
                  <a:pt x="2567" y="986"/>
                </a:moveTo>
                <a:lnTo>
                  <a:pt x="2576" y="989"/>
                </a:lnTo>
                <a:lnTo>
                  <a:pt x="2582" y="993"/>
                </a:lnTo>
                <a:lnTo>
                  <a:pt x="2587" y="997"/>
                </a:lnTo>
                <a:lnTo>
                  <a:pt x="2592" y="1000"/>
                </a:lnTo>
                <a:lnTo>
                  <a:pt x="2596" y="1005"/>
                </a:lnTo>
                <a:lnTo>
                  <a:pt x="2599" y="1011"/>
                </a:lnTo>
                <a:lnTo>
                  <a:pt x="2605" y="1016"/>
                </a:lnTo>
                <a:lnTo>
                  <a:pt x="2610" y="1023"/>
                </a:lnTo>
                <a:lnTo>
                  <a:pt x="2620" y="1023"/>
                </a:lnTo>
                <a:lnTo>
                  <a:pt x="2629" y="1027"/>
                </a:lnTo>
                <a:lnTo>
                  <a:pt x="2636" y="1030"/>
                </a:lnTo>
                <a:lnTo>
                  <a:pt x="2643" y="1035"/>
                </a:lnTo>
                <a:lnTo>
                  <a:pt x="2658" y="1048"/>
                </a:lnTo>
                <a:lnTo>
                  <a:pt x="2668" y="1064"/>
                </a:lnTo>
                <a:lnTo>
                  <a:pt x="2679" y="1081"/>
                </a:lnTo>
                <a:lnTo>
                  <a:pt x="2688" y="1097"/>
                </a:lnTo>
                <a:lnTo>
                  <a:pt x="2696" y="1113"/>
                </a:lnTo>
                <a:lnTo>
                  <a:pt x="2705" y="1126"/>
                </a:lnTo>
                <a:lnTo>
                  <a:pt x="2702" y="1126"/>
                </a:lnTo>
                <a:lnTo>
                  <a:pt x="2698" y="1127"/>
                </a:lnTo>
                <a:lnTo>
                  <a:pt x="2693" y="1127"/>
                </a:lnTo>
                <a:lnTo>
                  <a:pt x="2689" y="1129"/>
                </a:lnTo>
                <a:lnTo>
                  <a:pt x="2684" y="1131"/>
                </a:lnTo>
                <a:lnTo>
                  <a:pt x="2679" y="1133"/>
                </a:lnTo>
                <a:lnTo>
                  <a:pt x="2675" y="1134"/>
                </a:lnTo>
                <a:lnTo>
                  <a:pt x="2670" y="1134"/>
                </a:lnTo>
                <a:lnTo>
                  <a:pt x="2658" y="1120"/>
                </a:lnTo>
                <a:lnTo>
                  <a:pt x="2643" y="1103"/>
                </a:lnTo>
                <a:lnTo>
                  <a:pt x="2629" y="1083"/>
                </a:lnTo>
                <a:lnTo>
                  <a:pt x="2615" y="1064"/>
                </a:lnTo>
                <a:lnTo>
                  <a:pt x="2603" y="1044"/>
                </a:lnTo>
                <a:lnTo>
                  <a:pt x="2589" y="1023"/>
                </a:lnTo>
                <a:lnTo>
                  <a:pt x="2578" y="1004"/>
                </a:lnTo>
                <a:lnTo>
                  <a:pt x="2567" y="986"/>
                </a:lnTo>
                <a:close/>
                <a:moveTo>
                  <a:pt x="2698" y="1143"/>
                </a:moveTo>
                <a:lnTo>
                  <a:pt x="2714" y="1140"/>
                </a:lnTo>
                <a:lnTo>
                  <a:pt x="2730" y="1138"/>
                </a:lnTo>
                <a:lnTo>
                  <a:pt x="2744" y="1138"/>
                </a:lnTo>
                <a:lnTo>
                  <a:pt x="2758" y="1141"/>
                </a:lnTo>
                <a:lnTo>
                  <a:pt x="2774" y="1145"/>
                </a:lnTo>
                <a:lnTo>
                  <a:pt x="2788" y="1148"/>
                </a:lnTo>
                <a:lnTo>
                  <a:pt x="2804" y="1152"/>
                </a:lnTo>
                <a:lnTo>
                  <a:pt x="2820" y="1152"/>
                </a:lnTo>
                <a:lnTo>
                  <a:pt x="2808" y="1156"/>
                </a:lnTo>
                <a:lnTo>
                  <a:pt x="2794" y="1156"/>
                </a:lnTo>
                <a:lnTo>
                  <a:pt x="2778" y="1156"/>
                </a:lnTo>
                <a:lnTo>
                  <a:pt x="2762" y="1156"/>
                </a:lnTo>
                <a:lnTo>
                  <a:pt x="2744" y="1152"/>
                </a:lnTo>
                <a:lnTo>
                  <a:pt x="2728" y="1150"/>
                </a:lnTo>
                <a:lnTo>
                  <a:pt x="2712" y="1147"/>
                </a:lnTo>
                <a:lnTo>
                  <a:pt x="2698" y="1143"/>
                </a:lnTo>
                <a:close/>
                <a:moveTo>
                  <a:pt x="2855" y="1097"/>
                </a:moveTo>
                <a:lnTo>
                  <a:pt x="2850" y="1097"/>
                </a:lnTo>
                <a:lnTo>
                  <a:pt x="2847" y="1099"/>
                </a:lnTo>
                <a:lnTo>
                  <a:pt x="2841" y="1101"/>
                </a:lnTo>
                <a:lnTo>
                  <a:pt x="2838" y="1103"/>
                </a:lnTo>
                <a:lnTo>
                  <a:pt x="2832" y="1103"/>
                </a:lnTo>
                <a:lnTo>
                  <a:pt x="2827" y="1104"/>
                </a:lnTo>
                <a:lnTo>
                  <a:pt x="2824" y="1106"/>
                </a:lnTo>
                <a:lnTo>
                  <a:pt x="2820" y="1106"/>
                </a:lnTo>
                <a:lnTo>
                  <a:pt x="2813" y="1103"/>
                </a:lnTo>
                <a:lnTo>
                  <a:pt x="2806" y="1099"/>
                </a:lnTo>
                <a:lnTo>
                  <a:pt x="2797" y="1097"/>
                </a:lnTo>
                <a:lnTo>
                  <a:pt x="2790" y="1095"/>
                </a:lnTo>
                <a:lnTo>
                  <a:pt x="2781" y="1094"/>
                </a:lnTo>
                <a:lnTo>
                  <a:pt x="2774" y="1094"/>
                </a:lnTo>
                <a:lnTo>
                  <a:pt x="2765" y="1095"/>
                </a:lnTo>
                <a:lnTo>
                  <a:pt x="2758" y="1097"/>
                </a:lnTo>
                <a:lnTo>
                  <a:pt x="2756" y="1092"/>
                </a:lnTo>
                <a:lnTo>
                  <a:pt x="2755" y="1087"/>
                </a:lnTo>
                <a:lnTo>
                  <a:pt x="2753" y="1083"/>
                </a:lnTo>
                <a:lnTo>
                  <a:pt x="2753" y="1080"/>
                </a:lnTo>
                <a:lnTo>
                  <a:pt x="2753" y="1076"/>
                </a:lnTo>
                <a:lnTo>
                  <a:pt x="2755" y="1073"/>
                </a:lnTo>
                <a:lnTo>
                  <a:pt x="2756" y="1067"/>
                </a:lnTo>
                <a:lnTo>
                  <a:pt x="2758" y="1060"/>
                </a:lnTo>
                <a:lnTo>
                  <a:pt x="2741" y="1042"/>
                </a:lnTo>
                <a:lnTo>
                  <a:pt x="2749" y="1039"/>
                </a:lnTo>
                <a:lnTo>
                  <a:pt x="2758" y="1034"/>
                </a:lnTo>
                <a:lnTo>
                  <a:pt x="2767" y="1030"/>
                </a:lnTo>
                <a:lnTo>
                  <a:pt x="2776" y="1025"/>
                </a:lnTo>
                <a:lnTo>
                  <a:pt x="2786" y="1021"/>
                </a:lnTo>
                <a:lnTo>
                  <a:pt x="2795" y="1018"/>
                </a:lnTo>
                <a:lnTo>
                  <a:pt x="2804" y="1014"/>
                </a:lnTo>
                <a:lnTo>
                  <a:pt x="2811" y="1014"/>
                </a:lnTo>
                <a:lnTo>
                  <a:pt x="2811" y="1011"/>
                </a:lnTo>
                <a:lnTo>
                  <a:pt x="2811" y="1007"/>
                </a:lnTo>
                <a:lnTo>
                  <a:pt x="2813" y="1004"/>
                </a:lnTo>
                <a:lnTo>
                  <a:pt x="2813" y="1002"/>
                </a:lnTo>
                <a:lnTo>
                  <a:pt x="2815" y="998"/>
                </a:lnTo>
                <a:lnTo>
                  <a:pt x="2818" y="997"/>
                </a:lnTo>
                <a:lnTo>
                  <a:pt x="2824" y="997"/>
                </a:lnTo>
                <a:lnTo>
                  <a:pt x="2829" y="995"/>
                </a:lnTo>
                <a:lnTo>
                  <a:pt x="2832" y="988"/>
                </a:lnTo>
                <a:lnTo>
                  <a:pt x="2839" y="979"/>
                </a:lnTo>
                <a:lnTo>
                  <a:pt x="2847" y="968"/>
                </a:lnTo>
                <a:lnTo>
                  <a:pt x="2854" y="958"/>
                </a:lnTo>
                <a:lnTo>
                  <a:pt x="2861" y="947"/>
                </a:lnTo>
                <a:lnTo>
                  <a:pt x="2866" y="938"/>
                </a:lnTo>
                <a:lnTo>
                  <a:pt x="2869" y="929"/>
                </a:lnTo>
                <a:lnTo>
                  <a:pt x="2871" y="921"/>
                </a:lnTo>
                <a:lnTo>
                  <a:pt x="2871" y="926"/>
                </a:lnTo>
                <a:lnTo>
                  <a:pt x="2869" y="933"/>
                </a:lnTo>
                <a:lnTo>
                  <a:pt x="2866" y="940"/>
                </a:lnTo>
                <a:lnTo>
                  <a:pt x="2862" y="949"/>
                </a:lnTo>
                <a:lnTo>
                  <a:pt x="2861" y="958"/>
                </a:lnTo>
                <a:lnTo>
                  <a:pt x="2857" y="965"/>
                </a:lnTo>
                <a:lnTo>
                  <a:pt x="2855" y="972"/>
                </a:lnTo>
                <a:lnTo>
                  <a:pt x="2855" y="977"/>
                </a:lnTo>
                <a:lnTo>
                  <a:pt x="2871" y="977"/>
                </a:lnTo>
                <a:lnTo>
                  <a:pt x="2873" y="981"/>
                </a:lnTo>
                <a:lnTo>
                  <a:pt x="2873" y="986"/>
                </a:lnTo>
                <a:lnTo>
                  <a:pt x="2869" y="993"/>
                </a:lnTo>
                <a:lnTo>
                  <a:pt x="2866" y="998"/>
                </a:lnTo>
                <a:lnTo>
                  <a:pt x="2862" y="1005"/>
                </a:lnTo>
                <a:lnTo>
                  <a:pt x="2859" y="1009"/>
                </a:lnTo>
                <a:lnTo>
                  <a:pt x="2855" y="1012"/>
                </a:lnTo>
                <a:lnTo>
                  <a:pt x="2855" y="1014"/>
                </a:lnTo>
                <a:lnTo>
                  <a:pt x="2880" y="1042"/>
                </a:lnTo>
                <a:lnTo>
                  <a:pt x="2855" y="1071"/>
                </a:lnTo>
                <a:lnTo>
                  <a:pt x="2855" y="1076"/>
                </a:lnTo>
                <a:lnTo>
                  <a:pt x="2855" y="1081"/>
                </a:lnTo>
                <a:lnTo>
                  <a:pt x="2857" y="1085"/>
                </a:lnTo>
                <a:lnTo>
                  <a:pt x="2857" y="1087"/>
                </a:lnTo>
                <a:lnTo>
                  <a:pt x="2859" y="1090"/>
                </a:lnTo>
                <a:lnTo>
                  <a:pt x="2857" y="1092"/>
                </a:lnTo>
                <a:lnTo>
                  <a:pt x="2857" y="1094"/>
                </a:lnTo>
                <a:lnTo>
                  <a:pt x="2855" y="1097"/>
                </a:lnTo>
                <a:close/>
                <a:moveTo>
                  <a:pt x="2864" y="781"/>
                </a:moveTo>
                <a:lnTo>
                  <a:pt x="2864" y="784"/>
                </a:lnTo>
                <a:lnTo>
                  <a:pt x="2864" y="790"/>
                </a:lnTo>
                <a:lnTo>
                  <a:pt x="2866" y="795"/>
                </a:lnTo>
                <a:lnTo>
                  <a:pt x="2868" y="800"/>
                </a:lnTo>
                <a:lnTo>
                  <a:pt x="2869" y="806"/>
                </a:lnTo>
                <a:lnTo>
                  <a:pt x="2871" y="809"/>
                </a:lnTo>
                <a:lnTo>
                  <a:pt x="2871" y="814"/>
                </a:lnTo>
                <a:lnTo>
                  <a:pt x="2873" y="818"/>
                </a:lnTo>
                <a:lnTo>
                  <a:pt x="2855" y="837"/>
                </a:lnTo>
                <a:lnTo>
                  <a:pt x="2855" y="855"/>
                </a:lnTo>
                <a:lnTo>
                  <a:pt x="2855" y="859"/>
                </a:lnTo>
                <a:lnTo>
                  <a:pt x="2859" y="864"/>
                </a:lnTo>
                <a:lnTo>
                  <a:pt x="2862" y="868"/>
                </a:lnTo>
                <a:lnTo>
                  <a:pt x="2868" y="873"/>
                </a:lnTo>
                <a:lnTo>
                  <a:pt x="2880" y="882"/>
                </a:lnTo>
                <a:lnTo>
                  <a:pt x="2894" y="890"/>
                </a:lnTo>
                <a:lnTo>
                  <a:pt x="2910" y="899"/>
                </a:lnTo>
                <a:lnTo>
                  <a:pt x="2924" y="905"/>
                </a:lnTo>
                <a:lnTo>
                  <a:pt x="2935" y="910"/>
                </a:lnTo>
                <a:lnTo>
                  <a:pt x="2942" y="912"/>
                </a:lnTo>
                <a:lnTo>
                  <a:pt x="2938" y="905"/>
                </a:lnTo>
                <a:lnTo>
                  <a:pt x="2931" y="890"/>
                </a:lnTo>
                <a:lnTo>
                  <a:pt x="2921" y="873"/>
                </a:lnTo>
                <a:lnTo>
                  <a:pt x="2908" y="853"/>
                </a:lnTo>
                <a:lnTo>
                  <a:pt x="2896" y="832"/>
                </a:lnTo>
                <a:lnTo>
                  <a:pt x="2882" y="813"/>
                </a:lnTo>
                <a:lnTo>
                  <a:pt x="2871" y="795"/>
                </a:lnTo>
                <a:lnTo>
                  <a:pt x="2864" y="781"/>
                </a:lnTo>
                <a:close/>
                <a:moveTo>
                  <a:pt x="2915" y="1060"/>
                </a:moveTo>
                <a:lnTo>
                  <a:pt x="2912" y="1062"/>
                </a:lnTo>
                <a:lnTo>
                  <a:pt x="2908" y="1065"/>
                </a:lnTo>
                <a:lnTo>
                  <a:pt x="2903" y="1069"/>
                </a:lnTo>
                <a:lnTo>
                  <a:pt x="2898" y="1074"/>
                </a:lnTo>
                <a:lnTo>
                  <a:pt x="2894" y="1080"/>
                </a:lnTo>
                <a:lnTo>
                  <a:pt x="2889" y="1083"/>
                </a:lnTo>
                <a:lnTo>
                  <a:pt x="2885" y="1087"/>
                </a:lnTo>
                <a:lnTo>
                  <a:pt x="2882" y="1088"/>
                </a:lnTo>
                <a:lnTo>
                  <a:pt x="2882" y="1095"/>
                </a:lnTo>
                <a:lnTo>
                  <a:pt x="2882" y="1104"/>
                </a:lnTo>
                <a:lnTo>
                  <a:pt x="2884" y="1115"/>
                </a:lnTo>
                <a:lnTo>
                  <a:pt x="2885" y="1124"/>
                </a:lnTo>
                <a:lnTo>
                  <a:pt x="2887" y="1134"/>
                </a:lnTo>
                <a:lnTo>
                  <a:pt x="2889" y="1141"/>
                </a:lnTo>
                <a:lnTo>
                  <a:pt x="2889" y="1148"/>
                </a:lnTo>
                <a:lnTo>
                  <a:pt x="2891" y="1154"/>
                </a:lnTo>
                <a:lnTo>
                  <a:pt x="2891" y="1150"/>
                </a:lnTo>
                <a:lnTo>
                  <a:pt x="2892" y="1145"/>
                </a:lnTo>
                <a:lnTo>
                  <a:pt x="2896" y="1140"/>
                </a:lnTo>
                <a:lnTo>
                  <a:pt x="2900" y="1136"/>
                </a:lnTo>
                <a:lnTo>
                  <a:pt x="2901" y="1131"/>
                </a:lnTo>
                <a:lnTo>
                  <a:pt x="2905" y="1127"/>
                </a:lnTo>
                <a:lnTo>
                  <a:pt x="2907" y="1126"/>
                </a:lnTo>
                <a:lnTo>
                  <a:pt x="2908" y="1126"/>
                </a:lnTo>
                <a:lnTo>
                  <a:pt x="2910" y="1126"/>
                </a:lnTo>
                <a:lnTo>
                  <a:pt x="2914" y="1126"/>
                </a:lnTo>
                <a:lnTo>
                  <a:pt x="2917" y="1124"/>
                </a:lnTo>
                <a:lnTo>
                  <a:pt x="2921" y="1124"/>
                </a:lnTo>
                <a:lnTo>
                  <a:pt x="2922" y="1122"/>
                </a:lnTo>
                <a:lnTo>
                  <a:pt x="2926" y="1120"/>
                </a:lnTo>
                <a:lnTo>
                  <a:pt x="2930" y="1118"/>
                </a:lnTo>
                <a:lnTo>
                  <a:pt x="2933" y="1115"/>
                </a:lnTo>
                <a:lnTo>
                  <a:pt x="2915" y="1097"/>
                </a:lnTo>
                <a:lnTo>
                  <a:pt x="2915" y="1090"/>
                </a:lnTo>
                <a:lnTo>
                  <a:pt x="2917" y="1083"/>
                </a:lnTo>
                <a:lnTo>
                  <a:pt x="2921" y="1078"/>
                </a:lnTo>
                <a:lnTo>
                  <a:pt x="2922" y="1073"/>
                </a:lnTo>
                <a:lnTo>
                  <a:pt x="2922" y="1067"/>
                </a:lnTo>
                <a:lnTo>
                  <a:pt x="2922" y="1064"/>
                </a:lnTo>
                <a:lnTo>
                  <a:pt x="2921" y="1062"/>
                </a:lnTo>
                <a:lnTo>
                  <a:pt x="2915" y="1060"/>
                </a:lnTo>
                <a:close/>
                <a:moveTo>
                  <a:pt x="3081" y="1097"/>
                </a:moveTo>
                <a:lnTo>
                  <a:pt x="3071" y="1101"/>
                </a:lnTo>
                <a:lnTo>
                  <a:pt x="3066" y="1101"/>
                </a:lnTo>
                <a:lnTo>
                  <a:pt x="3062" y="1101"/>
                </a:lnTo>
                <a:lnTo>
                  <a:pt x="3062" y="1099"/>
                </a:lnTo>
                <a:lnTo>
                  <a:pt x="3064" y="1097"/>
                </a:lnTo>
                <a:lnTo>
                  <a:pt x="3066" y="1095"/>
                </a:lnTo>
                <a:lnTo>
                  <a:pt x="3069" y="1092"/>
                </a:lnTo>
                <a:lnTo>
                  <a:pt x="3073" y="1088"/>
                </a:lnTo>
                <a:lnTo>
                  <a:pt x="3069" y="1085"/>
                </a:lnTo>
                <a:lnTo>
                  <a:pt x="3067" y="1081"/>
                </a:lnTo>
                <a:lnTo>
                  <a:pt x="3064" y="1078"/>
                </a:lnTo>
                <a:lnTo>
                  <a:pt x="3058" y="1076"/>
                </a:lnTo>
                <a:lnTo>
                  <a:pt x="3055" y="1074"/>
                </a:lnTo>
                <a:lnTo>
                  <a:pt x="3050" y="1073"/>
                </a:lnTo>
                <a:lnTo>
                  <a:pt x="3044" y="1071"/>
                </a:lnTo>
                <a:lnTo>
                  <a:pt x="3039" y="1071"/>
                </a:lnTo>
                <a:lnTo>
                  <a:pt x="3057" y="1051"/>
                </a:lnTo>
                <a:lnTo>
                  <a:pt x="3060" y="1051"/>
                </a:lnTo>
                <a:lnTo>
                  <a:pt x="3062" y="1053"/>
                </a:lnTo>
                <a:lnTo>
                  <a:pt x="3066" y="1055"/>
                </a:lnTo>
                <a:lnTo>
                  <a:pt x="3069" y="1057"/>
                </a:lnTo>
                <a:lnTo>
                  <a:pt x="3073" y="1058"/>
                </a:lnTo>
                <a:lnTo>
                  <a:pt x="3076" y="1058"/>
                </a:lnTo>
                <a:lnTo>
                  <a:pt x="3078" y="1060"/>
                </a:lnTo>
                <a:lnTo>
                  <a:pt x="3081" y="1060"/>
                </a:lnTo>
                <a:lnTo>
                  <a:pt x="3081" y="1064"/>
                </a:lnTo>
                <a:lnTo>
                  <a:pt x="3083" y="1067"/>
                </a:lnTo>
                <a:lnTo>
                  <a:pt x="3085" y="1071"/>
                </a:lnTo>
                <a:lnTo>
                  <a:pt x="3085" y="1074"/>
                </a:lnTo>
                <a:lnTo>
                  <a:pt x="3087" y="1078"/>
                </a:lnTo>
                <a:lnTo>
                  <a:pt x="3088" y="1081"/>
                </a:lnTo>
                <a:lnTo>
                  <a:pt x="3090" y="1085"/>
                </a:lnTo>
                <a:lnTo>
                  <a:pt x="3090" y="1088"/>
                </a:lnTo>
                <a:lnTo>
                  <a:pt x="3096" y="1088"/>
                </a:lnTo>
                <a:lnTo>
                  <a:pt x="3101" y="1087"/>
                </a:lnTo>
                <a:lnTo>
                  <a:pt x="3106" y="1085"/>
                </a:lnTo>
                <a:lnTo>
                  <a:pt x="3111" y="1083"/>
                </a:lnTo>
                <a:lnTo>
                  <a:pt x="3115" y="1080"/>
                </a:lnTo>
                <a:lnTo>
                  <a:pt x="3119" y="1076"/>
                </a:lnTo>
                <a:lnTo>
                  <a:pt x="3122" y="1074"/>
                </a:lnTo>
                <a:lnTo>
                  <a:pt x="3126" y="1071"/>
                </a:lnTo>
                <a:lnTo>
                  <a:pt x="3136" y="1071"/>
                </a:lnTo>
                <a:lnTo>
                  <a:pt x="3150" y="1074"/>
                </a:lnTo>
                <a:lnTo>
                  <a:pt x="3166" y="1078"/>
                </a:lnTo>
                <a:lnTo>
                  <a:pt x="3182" y="1083"/>
                </a:lnTo>
                <a:lnTo>
                  <a:pt x="3198" y="1092"/>
                </a:lnTo>
                <a:lnTo>
                  <a:pt x="3209" y="1101"/>
                </a:lnTo>
                <a:lnTo>
                  <a:pt x="3214" y="1106"/>
                </a:lnTo>
                <a:lnTo>
                  <a:pt x="3217" y="1111"/>
                </a:lnTo>
                <a:lnTo>
                  <a:pt x="3219" y="1118"/>
                </a:lnTo>
                <a:lnTo>
                  <a:pt x="3221" y="1126"/>
                </a:lnTo>
                <a:lnTo>
                  <a:pt x="3233" y="1129"/>
                </a:lnTo>
                <a:lnTo>
                  <a:pt x="3246" y="1134"/>
                </a:lnTo>
                <a:lnTo>
                  <a:pt x="3258" y="1143"/>
                </a:lnTo>
                <a:lnTo>
                  <a:pt x="3269" y="1152"/>
                </a:lnTo>
                <a:lnTo>
                  <a:pt x="3277" y="1164"/>
                </a:lnTo>
                <a:lnTo>
                  <a:pt x="3285" y="1177"/>
                </a:lnTo>
                <a:lnTo>
                  <a:pt x="3288" y="1191"/>
                </a:lnTo>
                <a:lnTo>
                  <a:pt x="3290" y="1209"/>
                </a:lnTo>
                <a:lnTo>
                  <a:pt x="3281" y="1203"/>
                </a:lnTo>
                <a:lnTo>
                  <a:pt x="3270" y="1198"/>
                </a:lnTo>
                <a:lnTo>
                  <a:pt x="3262" y="1191"/>
                </a:lnTo>
                <a:lnTo>
                  <a:pt x="3253" y="1184"/>
                </a:lnTo>
                <a:lnTo>
                  <a:pt x="3244" y="1177"/>
                </a:lnTo>
                <a:lnTo>
                  <a:pt x="3235" y="1168"/>
                </a:lnTo>
                <a:lnTo>
                  <a:pt x="3228" y="1159"/>
                </a:lnTo>
                <a:lnTo>
                  <a:pt x="3221" y="1152"/>
                </a:lnTo>
                <a:lnTo>
                  <a:pt x="3217" y="1154"/>
                </a:lnTo>
                <a:lnTo>
                  <a:pt x="3212" y="1156"/>
                </a:lnTo>
                <a:lnTo>
                  <a:pt x="3209" y="1159"/>
                </a:lnTo>
                <a:lnTo>
                  <a:pt x="3205" y="1163"/>
                </a:lnTo>
                <a:lnTo>
                  <a:pt x="3202" y="1166"/>
                </a:lnTo>
                <a:lnTo>
                  <a:pt x="3198" y="1168"/>
                </a:lnTo>
                <a:lnTo>
                  <a:pt x="3196" y="1170"/>
                </a:lnTo>
                <a:lnTo>
                  <a:pt x="3194" y="1171"/>
                </a:lnTo>
                <a:lnTo>
                  <a:pt x="3189" y="1171"/>
                </a:lnTo>
                <a:lnTo>
                  <a:pt x="3184" y="1170"/>
                </a:lnTo>
                <a:lnTo>
                  <a:pt x="3179" y="1168"/>
                </a:lnTo>
                <a:lnTo>
                  <a:pt x="3173" y="1166"/>
                </a:lnTo>
                <a:lnTo>
                  <a:pt x="3168" y="1164"/>
                </a:lnTo>
                <a:lnTo>
                  <a:pt x="3163" y="1163"/>
                </a:lnTo>
                <a:lnTo>
                  <a:pt x="3157" y="1163"/>
                </a:lnTo>
                <a:lnTo>
                  <a:pt x="3150" y="1163"/>
                </a:lnTo>
                <a:lnTo>
                  <a:pt x="3150" y="1159"/>
                </a:lnTo>
                <a:lnTo>
                  <a:pt x="3149" y="1156"/>
                </a:lnTo>
                <a:lnTo>
                  <a:pt x="3147" y="1152"/>
                </a:lnTo>
                <a:lnTo>
                  <a:pt x="3145" y="1148"/>
                </a:lnTo>
                <a:lnTo>
                  <a:pt x="3143" y="1147"/>
                </a:lnTo>
                <a:lnTo>
                  <a:pt x="3140" y="1145"/>
                </a:lnTo>
                <a:lnTo>
                  <a:pt x="3136" y="1145"/>
                </a:lnTo>
                <a:lnTo>
                  <a:pt x="3134" y="1143"/>
                </a:lnTo>
                <a:lnTo>
                  <a:pt x="3134" y="1140"/>
                </a:lnTo>
                <a:lnTo>
                  <a:pt x="3134" y="1136"/>
                </a:lnTo>
                <a:lnTo>
                  <a:pt x="3133" y="1133"/>
                </a:lnTo>
                <a:lnTo>
                  <a:pt x="3133" y="1129"/>
                </a:lnTo>
                <a:lnTo>
                  <a:pt x="3133" y="1126"/>
                </a:lnTo>
                <a:lnTo>
                  <a:pt x="3131" y="1122"/>
                </a:lnTo>
                <a:lnTo>
                  <a:pt x="3127" y="1118"/>
                </a:lnTo>
                <a:lnTo>
                  <a:pt x="3126" y="1115"/>
                </a:lnTo>
                <a:lnTo>
                  <a:pt x="3090" y="1115"/>
                </a:lnTo>
                <a:lnTo>
                  <a:pt x="3090" y="1106"/>
                </a:lnTo>
                <a:lnTo>
                  <a:pt x="3088" y="1101"/>
                </a:lnTo>
                <a:lnTo>
                  <a:pt x="3087" y="1097"/>
                </a:lnTo>
                <a:lnTo>
                  <a:pt x="3085" y="1095"/>
                </a:lnTo>
                <a:lnTo>
                  <a:pt x="3083" y="1097"/>
                </a:lnTo>
                <a:lnTo>
                  <a:pt x="3081" y="1097"/>
                </a:lnTo>
                <a:close/>
                <a:moveTo>
                  <a:pt x="3186" y="1191"/>
                </a:moveTo>
                <a:lnTo>
                  <a:pt x="3182" y="1200"/>
                </a:lnTo>
                <a:lnTo>
                  <a:pt x="3179" y="1207"/>
                </a:lnTo>
                <a:lnTo>
                  <a:pt x="3175" y="1212"/>
                </a:lnTo>
                <a:lnTo>
                  <a:pt x="3170" y="1217"/>
                </a:lnTo>
                <a:lnTo>
                  <a:pt x="3168" y="1221"/>
                </a:lnTo>
                <a:lnTo>
                  <a:pt x="3166" y="1224"/>
                </a:lnTo>
                <a:lnTo>
                  <a:pt x="3166" y="1230"/>
                </a:lnTo>
                <a:lnTo>
                  <a:pt x="3168" y="1237"/>
                </a:lnTo>
                <a:lnTo>
                  <a:pt x="3164" y="1240"/>
                </a:lnTo>
                <a:lnTo>
                  <a:pt x="3161" y="1244"/>
                </a:lnTo>
                <a:lnTo>
                  <a:pt x="3156" y="1249"/>
                </a:lnTo>
                <a:lnTo>
                  <a:pt x="3152" y="1256"/>
                </a:lnTo>
                <a:lnTo>
                  <a:pt x="3149" y="1262"/>
                </a:lnTo>
                <a:lnTo>
                  <a:pt x="3145" y="1269"/>
                </a:lnTo>
                <a:lnTo>
                  <a:pt x="3143" y="1276"/>
                </a:lnTo>
                <a:lnTo>
                  <a:pt x="3141" y="1283"/>
                </a:lnTo>
                <a:lnTo>
                  <a:pt x="3108" y="1283"/>
                </a:lnTo>
                <a:lnTo>
                  <a:pt x="3103" y="1279"/>
                </a:lnTo>
                <a:lnTo>
                  <a:pt x="3097" y="1274"/>
                </a:lnTo>
                <a:lnTo>
                  <a:pt x="3092" y="1269"/>
                </a:lnTo>
                <a:lnTo>
                  <a:pt x="3085" y="1263"/>
                </a:lnTo>
                <a:lnTo>
                  <a:pt x="3080" y="1258"/>
                </a:lnTo>
                <a:lnTo>
                  <a:pt x="3073" y="1255"/>
                </a:lnTo>
                <a:lnTo>
                  <a:pt x="3067" y="1249"/>
                </a:lnTo>
                <a:lnTo>
                  <a:pt x="3064" y="1246"/>
                </a:lnTo>
                <a:lnTo>
                  <a:pt x="3081" y="1246"/>
                </a:lnTo>
                <a:lnTo>
                  <a:pt x="3080" y="1239"/>
                </a:lnTo>
                <a:lnTo>
                  <a:pt x="3080" y="1233"/>
                </a:lnTo>
                <a:lnTo>
                  <a:pt x="3081" y="1228"/>
                </a:lnTo>
                <a:lnTo>
                  <a:pt x="3083" y="1223"/>
                </a:lnTo>
                <a:lnTo>
                  <a:pt x="3087" y="1219"/>
                </a:lnTo>
                <a:lnTo>
                  <a:pt x="3090" y="1216"/>
                </a:lnTo>
                <a:lnTo>
                  <a:pt x="3096" y="1212"/>
                </a:lnTo>
                <a:lnTo>
                  <a:pt x="3099" y="1209"/>
                </a:lnTo>
                <a:lnTo>
                  <a:pt x="3094" y="1207"/>
                </a:lnTo>
                <a:lnTo>
                  <a:pt x="3090" y="1205"/>
                </a:lnTo>
                <a:lnTo>
                  <a:pt x="3083" y="1202"/>
                </a:lnTo>
                <a:lnTo>
                  <a:pt x="3076" y="1198"/>
                </a:lnTo>
                <a:lnTo>
                  <a:pt x="3071" y="1194"/>
                </a:lnTo>
                <a:lnTo>
                  <a:pt x="3064" y="1189"/>
                </a:lnTo>
                <a:lnTo>
                  <a:pt x="3058" y="1184"/>
                </a:lnTo>
                <a:lnTo>
                  <a:pt x="3055" y="1180"/>
                </a:lnTo>
                <a:lnTo>
                  <a:pt x="3050" y="1186"/>
                </a:lnTo>
                <a:lnTo>
                  <a:pt x="3043" y="1194"/>
                </a:lnTo>
                <a:lnTo>
                  <a:pt x="3037" y="1205"/>
                </a:lnTo>
                <a:lnTo>
                  <a:pt x="3032" y="1216"/>
                </a:lnTo>
                <a:lnTo>
                  <a:pt x="3027" y="1228"/>
                </a:lnTo>
                <a:lnTo>
                  <a:pt x="3020" y="1237"/>
                </a:lnTo>
                <a:lnTo>
                  <a:pt x="3016" y="1240"/>
                </a:lnTo>
                <a:lnTo>
                  <a:pt x="3013" y="1242"/>
                </a:lnTo>
                <a:lnTo>
                  <a:pt x="3007" y="1244"/>
                </a:lnTo>
                <a:lnTo>
                  <a:pt x="3004" y="1246"/>
                </a:lnTo>
                <a:lnTo>
                  <a:pt x="2986" y="1246"/>
                </a:lnTo>
                <a:lnTo>
                  <a:pt x="2968" y="1228"/>
                </a:lnTo>
                <a:lnTo>
                  <a:pt x="2951" y="1228"/>
                </a:lnTo>
                <a:lnTo>
                  <a:pt x="2947" y="1230"/>
                </a:lnTo>
                <a:lnTo>
                  <a:pt x="2942" y="1235"/>
                </a:lnTo>
                <a:lnTo>
                  <a:pt x="2935" y="1242"/>
                </a:lnTo>
                <a:lnTo>
                  <a:pt x="2930" y="1251"/>
                </a:lnTo>
                <a:lnTo>
                  <a:pt x="2922" y="1258"/>
                </a:lnTo>
                <a:lnTo>
                  <a:pt x="2917" y="1267"/>
                </a:lnTo>
                <a:lnTo>
                  <a:pt x="2912" y="1272"/>
                </a:lnTo>
                <a:lnTo>
                  <a:pt x="2908" y="1274"/>
                </a:lnTo>
                <a:lnTo>
                  <a:pt x="2900" y="1263"/>
                </a:lnTo>
                <a:lnTo>
                  <a:pt x="2894" y="1265"/>
                </a:lnTo>
                <a:lnTo>
                  <a:pt x="2889" y="1270"/>
                </a:lnTo>
                <a:lnTo>
                  <a:pt x="2884" y="1276"/>
                </a:lnTo>
                <a:lnTo>
                  <a:pt x="2878" y="1283"/>
                </a:lnTo>
                <a:lnTo>
                  <a:pt x="2873" y="1290"/>
                </a:lnTo>
                <a:lnTo>
                  <a:pt x="2868" y="1295"/>
                </a:lnTo>
                <a:lnTo>
                  <a:pt x="2864" y="1299"/>
                </a:lnTo>
                <a:lnTo>
                  <a:pt x="2864" y="1300"/>
                </a:lnTo>
                <a:lnTo>
                  <a:pt x="2861" y="1300"/>
                </a:lnTo>
                <a:lnTo>
                  <a:pt x="2857" y="1300"/>
                </a:lnTo>
                <a:lnTo>
                  <a:pt x="2854" y="1299"/>
                </a:lnTo>
                <a:lnTo>
                  <a:pt x="2850" y="1297"/>
                </a:lnTo>
                <a:lnTo>
                  <a:pt x="2847" y="1295"/>
                </a:lnTo>
                <a:lnTo>
                  <a:pt x="2845" y="1293"/>
                </a:lnTo>
                <a:lnTo>
                  <a:pt x="2841" y="1293"/>
                </a:lnTo>
                <a:lnTo>
                  <a:pt x="2838" y="1292"/>
                </a:lnTo>
                <a:lnTo>
                  <a:pt x="2785" y="1339"/>
                </a:lnTo>
                <a:lnTo>
                  <a:pt x="2781" y="1338"/>
                </a:lnTo>
                <a:lnTo>
                  <a:pt x="2778" y="1338"/>
                </a:lnTo>
                <a:lnTo>
                  <a:pt x="2772" y="1336"/>
                </a:lnTo>
                <a:lnTo>
                  <a:pt x="2767" y="1334"/>
                </a:lnTo>
                <a:lnTo>
                  <a:pt x="2764" y="1332"/>
                </a:lnTo>
                <a:lnTo>
                  <a:pt x="2758" y="1331"/>
                </a:lnTo>
                <a:lnTo>
                  <a:pt x="2755" y="1331"/>
                </a:lnTo>
                <a:lnTo>
                  <a:pt x="2749" y="1329"/>
                </a:lnTo>
                <a:lnTo>
                  <a:pt x="2748" y="1332"/>
                </a:lnTo>
                <a:lnTo>
                  <a:pt x="2744" y="1334"/>
                </a:lnTo>
                <a:lnTo>
                  <a:pt x="2741" y="1336"/>
                </a:lnTo>
                <a:lnTo>
                  <a:pt x="2737" y="1338"/>
                </a:lnTo>
                <a:lnTo>
                  <a:pt x="2734" y="1338"/>
                </a:lnTo>
                <a:lnTo>
                  <a:pt x="2730" y="1339"/>
                </a:lnTo>
                <a:lnTo>
                  <a:pt x="2728" y="1339"/>
                </a:lnTo>
                <a:lnTo>
                  <a:pt x="2725" y="1339"/>
                </a:lnTo>
                <a:lnTo>
                  <a:pt x="2725" y="1346"/>
                </a:lnTo>
                <a:lnTo>
                  <a:pt x="2726" y="1353"/>
                </a:lnTo>
                <a:lnTo>
                  <a:pt x="2726" y="1359"/>
                </a:lnTo>
                <a:lnTo>
                  <a:pt x="2728" y="1366"/>
                </a:lnTo>
                <a:lnTo>
                  <a:pt x="2730" y="1371"/>
                </a:lnTo>
                <a:lnTo>
                  <a:pt x="2732" y="1376"/>
                </a:lnTo>
                <a:lnTo>
                  <a:pt x="2732" y="1382"/>
                </a:lnTo>
                <a:lnTo>
                  <a:pt x="2732" y="1385"/>
                </a:lnTo>
                <a:lnTo>
                  <a:pt x="2716" y="1405"/>
                </a:lnTo>
                <a:lnTo>
                  <a:pt x="2716" y="1410"/>
                </a:lnTo>
                <a:lnTo>
                  <a:pt x="2718" y="1417"/>
                </a:lnTo>
                <a:lnTo>
                  <a:pt x="2718" y="1424"/>
                </a:lnTo>
                <a:lnTo>
                  <a:pt x="2719" y="1431"/>
                </a:lnTo>
                <a:lnTo>
                  <a:pt x="2721" y="1437"/>
                </a:lnTo>
                <a:lnTo>
                  <a:pt x="2723" y="1442"/>
                </a:lnTo>
                <a:lnTo>
                  <a:pt x="2725" y="1447"/>
                </a:lnTo>
                <a:lnTo>
                  <a:pt x="2725" y="1451"/>
                </a:lnTo>
                <a:lnTo>
                  <a:pt x="2721" y="1458"/>
                </a:lnTo>
                <a:lnTo>
                  <a:pt x="2718" y="1467"/>
                </a:lnTo>
                <a:lnTo>
                  <a:pt x="2716" y="1474"/>
                </a:lnTo>
                <a:lnTo>
                  <a:pt x="2712" y="1482"/>
                </a:lnTo>
                <a:lnTo>
                  <a:pt x="2711" y="1491"/>
                </a:lnTo>
                <a:lnTo>
                  <a:pt x="2709" y="1500"/>
                </a:lnTo>
                <a:lnTo>
                  <a:pt x="2707" y="1509"/>
                </a:lnTo>
                <a:lnTo>
                  <a:pt x="2707" y="1516"/>
                </a:lnTo>
                <a:lnTo>
                  <a:pt x="2728" y="1514"/>
                </a:lnTo>
                <a:lnTo>
                  <a:pt x="2755" y="1513"/>
                </a:lnTo>
                <a:lnTo>
                  <a:pt x="2781" y="1507"/>
                </a:lnTo>
                <a:lnTo>
                  <a:pt x="2809" y="1502"/>
                </a:lnTo>
                <a:lnTo>
                  <a:pt x="2836" y="1493"/>
                </a:lnTo>
                <a:lnTo>
                  <a:pt x="2861" y="1484"/>
                </a:lnTo>
                <a:lnTo>
                  <a:pt x="2873" y="1479"/>
                </a:lnTo>
                <a:lnTo>
                  <a:pt x="2882" y="1472"/>
                </a:lnTo>
                <a:lnTo>
                  <a:pt x="2891" y="1467"/>
                </a:lnTo>
                <a:lnTo>
                  <a:pt x="2900" y="1460"/>
                </a:lnTo>
                <a:lnTo>
                  <a:pt x="2933" y="1460"/>
                </a:lnTo>
                <a:lnTo>
                  <a:pt x="2951" y="1477"/>
                </a:lnTo>
                <a:lnTo>
                  <a:pt x="2947" y="1481"/>
                </a:lnTo>
                <a:lnTo>
                  <a:pt x="2944" y="1484"/>
                </a:lnTo>
                <a:lnTo>
                  <a:pt x="2942" y="1490"/>
                </a:lnTo>
                <a:lnTo>
                  <a:pt x="2938" y="1493"/>
                </a:lnTo>
                <a:lnTo>
                  <a:pt x="2937" y="1498"/>
                </a:lnTo>
                <a:lnTo>
                  <a:pt x="2935" y="1504"/>
                </a:lnTo>
                <a:lnTo>
                  <a:pt x="2933" y="1509"/>
                </a:lnTo>
                <a:lnTo>
                  <a:pt x="2933" y="1516"/>
                </a:lnTo>
                <a:lnTo>
                  <a:pt x="2942" y="1511"/>
                </a:lnTo>
                <a:lnTo>
                  <a:pt x="2952" y="1504"/>
                </a:lnTo>
                <a:lnTo>
                  <a:pt x="2967" y="1497"/>
                </a:lnTo>
                <a:lnTo>
                  <a:pt x="2981" y="1490"/>
                </a:lnTo>
                <a:lnTo>
                  <a:pt x="2997" y="1484"/>
                </a:lnTo>
                <a:lnTo>
                  <a:pt x="3009" y="1479"/>
                </a:lnTo>
                <a:lnTo>
                  <a:pt x="3021" y="1477"/>
                </a:lnTo>
                <a:lnTo>
                  <a:pt x="3028" y="1477"/>
                </a:lnTo>
                <a:lnTo>
                  <a:pt x="3023" y="1482"/>
                </a:lnTo>
                <a:lnTo>
                  <a:pt x="3016" y="1488"/>
                </a:lnTo>
                <a:lnTo>
                  <a:pt x="3007" y="1493"/>
                </a:lnTo>
                <a:lnTo>
                  <a:pt x="3000" y="1500"/>
                </a:lnTo>
                <a:lnTo>
                  <a:pt x="2993" y="1505"/>
                </a:lnTo>
                <a:lnTo>
                  <a:pt x="2991" y="1511"/>
                </a:lnTo>
                <a:lnTo>
                  <a:pt x="2991" y="1513"/>
                </a:lnTo>
                <a:lnTo>
                  <a:pt x="2993" y="1514"/>
                </a:lnTo>
                <a:lnTo>
                  <a:pt x="2998" y="1516"/>
                </a:lnTo>
                <a:lnTo>
                  <a:pt x="3004" y="1516"/>
                </a:lnTo>
                <a:lnTo>
                  <a:pt x="2997" y="1516"/>
                </a:lnTo>
                <a:lnTo>
                  <a:pt x="2993" y="1520"/>
                </a:lnTo>
                <a:lnTo>
                  <a:pt x="2990" y="1525"/>
                </a:lnTo>
                <a:lnTo>
                  <a:pt x="2990" y="1532"/>
                </a:lnTo>
                <a:lnTo>
                  <a:pt x="2988" y="1539"/>
                </a:lnTo>
                <a:lnTo>
                  <a:pt x="2990" y="1546"/>
                </a:lnTo>
                <a:lnTo>
                  <a:pt x="2991" y="1555"/>
                </a:lnTo>
                <a:lnTo>
                  <a:pt x="2995" y="1562"/>
                </a:lnTo>
                <a:lnTo>
                  <a:pt x="3055" y="1534"/>
                </a:lnTo>
                <a:lnTo>
                  <a:pt x="3081" y="1562"/>
                </a:lnTo>
                <a:lnTo>
                  <a:pt x="3254" y="1385"/>
                </a:lnTo>
                <a:lnTo>
                  <a:pt x="3254" y="1375"/>
                </a:lnTo>
                <a:lnTo>
                  <a:pt x="3253" y="1366"/>
                </a:lnTo>
                <a:lnTo>
                  <a:pt x="3251" y="1359"/>
                </a:lnTo>
                <a:lnTo>
                  <a:pt x="3247" y="1352"/>
                </a:lnTo>
                <a:lnTo>
                  <a:pt x="3244" y="1346"/>
                </a:lnTo>
                <a:lnTo>
                  <a:pt x="3240" y="1343"/>
                </a:lnTo>
                <a:lnTo>
                  <a:pt x="3235" y="1339"/>
                </a:lnTo>
                <a:lnTo>
                  <a:pt x="3228" y="1339"/>
                </a:lnTo>
                <a:lnTo>
                  <a:pt x="3228" y="1300"/>
                </a:lnTo>
                <a:lnTo>
                  <a:pt x="3226" y="1300"/>
                </a:lnTo>
                <a:lnTo>
                  <a:pt x="3223" y="1300"/>
                </a:lnTo>
                <a:lnTo>
                  <a:pt x="3219" y="1299"/>
                </a:lnTo>
                <a:lnTo>
                  <a:pt x="3216" y="1297"/>
                </a:lnTo>
                <a:lnTo>
                  <a:pt x="3212" y="1295"/>
                </a:lnTo>
                <a:lnTo>
                  <a:pt x="3209" y="1293"/>
                </a:lnTo>
                <a:lnTo>
                  <a:pt x="3205" y="1293"/>
                </a:lnTo>
                <a:lnTo>
                  <a:pt x="3202" y="1292"/>
                </a:lnTo>
                <a:lnTo>
                  <a:pt x="3203" y="1288"/>
                </a:lnTo>
                <a:lnTo>
                  <a:pt x="3203" y="1285"/>
                </a:lnTo>
                <a:lnTo>
                  <a:pt x="3205" y="1281"/>
                </a:lnTo>
                <a:lnTo>
                  <a:pt x="3207" y="1278"/>
                </a:lnTo>
                <a:lnTo>
                  <a:pt x="3209" y="1274"/>
                </a:lnTo>
                <a:lnTo>
                  <a:pt x="3210" y="1270"/>
                </a:lnTo>
                <a:lnTo>
                  <a:pt x="3210" y="1267"/>
                </a:lnTo>
                <a:lnTo>
                  <a:pt x="3210" y="1263"/>
                </a:lnTo>
                <a:lnTo>
                  <a:pt x="3210" y="1246"/>
                </a:lnTo>
                <a:lnTo>
                  <a:pt x="3209" y="1246"/>
                </a:lnTo>
                <a:lnTo>
                  <a:pt x="3205" y="1244"/>
                </a:lnTo>
                <a:lnTo>
                  <a:pt x="3202" y="1242"/>
                </a:lnTo>
                <a:lnTo>
                  <a:pt x="3198" y="1240"/>
                </a:lnTo>
                <a:lnTo>
                  <a:pt x="3194" y="1239"/>
                </a:lnTo>
                <a:lnTo>
                  <a:pt x="3193" y="1239"/>
                </a:lnTo>
                <a:lnTo>
                  <a:pt x="3189" y="1237"/>
                </a:lnTo>
                <a:lnTo>
                  <a:pt x="3186" y="1237"/>
                </a:lnTo>
                <a:lnTo>
                  <a:pt x="3186" y="1230"/>
                </a:lnTo>
                <a:lnTo>
                  <a:pt x="3187" y="1224"/>
                </a:lnTo>
                <a:lnTo>
                  <a:pt x="3187" y="1219"/>
                </a:lnTo>
                <a:lnTo>
                  <a:pt x="3189" y="1214"/>
                </a:lnTo>
                <a:lnTo>
                  <a:pt x="3189" y="1209"/>
                </a:lnTo>
                <a:lnTo>
                  <a:pt x="3189" y="1203"/>
                </a:lnTo>
                <a:lnTo>
                  <a:pt x="3187" y="1196"/>
                </a:lnTo>
                <a:lnTo>
                  <a:pt x="3186" y="1191"/>
                </a:lnTo>
                <a:close/>
                <a:moveTo>
                  <a:pt x="3203" y="1636"/>
                </a:moveTo>
                <a:lnTo>
                  <a:pt x="3246" y="1636"/>
                </a:lnTo>
                <a:lnTo>
                  <a:pt x="3263" y="1619"/>
                </a:lnTo>
                <a:lnTo>
                  <a:pt x="3279" y="1617"/>
                </a:lnTo>
                <a:lnTo>
                  <a:pt x="3293" y="1613"/>
                </a:lnTo>
                <a:lnTo>
                  <a:pt x="3306" y="1608"/>
                </a:lnTo>
                <a:lnTo>
                  <a:pt x="3318" y="1601"/>
                </a:lnTo>
                <a:lnTo>
                  <a:pt x="3329" y="1592"/>
                </a:lnTo>
                <a:lnTo>
                  <a:pt x="3339" y="1583"/>
                </a:lnTo>
                <a:lnTo>
                  <a:pt x="3350" y="1573"/>
                </a:lnTo>
                <a:lnTo>
                  <a:pt x="3359" y="1562"/>
                </a:lnTo>
                <a:lnTo>
                  <a:pt x="3341" y="1544"/>
                </a:lnTo>
                <a:lnTo>
                  <a:pt x="3307" y="1581"/>
                </a:lnTo>
                <a:lnTo>
                  <a:pt x="3272" y="1581"/>
                </a:lnTo>
                <a:lnTo>
                  <a:pt x="3265" y="1589"/>
                </a:lnTo>
                <a:lnTo>
                  <a:pt x="3256" y="1596"/>
                </a:lnTo>
                <a:lnTo>
                  <a:pt x="3247" y="1603"/>
                </a:lnTo>
                <a:lnTo>
                  <a:pt x="3237" y="1610"/>
                </a:lnTo>
                <a:lnTo>
                  <a:pt x="3228" y="1617"/>
                </a:lnTo>
                <a:lnTo>
                  <a:pt x="3219" y="1624"/>
                </a:lnTo>
                <a:lnTo>
                  <a:pt x="3210" y="1629"/>
                </a:lnTo>
                <a:lnTo>
                  <a:pt x="3203" y="1636"/>
                </a:lnTo>
                <a:close/>
                <a:moveTo>
                  <a:pt x="3376" y="1581"/>
                </a:moveTo>
                <a:lnTo>
                  <a:pt x="3383" y="1576"/>
                </a:lnTo>
                <a:lnTo>
                  <a:pt x="3390" y="1571"/>
                </a:lnTo>
                <a:lnTo>
                  <a:pt x="3399" y="1564"/>
                </a:lnTo>
                <a:lnTo>
                  <a:pt x="3406" y="1558"/>
                </a:lnTo>
                <a:lnTo>
                  <a:pt x="3413" y="1551"/>
                </a:lnTo>
                <a:lnTo>
                  <a:pt x="3421" y="1544"/>
                </a:lnTo>
                <a:lnTo>
                  <a:pt x="3426" y="1539"/>
                </a:lnTo>
                <a:lnTo>
                  <a:pt x="3429" y="1534"/>
                </a:lnTo>
                <a:lnTo>
                  <a:pt x="3433" y="1536"/>
                </a:lnTo>
                <a:lnTo>
                  <a:pt x="3436" y="1536"/>
                </a:lnTo>
                <a:lnTo>
                  <a:pt x="3440" y="1537"/>
                </a:lnTo>
                <a:lnTo>
                  <a:pt x="3442" y="1539"/>
                </a:lnTo>
                <a:lnTo>
                  <a:pt x="3445" y="1541"/>
                </a:lnTo>
                <a:lnTo>
                  <a:pt x="3449" y="1543"/>
                </a:lnTo>
                <a:lnTo>
                  <a:pt x="3452" y="1544"/>
                </a:lnTo>
                <a:lnTo>
                  <a:pt x="3456" y="1544"/>
                </a:lnTo>
                <a:lnTo>
                  <a:pt x="3459" y="1541"/>
                </a:lnTo>
                <a:lnTo>
                  <a:pt x="3463" y="1539"/>
                </a:lnTo>
                <a:lnTo>
                  <a:pt x="3465" y="1537"/>
                </a:lnTo>
                <a:lnTo>
                  <a:pt x="3468" y="1536"/>
                </a:lnTo>
                <a:lnTo>
                  <a:pt x="3472" y="1536"/>
                </a:lnTo>
                <a:lnTo>
                  <a:pt x="3475" y="1536"/>
                </a:lnTo>
                <a:lnTo>
                  <a:pt x="3479" y="1534"/>
                </a:lnTo>
                <a:lnTo>
                  <a:pt x="3482" y="1534"/>
                </a:lnTo>
                <a:lnTo>
                  <a:pt x="3472" y="1525"/>
                </a:lnTo>
                <a:lnTo>
                  <a:pt x="3465" y="1518"/>
                </a:lnTo>
                <a:lnTo>
                  <a:pt x="3456" y="1513"/>
                </a:lnTo>
                <a:lnTo>
                  <a:pt x="3449" y="1507"/>
                </a:lnTo>
                <a:lnTo>
                  <a:pt x="3443" y="1502"/>
                </a:lnTo>
                <a:lnTo>
                  <a:pt x="3438" y="1495"/>
                </a:lnTo>
                <a:lnTo>
                  <a:pt x="3433" y="1488"/>
                </a:lnTo>
                <a:lnTo>
                  <a:pt x="3429" y="1479"/>
                </a:lnTo>
                <a:lnTo>
                  <a:pt x="3428" y="1490"/>
                </a:lnTo>
                <a:lnTo>
                  <a:pt x="3424" y="1498"/>
                </a:lnTo>
                <a:lnTo>
                  <a:pt x="3417" y="1505"/>
                </a:lnTo>
                <a:lnTo>
                  <a:pt x="3410" y="1514"/>
                </a:lnTo>
                <a:lnTo>
                  <a:pt x="3401" y="1520"/>
                </a:lnTo>
                <a:lnTo>
                  <a:pt x="3392" y="1525"/>
                </a:lnTo>
                <a:lnTo>
                  <a:pt x="3385" y="1530"/>
                </a:lnTo>
                <a:lnTo>
                  <a:pt x="3376" y="1534"/>
                </a:lnTo>
                <a:lnTo>
                  <a:pt x="3376" y="1581"/>
                </a:lnTo>
                <a:close/>
                <a:moveTo>
                  <a:pt x="851" y="297"/>
                </a:moveTo>
                <a:lnTo>
                  <a:pt x="847" y="297"/>
                </a:lnTo>
                <a:lnTo>
                  <a:pt x="842" y="295"/>
                </a:lnTo>
                <a:lnTo>
                  <a:pt x="837" y="291"/>
                </a:lnTo>
                <a:lnTo>
                  <a:pt x="830" y="288"/>
                </a:lnTo>
                <a:lnTo>
                  <a:pt x="824" y="284"/>
                </a:lnTo>
                <a:lnTo>
                  <a:pt x="817" y="283"/>
                </a:lnTo>
                <a:lnTo>
                  <a:pt x="812" y="281"/>
                </a:lnTo>
                <a:lnTo>
                  <a:pt x="808" y="279"/>
                </a:lnTo>
                <a:lnTo>
                  <a:pt x="808" y="272"/>
                </a:lnTo>
                <a:lnTo>
                  <a:pt x="807" y="267"/>
                </a:lnTo>
                <a:lnTo>
                  <a:pt x="805" y="261"/>
                </a:lnTo>
                <a:lnTo>
                  <a:pt x="805" y="256"/>
                </a:lnTo>
                <a:lnTo>
                  <a:pt x="803" y="251"/>
                </a:lnTo>
                <a:lnTo>
                  <a:pt x="801" y="245"/>
                </a:lnTo>
                <a:lnTo>
                  <a:pt x="800" y="240"/>
                </a:lnTo>
                <a:lnTo>
                  <a:pt x="800" y="233"/>
                </a:lnTo>
                <a:lnTo>
                  <a:pt x="803" y="228"/>
                </a:lnTo>
                <a:lnTo>
                  <a:pt x="808" y="222"/>
                </a:lnTo>
                <a:lnTo>
                  <a:pt x="812" y="217"/>
                </a:lnTo>
                <a:lnTo>
                  <a:pt x="817" y="210"/>
                </a:lnTo>
                <a:lnTo>
                  <a:pt x="823" y="203"/>
                </a:lnTo>
                <a:lnTo>
                  <a:pt x="826" y="196"/>
                </a:lnTo>
                <a:lnTo>
                  <a:pt x="831" y="191"/>
                </a:lnTo>
                <a:lnTo>
                  <a:pt x="835" y="185"/>
                </a:lnTo>
                <a:lnTo>
                  <a:pt x="817" y="168"/>
                </a:lnTo>
                <a:lnTo>
                  <a:pt x="817" y="164"/>
                </a:lnTo>
                <a:lnTo>
                  <a:pt x="819" y="161"/>
                </a:lnTo>
                <a:lnTo>
                  <a:pt x="821" y="157"/>
                </a:lnTo>
                <a:lnTo>
                  <a:pt x="823" y="154"/>
                </a:lnTo>
                <a:lnTo>
                  <a:pt x="823" y="150"/>
                </a:lnTo>
                <a:lnTo>
                  <a:pt x="824" y="147"/>
                </a:lnTo>
                <a:lnTo>
                  <a:pt x="826" y="143"/>
                </a:lnTo>
                <a:lnTo>
                  <a:pt x="826" y="139"/>
                </a:lnTo>
                <a:lnTo>
                  <a:pt x="782" y="93"/>
                </a:lnTo>
                <a:lnTo>
                  <a:pt x="777" y="93"/>
                </a:lnTo>
                <a:lnTo>
                  <a:pt x="770" y="92"/>
                </a:lnTo>
                <a:lnTo>
                  <a:pt x="763" y="90"/>
                </a:lnTo>
                <a:lnTo>
                  <a:pt x="757" y="88"/>
                </a:lnTo>
                <a:lnTo>
                  <a:pt x="752" y="86"/>
                </a:lnTo>
                <a:lnTo>
                  <a:pt x="747" y="85"/>
                </a:lnTo>
                <a:lnTo>
                  <a:pt x="741" y="85"/>
                </a:lnTo>
                <a:lnTo>
                  <a:pt x="738" y="83"/>
                </a:lnTo>
                <a:lnTo>
                  <a:pt x="748" y="74"/>
                </a:lnTo>
                <a:lnTo>
                  <a:pt x="761" y="65"/>
                </a:lnTo>
                <a:lnTo>
                  <a:pt x="773" y="58"/>
                </a:lnTo>
                <a:lnTo>
                  <a:pt x="787" y="51"/>
                </a:lnTo>
                <a:lnTo>
                  <a:pt x="800" y="44"/>
                </a:lnTo>
                <a:lnTo>
                  <a:pt x="812" y="37"/>
                </a:lnTo>
                <a:lnTo>
                  <a:pt x="824" y="28"/>
                </a:lnTo>
                <a:lnTo>
                  <a:pt x="835" y="17"/>
                </a:lnTo>
                <a:lnTo>
                  <a:pt x="838" y="19"/>
                </a:lnTo>
                <a:lnTo>
                  <a:pt x="840" y="19"/>
                </a:lnTo>
                <a:lnTo>
                  <a:pt x="844" y="21"/>
                </a:lnTo>
                <a:lnTo>
                  <a:pt x="847" y="23"/>
                </a:lnTo>
                <a:lnTo>
                  <a:pt x="851" y="25"/>
                </a:lnTo>
                <a:lnTo>
                  <a:pt x="854" y="26"/>
                </a:lnTo>
                <a:lnTo>
                  <a:pt x="856" y="28"/>
                </a:lnTo>
                <a:lnTo>
                  <a:pt x="860" y="28"/>
                </a:lnTo>
                <a:lnTo>
                  <a:pt x="886" y="0"/>
                </a:lnTo>
                <a:lnTo>
                  <a:pt x="904" y="17"/>
                </a:lnTo>
                <a:lnTo>
                  <a:pt x="909" y="17"/>
                </a:lnTo>
                <a:lnTo>
                  <a:pt x="916" y="17"/>
                </a:lnTo>
                <a:lnTo>
                  <a:pt x="923" y="16"/>
                </a:lnTo>
                <a:lnTo>
                  <a:pt x="929" y="14"/>
                </a:lnTo>
                <a:lnTo>
                  <a:pt x="934" y="12"/>
                </a:lnTo>
                <a:lnTo>
                  <a:pt x="939" y="10"/>
                </a:lnTo>
                <a:lnTo>
                  <a:pt x="943" y="9"/>
                </a:lnTo>
                <a:lnTo>
                  <a:pt x="946" y="9"/>
                </a:lnTo>
                <a:lnTo>
                  <a:pt x="946" y="37"/>
                </a:lnTo>
                <a:lnTo>
                  <a:pt x="957" y="37"/>
                </a:lnTo>
                <a:lnTo>
                  <a:pt x="964" y="37"/>
                </a:lnTo>
                <a:lnTo>
                  <a:pt x="969" y="37"/>
                </a:lnTo>
                <a:lnTo>
                  <a:pt x="974" y="35"/>
                </a:lnTo>
                <a:lnTo>
                  <a:pt x="978" y="33"/>
                </a:lnTo>
                <a:lnTo>
                  <a:pt x="980" y="30"/>
                </a:lnTo>
                <a:lnTo>
                  <a:pt x="982" y="25"/>
                </a:lnTo>
                <a:lnTo>
                  <a:pt x="982" y="17"/>
                </a:lnTo>
                <a:lnTo>
                  <a:pt x="985" y="19"/>
                </a:lnTo>
                <a:lnTo>
                  <a:pt x="989" y="19"/>
                </a:lnTo>
                <a:lnTo>
                  <a:pt x="992" y="21"/>
                </a:lnTo>
                <a:lnTo>
                  <a:pt x="994" y="23"/>
                </a:lnTo>
                <a:lnTo>
                  <a:pt x="997" y="25"/>
                </a:lnTo>
                <a:lnTo>
                  <a:pt x="1001" y="26"/>
                </a:lnTo>
                <a:lnTo>
                  <a:pt x="1005" y="28"/>
                </a:lnTo>
                <a:lnTo>
                  <a:pt x="1008" y="28"/>
                </a:lnTo>
                <a:lnTo>
                  <a:pt x="1015" y="21"/>
                </a:lnTo>
                <a:lnTo>
                  <a:pt x="1024" y="16"/>
                </a:lnTo>
                <a:lnTo>
                  <a:pt x="1033" y="10"/>
                </a:lnTo>
                <a:lnTo>
                  <a:pt x="1043" y="9"/>
                </a:lnTo>
                <a:lnTo>
                  <a:pt x="1052" y="7"/>
                </a:lnTo>
                <a:lnTo>
                  <a:pt x="1063" y="5"/>
                </a:lnTo>
                <a:lnTo>
                  <a:pt x="1070" y="7"/>
                </a:lnTo>
                <a:lnTo>
                  <a:pt x="1079" y="9"/>
                </a:lnTo>
                <a:lnTo>
                  <a:pt x="1086" y="7"/>
                </a:lnTo>
                <a:lnTo>
                  <a:pt x="1095" y="3"/>
                </a:lnTo>
                <a:lnTo>
                  <a:pt x="1105" y="2"/>
                </a:lnTo>
                <a:lnTo>
                  <a:pt x="1118" y="2"/>
                </a:lnTo>
                <a:lnTo>
                  <a:pt x="1128" y="2"/>
                </a:lnTo>
                <a:lnTo>
                  <a:pt x="1139" y="0"/>
                </a:lnTo>
                <a:lnTo>
                  <a:pt x="1148" y="0"/>
                </a:lnTo>
                <a:lnTo>
                  <a:pt x="1156" y="0"/>
                </a:lnTo>
                <a:lnTo>
                  <a:pt x="1174" y="17"/>
                </a:lnTo>
                <a:lnTo>
                  <a:pt x="1121" y="17"/>
                </a:lnTo>
                <a:lnTo>
                  <a:pt x="1121" y="37"/>
                </a:lnTo>
                <a:lnTo>
                  <a:pt x="1126" y="39"/>
                </a:lnTo>
                <a:lnTo>
                  <a:pt x="1137" y="40"/>
                </a:lnTo>
                <a:lnTo>
                  <a:pt x="1148" y="39"/>
                </a:lnTo>
                <a:lnTo>
                  <a:pt x="1162" y="37"/>
                </a:lnTo>
                <a:lnTo>
                  <a:pt x="1176" y="33"/>
                </a:lnTo>
                <a:lnTo>
                  <a:pt x="1188" y="30"/>
                </a:lnTo>
                <a:lnTo>
                  <a:pt x="1201" y="28"/>
                </a:lnTo>
                <a:lnTo>
                  <a:pt x="1208" y="28"/>
                </a:lnTo>
                <a:lnTo>
                  <a:pt x="1197" y="33"/>
                </a:lnTo>
                <a:lnTo>
                  <a:pt x="1186" y="40"/>
                </a:lnTo>
                <a:lnTo>
                  <a:pt x="1176" y="51"/>
                </a:lnTo>
                <a:lnTo>
                  <a:pt x="1165" y="63"/>
                </a:lnTo>
                <a:lnTo>
                  <a:pt x="1158" y="78"/>
                </a:lnTo>
                <a:lnTo>
                  <a:pt x="1153" y="92"/>
                </a:lnTo>
                <a:lnTo>
                  <a:pt x="1153" y="99"/>
                </a:lnTo>
                <a:lnTo>
                  <a:pt x="1153" y="106"/>
                </a:lnTo>
                <a:lnTo>
                  <a:pt x="1153" y="113"/>
                </a:lnTo>
                <a:lnTo>
                  <a:pt x="1156" y="120"/>
                </a:lnTo>
                <a:lnTo>
                  <a:pt x="1139" y="139"/>
                </a:lnTo>
                <a:lnTo>
                  <a:pt x="1135" y="139"/>
                </a:lnTo>
                <a:lnTo>
                  <a:pt x="1132" y="138"/>
                </a:lnTo>
                <a:lnTo>
                  <a:pt x="1128" y="136"/>
                </a:lnTo>
                <a:lnTo>
                  <a:pt x="1126" y="134"/>
                </a:lnTo>
                <a:lnTo>
                  <a:pt x="1123" y="132"/>
                </a:lnTo>
                <a:lnTo>
                  <a:pt x="1119" y="131"/>
                </a:lnTo>
                <a:lnTo>
                  <a:pt x="1116" y="131"/>
                </a:lnTo>
                <a:lnTo>
                  <a:pt x="1112" y="131"/>
                </a:lnTo>
                <a:lnTo>
                  <a:pt x="1112" y="168"/>
                </a:lnTo>
                <a:lnTo>
                  <a:pt x="1103" y="168"/>
                </a:lnTo>
                <a:lnTo>
                  <a:pt x="1096" y="166"/>
                </a:lnTo>
                <a:lnTo>
                  <a:pt x="1089" y="166"/>
                </a:lnTo>
                <a:lnTo>
                  <a:pt x="1084" y="164"/>
                </a:lnTo>
                <a:lnTo>
                  <a:pt x="1077" y="164"/>
                </a:lnTo>
                <a:lnTo>
                  <a:pt x="1072" y="164"/>
                </a:lnTo>
                <a:lnTo>
                  <a:pt x="1066" y="164"/>
                </a:lnTo>
                <a:lnTo>
                  <a:pt x="1061" y="168"/>
                </a:lnTo>
                <a:lnTo>
                  <a:pt x="1061" y="171"/>
                </a:lnTo>
                <a:lnTo>
                  <a:pt x="1063" y="175"/>
                </a:lnTo>
                <a:lnTo>
                  <a:pt x="1066" y="177"/>
                </a:lnTo>
                <a:lnTo>
                  <a:pt x="1070" y="180"/>
                </a:lnTo>
                <a:lnTo>
                  <a:pt x="1075" y="182"/>
                </a:lnTo>
                <a:lnTo>
                  <a:pt x="1079" y="184"/>
                </a:lnTo>
                <a:lnTo>
                  <a:pt x="1082" y="185"/>
                </a:lnTo>
                <a:lnTo>
                  <a:pt x="1088" y="185"/>
                </a:lnTo>
                <a:lnTo>
                  <a:pt x="1079" y="192"/>
                </a:lnTo>
                <a:lnTo>
                  <a:pt x="1056" y="205"/>
                </a:lnTo>
                <a:lnTo>
                  <a:pt x="1024" y="219"/>
                </a:lnTo>
                <a:lnTo>
                  <a:pt x="987" y="237"/>
                </a:lnTo>
                <a:lnTo>
                  <a:pt x="950" y="253"/>
                </a:lnTo>
                <a:lnTo>
                  <a:pt x="914" y="267"/>
                </a:lnTo>
                <a:lnTo>
                  <a:pt x="884" y="276"/>
                </a:lnTo>
                <a:lnTo>
                  <a:pt x="869" y="279"/>
                </a:lnTo>
                <a:lnTo>
                  <a:pt x="869" y="283"/>
                </a:lnTo>
                <a:lnTo>
                  <a:pt x="867" y="286"/>
                </a:lnTo>
                <a:lnTo>
                  <a:pt x="865" y="290"/>
                </a:lnTo>
                <a:lnTo>
                  <a:pt x="863" y="291"/>
                </a:lnTo>
                <a:lnTo>
                  <a:pt x="861" y="293"/>
                </a:lnTo>
                <a:lnTo>
                  <a:pt x="858" y="295"/>
                </a:lnTo>
                <a:lnTo>
                  <a:pt x="854" y="297"/>
                </a:lnTo>
                <a:lnTo>
                  <a:pt x="851" y="297"/>
                </a:lnTo>
                <a:close/>
                <a:moveTo>
                  <a:pt x="1165" y="242"/>
                </a:moveTo>
                <a:lnTo>
                  <a:pt x="1155" y="238"/>
                </a:lnTo>
                <a:lnTo>
                  <a:pt x="1144" y="237"/>
                </a:lnTo>
                <a:lnTo>
                  <a:pt x="1132" y="235"/>
                </a:lnTo>
                <a:lnTo>
                  <a:pt x="1118" y="235"/>
                </a:lnTo>
                <a:lnTo>
                  <a:pt x="1105" y="235"/>
                </a:lnTo>
                <a:lnTo>
                  <a:pt x="1093" y="237"/>
                </a:lnTo>
                <a:lnTo>
                  <a:pt x="1080" y="238"/>
                </a:lnTo>
                <a:lnTo>
                  <a:pt x="1070" y="242"/>
                </a:lnTo>
                <a:lnTo>
                  <a:pt x="1088" y="260"/>
                </a:lnTo>
                <a:lnTo>
                  <a:pt x="1098" y="260"/>
                </a:lnTo>
                <a:lnTo>
                  <a:pt x="1109" y="260"/>
                </a:lnTo>
                <a:lnTo>
                  <a:pt x="1119" y="258"/>
                </a:lnTo>
                <a:lnTo>
                  <a:pt x="1130" y="258"/>
                </a:lnTo>
                <a:lnTo>
                  <a:pt x="1140" y="256"/>
                </a:lnTo>
                <a:lnTo>
                  <a:pt x="1149" y="253"/>
                </a:lnTo>
                <a:lnTo>
                  <a:pt x="1158" y="247"/>
                </a:lnTo>
                <a:lnTo>
                  <a:pt x="1165" y="242"/>
                </a:lnTo>
                <a:close/>
                <a:moveTo>
                  <a:pt x="1983" y="475"/>
                </a:moveTo>
                <a:lnTo>
                  <a:pt x="1976" y="479"/>
                </a:lnTo>
                <a:lnTo>
                  <a:pt x="1969" y="481"/>
                </a:lnTo>
                <a:lnTo>
                  <a:pt x="1963" y="484"/>
                </a:lnTo>
                <a:lnTo>
                  <a:pt x="1962" y="488"/>
                </a:lnTo>
                <a:lnTo>
                  <a:pt x="1960" y="493"/>
                </a:lnTo>
                <a:lnTo>
                  <a:pt x="1958" y="500"/>
                </a:lnTo>
                <a:lnTo>
                  <a:pt x="1958" y="509"/>
                </a:lnTo>
                <a:lnTo>
                  <a:pt x="1958" y="521"/>
                </a:lnTo>
                <a:lnTo>
                  <a:pt x="1969" y="519"/>
                </a:lnTo>
                <a:lnTo>
                  <a:pt x="1976" y="518"/>
                </a:lnTo>
                <a:lnTo>
                  <a:pt x="1981" y="512"/>
                </a:lnTo>
                <a:lnTo>
                  <a:pt x="1983" y="505"/>
                </a:lnTo>
                <a:lnTo>
                  <a:pt x="1985" y="498"/>
                </a:lnTo>
                <a:lnTo>
                  <a:pt x="1985" y="491"/>
                </a:lnTo>
                <a:lnTo>
                  <a:pt x="1983" y="482"/>
                </a:lnTo>
                <a:lnTo>
                  <a:pt x="1983" y="475"/>
                </a:lnTo>
                <a:close/>
                <a:moveTo>
                  <a:pt x="1879" y="495"/>
                </a:moveTo>
                <a:lnTo>
                  <a:pt x="1882" y="493"/>
                </a:lnTo>
                <a:lnTo>
                  <a:pt x="1886" y="493"/>
                </a:lnTo>
                <a:lnTo>
                  <a:pt x="1888" y="491"/>
                </a:lnTo>
                <a:lnTo>
                  <a:pt x="1891" y="488"/>
                </a:lnTo>
                <a:lnTo>
                  <a:pt x="1893" y="486"/>
                </a:lnTo>
                <a:lnTo>
                  <a:pt x="1895" y="482"/>
                </a:lnTo>
                <a:lnTo>
                  <a:pt x="1896" y="479"/>
                </a:lnTo>
                <a:lnTo>
                  <a:pt x="1896" y="475"/>
                </a:lnTo>
                <a:lnTo>
                  <a:pt x="1886" y="475"/>
                </a:lnTo>
                <a:lnTo>
                  <a:pt x="1875" y="475"/>
                </a:lnTo>
                <a:lnTo>
                  <a:pt x="1863" y="477"/>
                </a:lnTo>
                <a:lnTo>
                  <a:pt x="1852" y="481"/>
                </a:lnTo>
                <a:lnTo>
                  <a:pt x="1842" y="484"/>
                </a:lnTo>
                <a:lnTo>
                  <a:pt x="1835" y="491"/>
                </a:lnTo>
                <a:lnTo>
                  <a:pt x="1831" y="495"/>
                </a:lnTo>
                <a:lnTo>
                  <a:pt x="1829" y="500"/>
                </a:lnTo>
                <a:lnTo>
                  <a:pt x="1828" y="505"/>
                </a:lnTo>
                <a:lnTo>
                  <a:pt x="1828" y="512"/>
                </a:lnTo>
                <a:lnTo>
                  <a:pt x="1833" y="512"/>
                </a:lnTo>
                <a:lnTo>
                  <a:pt x="1840" y="516"/>
                </a:lnTo>
                <a:lnTo>
                  <a:pt x="1847" y="518"/>
                </a:lnTo>
                <a:lnTo>
                  <a:pt x="1852" y="523"/>
                </a:lnTo>
                <a:lnTo>
                  <a:pt x="1858" y="526"/>
                </a:lnTo>
                <a:lnTo>
                  <a:pt x="1863" y="532"/>
                </a:lnTo>
                <a:lnTo>
                  <a:pt x="1866" y="537"/>
                </a:lnTo>
                <a:lnTo>
                  <a:pt x="1870" y="541"/>
                </a:lnTo>
                <a:lnTo>
                  <a:pt x="1870" y="595"/>
                </a:lnTo>
                <a:lnTo>
                  <a:pt x="1877" y="597"/>
                </a:lnTo>
                <a:lnTo>
                  <a:pt x="1884" y="599"/>
                </a:lnTo>
                <a:lnTo>
                  <a:pt x="1889" y="602"/>
                </a:lnTo>
                <a:lnTo>
                  <a:pt x="1895" y="606"/>
                </a:lnTo>
                <a:lnTo>
                  <a:pt x="1900" y="611"/>
                </a:lnTo>
                <a:lnTo>
                  <a:pt x="1905" y="615"/>
                </a:lnTo>
                <a:lnTo>
                  <a:pt x="1911" y="620"/>
                </a:lnTo>
                <a:lnTo>
                  <a:pt x="1914" y="624"/>
                </a:lnTo>
                <a:lnTo>
                  <a:pt x="1941" y="595"/>
                </a:lnTo>
                <a:lnTo>
                  <a:pt x="1923" y="578"/>
                </a:lnTo>
                <a:lnTo>
                  <a:pt x="1923" y="574"/>
                </a:lnTo>
                <a:lnTo>
                  <a:pt x="1925" y="571"/>
                </a:lnTo>
                <a:lnTo>
                  <a:pt x="1925" y="567"/>
                </a:lnTo>
                <a:lnTo>
                  <a:pt x="1926" y="564"/>
                </a:lnTo>
                <a:lnTo>
                  <a:pt x="1928" y="560"/>
                </a:lnTo>
                <a:lnTo>
                  <a:pt x="1930" y="556"/>
                </a:lnTo>
                <a:lnTo>
                  <a:pt x="1932" y="553"/>
                </a:lnTo>
                <a:lnTo>
                  <a:pt x="1932" y="549"/>
                </a:lnTo>
                <a:lnTo>
                  <a:pt x="1926" y="546"/>
                </a:lnTo>
                <a:lnTo>
                  <a:pt x="1921" y="541"/>
                </a:lnTo>
                <a:lnTo>
                  <a:pt x="1916" y="535"/>
                </a:lnTo>
                <a:lnTo>
                  <a:pt x="1909" y="530"/>
                </a:lnTo>
                <a:lnTo>
                  <a:pt x="1903" y="526"/>
                </a:lnTo>
                <a:lnTo>
                  <a:pt x="1896" y="521"/>
                </a:lnTo>
                <a:lnTo>
                  <a:pt x="1891" y="516"/>
                </a:lnTo>
                <a:lnTo>
                  <a:pt x="1888" y="512"/>
                </a:lnTo>
                <a:lnTo>
                  <a:pt x="1888" y="509"/>
                </a:lnTo>
                <a:lnTo>
                  <a:pt x="1889" y="505"/>
                </a:lnTo>
                <a:lnTo>
                  <a:pt x="1889" y="502"/>
                </a:lnTo>
                <a:lnTo>
                  <a:pt x="1889" y="500"/>
                </a:lnTo>
                <a:lnTo>
                  <a:pt x="1889" y="496"/>
                </a:lnTo>
                <a:lnTo>
                  <a:pt x="1888" y="495"/>
                </a:lnTo>
                <a:lnTo>
                  <a:pt x="1884" y="495"/>
                </a:lnTo>
                <a:lnTo>
                  <a:pt x="1879" y="495"/>
                </a:lnTo>
                <a:close/>
                <a:moveTo>
                  <a:pt x="1997" y="723"/>
                </a:moveTo>
                <a:lnTo>
                  <a:pt x="1997" y="726"/>
                </a:lnTo>
                <a:lnTo>
                  <a:pt x="1997" y="728"/>
                </a:lnTo>
                <a:lnTo>
                  <a:pt x="1999" y="730"/>
                </a:lnTo>
                <a:lnTo>
                  <a:pt x="2001" y="731"/>
                </a:lnTo>
                <a:lnTo>
                  <a:pt x="2002" y="731"/>
                </a:lnTo>
                <a:lnTo>
                  <a:pt x="2004" y="733"/>
                </a:lnTo>
                <a:lnTo>
                  <a:pt x="2004" y="735"/>
                </a:lnTo>
                <a:lnTo>
                  <a:pt x="2006" y="739"/>
                </a:lnTo>
                <a:lnTo>
                  <a:pt x="2008" y="739"/>
                </a:lnTo>
                <a:lnTo>
                  <a:pt x="2011" y="740"/>
                </a:lnTo>
                <a:lnTo>
                  <a:pt x="2013" y="740"/>
                </a:lnTo>
                <a:lnTo>
                  <a:pt x="2016" y="742"/>
                </a:lnTo>
                <a:lnTo>
                  <a:pt x="2018" y="742"/>
                </a:lnTo>
                <a:lnTo>
                  <a:pt x="2022" y="744"/>
                </a:lnTo>
                <a:lnTo>
                  <a:pt x="2024" y="744"/>
                </a:lnTo>
                <a:lnTo>
                  <a:pt x="2027" y="744"/>
                </a:lnTo>
                <a:lnTo>
                  <a:pt x="2061" y="744"/>
                </a:lnTo>
                <a:lnTo>
                  <a:pt x="2052" y="753"/>
                </a:lnTo>
                <a:lnTo>
                  <a:pt x="2045" y="760"/>
                </a:lnTo>
                <a:lnTo>
                  <a:pt x="2038" y="769"/>
                </a:lnTo>
                <a:lnTo>
                  <a:pt x="2031" y="779"/>
                </a:lnTo>
                <a:lnTo>
                  <a:pt x="2025" y="788"/>
                </a:lnTo>
                <a:lnTo>
                  <a:pt x="2018" y="799"/>
                </a:lnTo>
                <a:lnTo>
                  <a:pt x="2009" y="809"/>
                </a:lnTo>
                <a:lnTo>
                  <a:pt x="2001" y="820"/>
                </a:lnTo>
                <a:lnTo>
                  <a:pt x="1965" y="820"/>
                </a:lnTo>
                <a:lnTo>
                  <a:pt x="1965" y="823"/>
                </a:lnTo>
                <a:lnTo>
                  <a:pt x="1965" y="827"/>
                </a:lnTo>
                <a:lnTo>
                  <a:pt x="1963" y="830"/>
                </a:lnTo>
                <a:lnTo>
                  <a:pt x="1962" y="834"/>
                </a:lnTo>
                <a:lnTo>
                  <a:pt x="1960" y="837"/>
                </a:lnTo>
                <a:lnTo>
                  <a:pt x="1958" y="841"/>
                </a:lnTo>
                <a:lnTo>
                  <a:pt x="1958" y="843"/>
                </a:lnTo>
                <a:lnTo>
                  <a:pt x="1958" y="846"/>
                </a:lnTo>
                <a:lnTo>
                  <a:pt x="1948" y="848"/>
                </a:lnTo>
                <a:lnTo>
                  <a:pt x="1937" y="852"/>
                </a:lnTo>
                <a:lnTo>
                  <a:pt x="1925" y="857"/>
                </a:lnTo>
                <a:lnTo>
                  <a:pt x="1914" y="862"/>
                </a:lnTo>
                <a:lnTo>
                  <a:pt x="1902" y="869"/>
                </a:lnTo>
                <a:lnTo>
                  <a:pt x="1891" y="875"/>
                </a:lnTo>
                <a:lnTo>
                  <a:pt x="1880" y="880"/>
                </a:lnTo>
                <a:lnTo>
                  <a:pt x="1870" y="885"/>
                </a:lnTo>
                <a:lnTo>
                  <a:pt x="1866" y="880"/>
                </a:lnTo>
                <a:lnTo>
                  <a:pt x="1861" y="876"/>
                </a:lnTo>
                <a:lnTo>
                  <a:pt x="1854" y="871"/>
                </a:lnTo>
                <a:lnTo>
                  <a:pt x="1849" y="868"/>
                </a:lnTo>
                <a:lnTo>
                  <a:pt x="1842" y="862"/>
                </a:lnTo>
                <a:lnTo>
                  <a:pt x="1836" y="859"/>
                </a:lnTo>
                <a:lnTo>
                  <a:pt x="1831" y="857"/>
                </a:lnTo>
                <a:lnTo>
                  <a:pt x="1828" y="857"/>
                </a:lnTo>
                <a:lnTo>
                  <a:pt x="1828" y="820"/>
                </a:lnTo>
                <a:lnTo>
                  <a:pt x="1824" y="816"/>
                </a:lnTo>
                <a:lnTo>
                  <a:pt x="1819" y="811"/>
                </a:lnTo>
                <a:lnTo>
                  <a:pt x="1815" y="806"/>
                </a:lnTo>
                <a:lnTo>
                  <a:pt x="1810" y="799"/>
                </a:lnTo>
                <a:lnTo>
                  <a:pt x="1806" y="793"/>
                </a:lnTo>
                <a:lnTo>
                  <a:pt x="1803" y="786"/>
                </a:lnTo>
                <a:lnTo>
                  <a:pt x="1801" y="779"/>
                </a:lnTo>
                <a:lnTo>
                  <a:pt x="1801" y="774"/>
                </a:lnTo>
                <a:lnTo>
                  <a:pt x="1796" y="774"/>
                </a:lnTo>
                <a:lnTo>
                  <a:pt x="1792" y="774"/>
                </a:lnTo>
                <a:lnTo>
                  <a:pt x="1789" y="772"/>
                </a:lnTo>
                <a:lnTo>
                  <a:pt x="1785" y="770"/>
                </a:lnTo>
                <a:lnTo>
                  <a:pt x="1780" y="765"/>
                </a:lnTo>
                <a:lnTo>
                  <a:pt x="1775" y="756"/>
                </a:lnTo>
                <a:lnTo>
                  <a:pt x="1769" y="747"/>
                </a:lnTo>
                <a:lnTo>
                  <a:pt x="1764" y="739"/>
                </a:lnTo>
                <a:lnTo>
                  <a:pt x="1757" y="731"/>
                </a:lnTo>
                <a:lnTo>
                  <a:pt x="1748" y="726"/>
                </a:lnTo>
                <a:lnTo>
                  <a:pt x="1716" y="726"/>
                </a:lnTo>
                <a:lnTo>
                  <a:pt x="1709" y="712"/>
                </a:lnTo>
                <a:lnTo>
                  <a:pt x="1702" y="700"/>
                </a:lnTo>
                <a:lnTo>
                  <a:pt x="1697" y="689"/>
                </a:lnTo>
                <a:lnTo>
                  <a:pt x="1692" y="678"/>
                </a:lnTo>
                <a:lnTo>
                  <a:pt x="1686" y="670"/>
                </a:lnTo>
                <a:lnTo>
                  <a:pt x="1681" y="663"/>
                </a:lnTo>
                <a:lnTo>
                  <a:pt x="1672" y="657"/>
                </a:lnTo>
                <a:lnTo>
                  <a:pt x="1663" y="654"/>
                </a:lnTo>
                <a:lnTo>
                  <a:pt x="1669" y="654"/>
                </a:lnTo>
                <a:lnTo>
                  <a:pt x="1674" y="650"/>
                </a:lnTo>
                <a:lnTo>
                  <a:pt x="1679" y="647"/>
                </a:lnTo>
                <a:lnTo>
                  <a:pt x="1683" y="643"/>
                </a:lnTo>
                <a:lnTo>
                  <a:pt x="1686" y="638"/>
                </a:lnTo>
                <a:lnTo>
                  <a:pt x="1690" y="632"/>
                </a:lnTo>
                <a:lnTo>
                  <a:pt x="1693" y="627"/>
                </a:lnTo>
                <a:lnTo>
                  <a:pt x="1697" y="624"/>
                </a:lnTo>
                <a:lnTo>
                  <a:pt x="1695" y="620"/>
                </a:lnTo>
                <a:lnTo>
                  <a:pt x="1695" y="617"/>
                </a:lnTo>
                <a:lnTo>
                  <a:pt x="1693" y="613"/>
                </a:lnTo>
                <a:lnTo>
                  <a:pt x="1692" y="610"/>
                </a:lnTo>
                <a:lnTo>
                  <a:pt x="1690" y="606"/>
                </a:lnTo>
                <a:lnTo>
                  <a:pt x="1688" y="602"/>
                </a:lnTo>
                <a:lnTo>
                  <a:pt x="1688" y="599"/>
                </a:lnTo>
                <a:lnTo>
                  <a:pt x="1688" y="595"/>
                </a:lnTo>
                <a:lnTo>
                  <a:pt x="1714" y="567"/>
                </a:lnTo>
                <a:lnTo>
                  <a:pt x="1707" y="567"/>
                </a:lnTo>
                <a:lnTo>
                  <a:pt x="1700" y="567"/>
                </a:lnTo>
                <a:lnTo>
                  <a:pt x="1695" y="565"/>
                </a:lnTo>
                <a:lnTo>
                  <a:pt x="1688" y="564"/>
                </a:lnTo>
                <a:lnTo>
                  <a:pt x="1683" y="562"/>
                </a:lnTo>
                <a:lnTo>
                  <a:pt x="1677" y="560"/>
                </a:lnTo>
                <a:lnTo>
                  <a:pt x="1674" y="560"/>
                </a:lnTo>
                <a:lnTo>
                  <a:pt x="1670" y="560"/>
                </a:lnTo>
                <a:lnTo>
                  <a:pt x="1653" y="560"/>
                </a:lnTo>
                <a:lnTo>
                  <a:pt x="1626" y="587"/>
                </a:lnTo>
                <a:lnTo>
                  <a:pt x="1624" y="585"/>
                </a:lnTo>
                <a:lnTo>
                  <a:pt x="1621" y="583"/>
                </a:lnTo>
                <a:lnTo>
                  <a:pt x="1616" y="578"/>
                </a:lnTo>
                <a:lnTo>
                  <a:pt x="1609" y="572"/>
                </a:lnTo>
                <a:lnTo>
                  <a:pt x="1603" y="565"/>
                </a:lnTo>
                <a:lnTo>
                  <a:pt x="1598" y="560"/>
                </a:lnTo>
                <a:lnTo>
                  <a:pt x="1593" y="553"/>
                </a:lnTo>
                <a:lnTo>
                  <a:pt x="1591" y="549"/>
                </a:lnTo>
                <a:lnTo>
                  <a:pt x="1591" y="532"/>
                </a:lnTo>
                <a:lnTo>
                  <a:pt x="1617" y="519"/>
                </a:lnTo>
                <a:lnTo>
                  <a:pt x="1639" y="511"/>
                </a:lnTo>
                <a:lnTo>
                  <a:pt x="1660" y="505"/>
                </a:lnTo>
                <a:lnTo>
                  <a:pt x="1677" y="503"/>
                </a:lnTo>
                <a:lnTo>
                  <a:pt x="1693" y="502"/>
                </a:lnTo>
                <a:lnTo>
                  <a:pt x="1707" y="502"/>
                </a:lnTo>
                <a:lnTo>
                  <a:pt x="1720" y="502"/>
                </a:lnTo>
                <a:lnTo>
                  <a:pt x="1732" y="502"/>
                </a:lnTo>
                <a:lnTo>
                  <a:pt x="1729" y="505"/>
                </a:lnTo>
                <a:lnTo>
                  <a:pt x="1730" y="509"/>
                </a:lnTo>
                <a:lnTo>
                  <a:pt x="1732" y="512"/>
                </a:lnTo>
                <a:lnTo>
                  <a:pt x="1737" y="516"/>
                </a:lnTo>
                <a:lnTo>
                  <a:pt x="1743" y="521"/>
                </a:lnTo>
                <a:lnTo>
                  <a:pt x="1748" y="525"/>
                </a:lnTo>
                <a:lnTo>
                  <a:pt x="1753" y="528"/>
                </a:lnTo>
                <a:lnTo>
                  <a:pt x="1757" y="532"/>
                </a:lnTo>
                <a:lnTo>
                  <a:pt x="1757" y="528"/>
                </a:lnTo>
                <a:lnTo>
                  <a:pt x="1759" y="525"/>
                </a:lnTo>
                <a:lnTo>
                  <a:pt x="1760" y="521"/>
                </a:lnTo>
                <a:lnTo>
                  <a:pt x="1762" y="516"/>
                </a:lnTo>
                <a:lnTo>
                  <a:pt x="1764" y="512"/>
                </a:lnTo>
                <a:lnTo>
                  <a:pt x="1764" y="509"/>
                </a:lnTo>
                <a:lnTo>
                  <a:pt x="1766" y="505"/>
                </a:lnTo>
                <a:lnTo>
                  <a:pt x="1766" y="502"/>
                </a:lnTo>
                <a:lnTo>
                  <a:pt x="1759" y="498"/>
                </a:lnTo>
                <a:lnTo>
                  <a:pt x="1748" y="489"/>
                </a:lnTo>
                <a:lnTo>
                  <a:pt x="1736" y="479"/>
                </a:lnTo>
                <a:lnTo>
                  <a:pt x="1723" y="466"/>
                </a:lnTo>
                <a:lnTo>
                  <a:pt x="1711" y="454"/>
                </a:lnTo>
                <a:lnTo>
                  <a:pt x="1700" y="449"/>
                </a:lnTo>
                <a:lnTo>
                  <a:pt x="1697" y="447"/>
                </a:lnTo>
                <a:lnTo>
                  <a:pt x="1693" y="447"/>
                </a:lnTo>
                <a:lnTo>
                  <a:pt x="1690" y="450"/>
                </a:lnTo>
                <a:lnTo>
                  <a:pt x="1688" y="456"/>
                </a:lnTo>
                <a:lnTo>
                  <a:pt x="1697" y="466"/>
                </a:lnTo>
                <a:lnTo>
                  <a:pt x="1693" y="468"/>
                </a:lnTo>
                <a:lnTo>
                  <a:pt x="1692" y="470"/>
                </a:lnTo>
                <a:lnTo>
                  <a:pt x="1688" y="472"/>
                </a:lnTo>
                <a:lnTo>
                  <a:pt x="1684" y="472"/>
                </a:lnTo>
                <a:lnTo>
                  <a:pt x="1676" y="472"/>
                </a:lnTo>
                <a:lnTo>
                  <a:pt x="1665" y="468"/>
                </a:lnTo>
                <a:lnTo>
                  <a:pt x="1656" y="465"/>
                </a:lnTo>
                <a:lnTo>
                  <a:pt x="1647" y="461"/>
                </a:lnTo>
                <a:lnTo>
                  <a:pt x="1640" y="458"/>
                </a:lnTo>
                <a:lnTo>
                  <a:pt x="1635" y="456"/>
                </a:lnTo>
                <a:lnTo>
                  <a:pt x="1635" y="463"/>
                </a:lnTo>
                <a:lnTo>
                  <a:pt x="1633" y="468"/>
                </a:lnTo>
                <a:lnTo>
                  <a:pt x="1631" y="472"/>
                </a:lnTo>
                <a:lnTo>
                  <a:pt x="1628" y="473"/>
                </a:lnTo>
                <a:lnTo>
                  <a:pt x="1624" y="477"/>
                </a:lnTo>
                <a:lnTo>
                  <a:pt x="1621" y="479"/>
                </a:lnTo>
                <a:lnTo>
                  <a:pt x="1616" y="481"/>
                </a:lnTo>
                <a:lnTo>
                  <a:pt x="1609" y="484"/>
                </a:lnTo>
                <a:lnTo>
                  <a:pt x="1609" y="489"/>
                </a:lnTo>
                <a:lnTo>
                  <a:pt x="1609" y="493"/>
                </a:lnTo>
                <a:lnTo>
                  <a:pt x="1610" y="496"/>
                </a:lnTo>
                <a:lnTo>
                  <a:pt x="1610" y="498"/>
                </a:lnTo>
                <a:lnTo>
                  <a:pt x="1612" y="500"/>
                </a:lnTo>
                <a:lnTo>
                  <a:pt x="1612" y="502"/>
                </a:lnTo>
                <a:lnTo>
                  <a:pt x="1612" y="505"/>
                </a:lnTo>
                <a:lnTo>
                  <a:pt x="1612" y="511"/>
                </a:lnTo>
                <a:lnTo>
                  <a:pt x="1614" y="512"/>
                </a:lnTo>
                <a:lnTo>
                  <a:pt x="1614" y="514"/>
                </a:lnTo>
                <a:lnTo>
                  <a:pt x="1614" y="516"/>
                </a:lnTo>
                <a:lnTo>
                  <a:pt x="1610" y="518"/>
                </a:lnTo>
                <a:lnTo>
                  <a:pt x="1607" y="519"/>
                </a:lnTo>
                <a:lnTo>
                  <a:pt x="1603" y="519"/>
                </a:lnTo>
                <a:lnTo>
                  <a:pt x="1600" y="519"/>
                </a:lnTo>
                <a:lnTo>
                  <a:pt x="1596" y="516"/>
                </a:lnTo>
                <a:lnTo>
                  <a:pt x="1591" y="519"/>
                </a:lnTo>
                <a:lnTo>
                  <a:pt x="1589" y="521"/>
                </a:lnTo>
                <a:lnTo>
                  <a:pt x="1587" y="523"/>
                </a:lnTo>
                <a:lnTo>
                  <a:pt x="1586" y="521"/>
                </a:lnTo>
                <a:lnTo>
                  <a:pt x="1582" y="521"/>
                </a:lnTo>
                <a:lnTo>
                  <a:pt x="1573" y="521"/>
                </a:lnTo>
                <a:lnTo>
                  <a:pt x="1557" y="541"/>
                </a:lnTo>
                <a:lnTo>
                  <a:pt x="1557" y="544"/>
                </a:lnTo>
                <a:lnTo>
                  <a:pt x="1559" y="549"/>
                </a:lnTo>
                <a:lnTo>
                  <a:pt x="1559" y="553"/>
                </a:lnTo>
                <a:lnTo>
                  <a:pt x="1561" y="560"/>
                </a:lnTo>
                <a:lnTo>
                  <a:pt x="1563" y="565"/>
                </a:lnTo>
                <a:lnTo>
                  <a:pt x="1564" y="572"/>
                </a:lnTo>
                <a:lnTo>
                  <a:pt x="1564" y="579"/>
                </a:lnTo>
                <a:lnTo>
                  <a:pt x="1564" y="587"/>
                </a:lnTo>
                <a:lnTo>
                  <a:pt x="1559" y="585"/>
                </a:lnTo>
                <a:lnTo>
                  <a:pt x="1554" y="581"/>
                </a:lnTo>
                <a:lnTo>
                  <a:pt x="1548" y="574"/>
                </a:lnTo>
                <a:lnTo>
                  <a:pt x="1543" y="567"/>
                </a:lnTo>
                <a:lnTo>
                  <a:pt x="1536" y="558"/>
                </a:lnTo>
                <a:lnTo>
                  <a:pt x="1531" y="551"/>
                </a:lnTo>
                <a:lnTo>
                  <a:pt x="1522" y="544"/>
                </a:lnTo>
                <a:lnTo>
                  <a:pt x="1513" y="541"/>
                </a:lnTo>
                <a:lnTo>
                  <a:pt x="1513" y="535"/>
                </a:lnTo>
                <a:lnTo>
                  <a:pt x="1513" y="530"/>
                </a:lnTo>
                <a:lnTo>
                  <a:pt x="1511" y="525"/>
                </a:lnTo>
                <a:lnTo>
                  <a:pt x="1506" y="518"/>
                </a:lnTo>
                <a:lnTo>
                  <a:pt x="1497" y="507"/>
                </a:lnTo>
                <a:lnTo>
                  <a:pt x="1483" y="498"/>
                </a:lnTo>
                <a:lnTo>
                  <a:pt x="1469" y="491"/>
                </a:lnTo>
                <a:lnTo>
                  <a:pt x="1455" y="486"/>
                </a:lnTo>
                <a:lnTo>
                  <a:pt x="1450" y="484"/>
                </a:lnTo>
                <a:lnTo>
                  <a:pt x="1444" y="482"/>
                </a:lnTo>
                <a:lnTo>
                  <a:pt x="1439" y="484"/>
                </a:lnTo>
                <a:lnTo>
                  <a:pt x="1435" y="484"/>
                </a:lnTo>
                <a:lnTo>
                  <a:pt x="1439" y="488"/>
                </a:lnTo>
                <a:lnTo>
                  <a:pt x="1442" y="493"/>
                </a:lnTo>
                <a:lnTo>
                  <a:pt x="1446" y="496"/>
                </a:lnTo>
                <a:lnTo>
                  <a:pt x="1450" y="500"/>
                </a:lnTo>
                <a:lnTo>
                  <a:pt x="1453" y="503"/>
                </a:lnTo>
                <a:lnTo>
                  <a:pt x="1458" y="505"/>
                </a:lnTo>
                <a:lnTo>
                  <a:pt x="1464" y="505"/>
                </a:lnTo>
                <a:lnTo>
                  <a:pt x="1469" y="502"/>
                </a:lnTo>
                <a:lnTo>
                  <a:pt x="1471" y="509"/>
                </a:lnTo>
                <a:lnTo>
                  <a:pt x="1471" y="516"/>
                </a:lnTo>
                <a:lnTo>
                  <a:pt x="1473" y="521"/>
                </a:lnTo>
                <a:lnTo>
                  <a:pt x="1474" y="525"/>
                </a:lnTo>
                <a:lnTo>
                  <a:pt x="1478" y="530"/>
                </a:lnTo>
                <a:lnTo>
                  <a:pt x="1481" y="534"/>
                </a:lnTo>
                <a:lnTo>
                  <a:pt x="1485" y="537"/>
                </a:lnTo>
                <a:lnTo>
                  <a:pt x="1487" y="541"/>
                </a:lnTo>
                <a:lnTo>
                  <a:pt x="1487" y="544"/>
                </a:lnTo>
                <a:lnTo>
                  <a:pt x="1487" y="548"/>
                </a:lnTo>
                <a:lnTo>
                  <a:pt x="1485" y="551"/>
                </a:lnTo>
                <a:lnTo>
                  <a:pt x="1483" y="555"/>
                </a:lnTo>
                <a:lnTo>
                  <a:pt x="1481" y="558"/>
                </a:lnTo>
                <a:lnTo>
                  <a:pt x="1480" y="562"/>
                </a:lnTo>
                <a:lnTo>
                  <a:pt x="1480" y="565"/>
                </a:lnTo>
                <a:lnTo>
                  <a:pt x="1478" y="567"/>
                </a:lnTo>
                <a:lnTo>
                  <a:pt x="1478" y="565"/>
                </a:lnTo>
                <a:lnTo>
                  <a:pt x="1478" y="562"/>
                </a:lnTo>
                <a:lnTo>
                  <a:pt x="1476" y="558"/>
                </a:lnTo>
                <a:lnTo>
                  <a:pt x="1474" y="555"/>
                </a:lnTo>
                <a:lnTo>
                  <a:pt x="1473" y="551"/>
                </a:lnTo>
                <a:lnTo>
                  <a:pt x="1471" y="548"/>
                </a:lnTo>
                <a:lnTo>
                  <a:pt x="1471" y="544"/>
                </a:lnTo>
                <a:lnTo>
                  <a:pt x="1469" y="541"/>
                </a:lnTo>
                <a:lnTo>
                  <a:pt x="1464" y="539"/>
                </a:lnTo>
                <a:lnTo>
                  <a:pt x="1457" y="537"/>
                </a:lnTo>
                <a:lnTo>
                  <a:pt x="1451" y="534"/>
                </a:lnTo>
                <a:lnTo>
                  <a:pt x="1446" y="528"/>
                </a:lnTo>
                <a:lnTo>
                  <a:pt x="1441" y="523"/>
                </a:lnTo>
                <a:lnTo>
                  <a:pt x="1437" y="516"/>
                </a:lnTo>
                <a:lnTo>
                  <a:pt x="1435" y="509"/>
                </a:lnTo>
                <a:lnTo>
                  <a:pt x="1435" y="502"/>
                </a:lnTo>
                <a:lnTo>
                  <a:pt x="1428" y="502"/>
                </a:lnTo>
                <a:lnTo>
                  <a:pt x="1423" y="502"/>
                </a:lnTo>
                <a:lnTo>
                  <a:pt x="1418" y="500"/>
                </a:lnTo>
                <a:lnTo>
                  <a:pt x="1414" y="496"/>
                </a:lnTo>
                <a:lnTo>
                  <a:pt x="1411" y="495"/>
                </a:lnTo>
                <a:lnTo>
                  <a:pt x="1407" y="491"/>
                </a:lnTo>
                <a:lnTo>
                  <a:pt x="1404" y="488"/>
                </a:lnTo>
                <a:lnTo>
                  <a:pt x="1400" y="484"/>
                </a:lnTo>
                <a:lnTo>
                  <a:pt x="1397" y="486"/>
                </a:lnTo>
                <a:lnTo>
                  <a:pt x="1393" y="486"/>
                </a:lnTo>
                <a:lnTo>
                  <a:pt x="1390" y="488"/>
                </a:lnTo>
                <a:lnTo>
                  <a:pt x="1388" y="489"/>
                </a:lnTo>
                <a:lnTo>
                  <a:pt x="1384" y="491"/>
                </a:lnTo>
                <a:lnTo>
                  <a:pt x="1381" y="493"/>
                </a:lnTo>
                <a:lnTo>
                  <a:pt x="1377" y="493"/>
                </a:lnTo>
                <a:lnTo>
                  <a:pt x="1375" y="495"/>
                </a:lnTo>
                <a:lnTo>
                  <a:pt x="1367" y="484"/>
                </a:lnTo>
                <a:lnTo>
                  <a:pt x="1356" y="486"/>
                </a:lnTo>
                <a:lnTo>
                  <a:pt x="1347" y="491"/>
                </a:lnTo>
                <a:lnTo>
                  <a:pt x="1337" y="500"/>
                </a:lnTo>
                <a:lnTo>
                  <a:pt x="1326" y="507"/>
                </a:lnTo>
                <a:lnTo>
                  <a:pt x="1317" y="516"/>
                </a:lnTo>
                <a:lnTo>
                  <a:pt x="1307" y="523"/>
                </a:lnTo>
                <a:lnTo>
                  <a:pt x="1298" y="528"/>
                </a:lnTo>
                <a:lnTo>
                  <a:pt x="1287" y="532"/>
                </a:lnTo>
                <a:lnTo>
                  <a:pt x="1287" y="567"/>
                </a:lnTo>
                <a:lnTo>
                  <a:pt x="1275" y="569"/>
                </a:lnTo>
                <a:lnTo>
                  <a:pt x="1261" y="569"/>
                </a:lnTo>
                <a:lnTo>
                  <a:pt x="1245" y="571"/>
                </a:lnTo>
                <a:lnTo>
                  <a:pt x="1231" y="572"/>
                </a:lnTo>
                <a:lnTo>
                  <a:pt x="1216" y="574"/>
                </a:lnTo>
                <a:lnTo>
                  <a:pt x="1202" y="576"/>
                </a:lnTo>
                <a:lnTo>
                  <a:pt x="1188" y="578"/>
                </a:lnTo>
                <a:lnTo>
                  <a:pt x="1174" y="578"/>
                </a:lnTo>
                <a:lnTo>
                  <a:pt x="1174" y="572"/>
                </a:lnTo>
                <a:lnTo>
                  <a:pt x="1174" y="567"/>
                </a:lnTo>
                <a:lnTo>
                  <a:pt x="1174" y="562"/>
                </a:lnTo>
                <a:lnTo>
                  <a:pt x="1176" y="556"/>
                </a:lnTo>
                <a:lnTo>
                  <a:pt x="1176" y="551"/>
                </a:lnTo>
                <a:lnTo>
                  <a:pt x="1178" y="548"/>
                </a:lnTo>
                <a:lnTo>
                  <a:pt x="1179" y="548"/>
                </a:lnTo>
                <a:lnTo>
                  <a:pt x="1183" y="549"/>
                </a:lnTo>
                <a:lnTo>
                  <a:pt x="1179" y="542"/>
                </a:lnTo>
                <a:lnTo>
                  <a:pt x="1178" y="539"/>
                </a:lnTo>
                <a:lnTo>
                  <a:pt x="1178" y="534"/>
                </a:lnTo>
                <a:lnTo>
                  <a:pt x="1176" y="530"/>
                </a:lnTo>
                <a:lnTo>
                  <a:pt x="1178" y="526"/>
                </a:lnTo>
                <a:lnTo>
                  <a:pt x="1178" y="523"/>
                </a:lnTo>
                <a:lnTo>
                  <a:pt x="1179" y="518"/>
                </a:lnTo>
                <a:lnTo>
                  <a:pt x="1183" y="512"/>
                </a:lnTo>
                <a:lnTo>
                  <a:pt x="1183" y="509"/>
                </a:lnTo>
                <a:lnTo>
                  <a:pt x="1181" y="505"/>
                </a:lnTo>
                <a:lnTo>
                  <a:pt x="1179" y="502"/>
                </a:lnTo>
                <a:lnTo>
                  <a:pt x="1179" y="498"/>
                </a:lnTo>
                <a:lnTo>
                  <a:pt x="1178" y="495"/>
                </a:lnTo>
                <a:lnTo>
                  <a:pt x="1176" y="491"/>
                </a:lnTo>
                <a:lnTo>
                  <a:pt x="1174" y="488"/>
                </a:lnTo>
                <a:lnTo>
                  <a:pt x="1174" y="484"/>
                </a:lnTo>
                <a:lnTo>
                  <a:pt x="1185" y="486"/>
                </a:lnTo>
                <a:lnTo>
                  <a:pt x="1197" y="488"/>
                </a:lnTo>
                <a:lnTo>
                  <a:pt x="1209" y="489"/>
                </a:lnTo>
                <a:lnTo>
                  <a:pt x="1222" y="493"/>
                </a:lnTo>
                <a:lnTo>
                  <a:pt x="1236" y="495"/>
                </a:lnTo>
                <a:lnTo>
                  <a:pt x="1248" y="496"/>
                </a:lnTo>
                <a:lnTo>
                  <a:pt x="1259" y="496"/>
                </a:lnTo>
                <a:lnTo>
                  <a:pt x="1269" y="495"/>
                </a:lnTo>
                <a:lnTo>
                  <a:pt x="1268" y="488"/>
                </a:lnTo>
                <a:lnTo>
                  <a:pt x="1266" y="481"/>
                </a:lnTo>
                <a:lnTo>
                  <a:pt x="1266" y="475"/>
                </a:lnTo>
                <a:lnTo>
                  <a:pt x="1266" y="470"/>
                </a:lnTo>
                <a:lnTo>
                  <a:pt x="1268" y="463"/>
                </a:lnTo>
                <a:lnTo>
                  <a:pt x="1269" y="456"/>
                </a:lnTo>
                <a:lnTo>
                  <a:pt x="1269" y="447"/>
                </a:lnTo>
                <a:lnTo>
                  <a:pt x="1269" y="438"/>
                </a:lnTo>
                <a:lnTo>
                  <a:pt x="1266" y="438"/>
                </a:lnTo>
                <a:lnTo>
                  <a:pt x="1264" y="436"/>
                </a:lnTo>
                <a:lnTo>
                  <a:pt x="1261" y="435"/>
                </a:lnTo>
                <a:lnTo>
                  <a:pt x="1257" y="433"/>
                </a:lnTo>
                <a:lnTo>
                  <a:pt x="1254" y="431"/>
                </a:lnTo>
                <a:lnTo>
                  <a:pt x="1250" y="431"/>
                </a:lnTo>
                <a:lnTo>
                  <a:pt x="1248" y="429"/>
                </a:lnTo>
                <a:lnTo>
                  <a:pt x="1245" y="429"/>
                </a:lnTo>
                <a:lnTo>
                  <a:pt x="1252" y="427"/>
                </a:lnTo>
                <a:lnTo>
                  <a:pt x="1259" y="427"/>
                </a:lnTo>
                <a:lnTo>
                  <a:pt x="1266" y="426"/>
                </a:lnTo>
                <a:lnTo>
                  <a:pt x="1275" y="424"/>
                </a:lnTo>
                <a:lnTo>
                  <a:pt x="1282" y="422"/>
                </a:lnTo>
                <a:lnTo>
                  <a:pt x="1291" y="420"/>
                </a:lnTo>
                <a:lnTo>
                  <a:pt x="1298" y="420"/>
                </a:lnTo>
                <a:lnTo>
                  <a:pt x="1305" y="419"/>
                </a:lnTo>
                <a:lnTo>
                  <a:pt x="1349" y="373"/>
                </a:lnTo>
                <a:lnTo>
                  <a:pt x="1352" y="373"/>
                </a:lnTo>
                <a:lnTo>
                  <a:pt x="1356" y="373"/>
                </a:lnTo>
                <a:lnTo>
                  <a:pt x="1361" y="373"/>
                </a:lnTo>
                <a:lnTo>
                  <a:pt x="1367" y="371"/>
                </a:lnTo>
                <a:lnTo>
                  <a:pt x="1374" y="371"/>
                </a:lnTo>
                <a:lnTo>
                  <a:pt x="1379" y="369"/>
                </a:lnTo>
                <a:lnTo>
                  <a:pt x="1384" y="367"/>
                </a:lnTo>
                <a:lnTo>
                  <a:pt x="1391" y="364"/>
                </a:lnTo>
                <a:lnTo>
                  <a:pt x="1386" y="357"/>
                </a:lnTo>
                <a:lnTo>
                  <a:pt x="1382" y="351"/>
                </a:lnTo>
                <a:lnTo>
                  <a:pt x="1381" y="346"/>
                </a:lnTo>
                <a:lnTo>
                  <a:pt x="1381" y="341"/>
                </a:lnTo>
                <a:lnTo>
                  <a:pt x="1382" y="337"/>
                </a:lnTo>
                <a:lnTo>
                  <a:pt x="1386" y="334"/>
                </a:lnTo>
                <a:lnTo>
                  <a:pt x="1391" y="330"/>
                </a:lnTo>
                <a:lnTo>
                  <a:pt x="1400" y="327"/>
                </a:lnTo>
                <a:lnTo>
                  <a:pt x="1400" y="332"/>
                </a:lnTo>
                <a:lnTo>
                  <a:pt x="1402" y="339"/>
                </a:lnTo>
                <a:lnTo>
                  <a:pt x="1404" y="344"/>
                </a:lnTo>
                <a:lnTo>
                  <a:pt x="1405" y="348"/>
                </a:lnTo>
                <a:lnTo>
                  <a:pt x="1407" y="353"/>
                </a:lnTo>
                <a:lnTo>
                  <a:pt x="1411" y="357"/>
                </a:lnTo>
                <a:lnTo>
                  <a:pt x="1414" y="360"/>
                </a:lnTo>
                <a:lnTo>
                  <a:pt x="1418" y="364"/>
                </a:lnTo>
                <a:lnTo>
                  <a:pt x="1423" y="360"/>
                </a:lnTo>
                <a:lnTo>
                  <a:pt x="1427" y="359"/>
                </a:lnTo>
                <a:lnTo>
                  <a:pt x="1428" y="359"/>
                </a:lnTo>
                <a:lnTo>
                  <a:pt x="1430" y="359"/>
                </a:lnTo>
                <a:lnTo>
                  <a:pt x="1432" y="359"/>
                </a:lnTo>
                <a:lnTo>
                  <a:pt x="1435" y="359"/>
                </a:lnTo>
                <a:lnTo>
                  <a:pt x="1439" y="357"/>
                </a:lnTo>
                <a:lnTo>
                  <a:pt x="1444" y="353"/>
                </a:lnTo>
                <a:lnTo>
                  <a:pt x="1444" y="355"/>
                </a:lnTo>
                <a:lnTo>
                  <a:pt x="1446" y="357"/>
                </a:lnTo>
                <a:lnTo>
                  <a:pt x="1450" y="360"/>
                </a:lnTo>
                <a:lnTo>
                  <a:pt x="1453" y="364"/>
                </a:lnTo>
                <a:lnTo>
                  <a:pt x="1458" y="367"/>
                </a:lnTo>
                <a:lnTo>
                  <a:pt x="1462" y="369"/>
                </a:lnTo>
                <a:lnTo>
                  <a:pt x="1465" y="373"/>
                </a:lnTo>
                <a:lnTo>
                  <a:pt x="1469" y="373"/>
                </a:lnTo>
                <a:lnTo>
                  <a:pt x="1480" y="367"/>
                </a:lnTo>
                <a:lnTo>
                  <a:pt x="1490" y="362"/>
                </a:lnTo>
                <a:lnTo>
                  <a:pt x="1501" y="353"/>
                </a:lnTo>
                <a:lnTo>
                  <a:pt x="1513" y="344"/>
                </a:lnTo>
                <a:lnTo>
                  <a:pt x="1524" y="336"/>
                </a:lnTo>
                <a:lnTo>
                  <a:pt x="1536" y="329"/>
                </a:lnTo>
                <a:lnTo>
                  <a:pt x="1547" y="321"/>
                </a:lnTo>
                <a:lnTo>
                  <a:pt x="1557" y="318"/>
                </a:lnTo>
                <a:lnTo>
                  <a:pt x="1556" y="311"/>
                </a:lnTo>
                <a:lnTo>
                  <a:pt x="1556" y="304"/>
                </a:lnTo>
                <a:lnTo>
                  <a:pt x="1559" y="300"/>
                </a:lnTo>
                <a:lnTo>
                  <a:pt x="1564" y="295"/>
                </a:lnTo>
                <a:lnTo>
                  <a:pt x="1571" y="291"/>
                </a:lnTo>
                <a:lnTo>
                  <a:pt x="1577" y="286"/>
                </a:lnTo>
                <a:lnTo>
                  <a:pt x="1586" y="284"/>
                </a:lnTo>
                <a:lnTo>
                  <a:pt x="1591" y="281"/>
                </a:lnTo>
                <a:lnTo>
                  <a:pt x="1582" y="281"/>
                </a:lnTo>
                <a:lnTo>
                  <a:pt x="1571" y="281"/>
                </a:lnTo>
                <a:lnTo>
                  <a:pt x="1559" y="279"/>
                </a:lnTo>
                <a:lnTo>
                  <a:pt x="1548" y="279"/>
                </a:lnTo>
                <a:lnTo>
                  <a:pt x="1538" y="277"/>
                </a:lnTo>
                <a:lnTo>
                  <a:pt x="1529" y="276"/>
                </a:lnTo>
                <a:lnTo>
                  <a:pt x="1520" y="274"/>
                </a:lnTo>
                <a:lnTo>
                  <a:pt x="1513" y="270"/>
                </a:lnTo>
                <a:lnTo>
                  <a:pt x="1548" y="233"/>
                </a:lnTo>
                <a:lnTo>
                  <a:pt x="1545" y="233"/>
                </a:lnTo>
                <a:lnTo>
                  <a:pt x="1541" y="231"/>
                </a:lnTo>
                <a:lnTo>
                  <a:pt x="1538" y="230"/>
                </a:lnTo>
                <a:lnTo>
                  <a:pt x="1534" y="228"/>
                </a:lnTo>
                <a:lnTo>
                  <a:pt x="1533" y="226"/>
                </a:lnTo>
                <a:lnTo>
                  <a:pt x="1529" y="224"/>
                </a:lnTo>
                <a:lnTo>
                  <a:pt x="1526" y="224"/>
                </a:lnTo>
                <a:lnTo>
                  <a:pt x="1522" y="224"/>
                </a:lnTo>
                <a:lnTo>
                  <a:pt x="1469" y="281"/>
                </a:lnTo>
                <a:lnTo>
                  <a:pt x="1469" y="284"/>
                </a:lnTo>
                <a:lnTo>
                  <a:pt x="1469" y="288"/>
                </a:lnTo>
                <a:lnTo>
                  <a:pt x="1469" y="293"/>
                </a:lnTo>
                <a:lnTo>
                  <a:pt x="1469" y="298"/>
                </a:lnTo>
                <a:lnTo>
                  <a:pt x="1467" y="304"/>
                </a:lnTo>
                <a:lnTo>
                  <a:pt x="1465" y="309"/>
                </a:lnTo>
                <a:lnTo>
                  <a:pt x="1464" y="313"/>
                </a:lnTo>
                <a:lnTo>
                  <a:pt x="1460" y="318"/>
                </a:lnTo>
                <a:lnTo>
                  <a:pt x="1462" y="316"/>
                </a:lnTo>
                <a:lnTo>
                  <a:pt x="1464" y="316"/>
                </a:lnTo>
                <a:lnTo>
                  <a:pt x="1462" y="320"/>
                </a:lnTo>
                <a:lnTo>
                  <a:pt x="1460" y="325"/>
                </a:lnTo>
                <a:lnTo>
                  <a:pt x="1457" y="332"/>
                </a:lnTo>
                <a:lnTo>
                  <a:pt x="1451" y="339"/>
                </a:lnTo>
                <a:lnTo>
                  <a:pt x="1444" y="346"/>
                </a:lnTo>
                <a:lnTo>
                  <a:pt x="1435" y="351"/>
                </a:lnTo>
                <a:lnTo>
                  <a:pt x="1427" y="353"/>
                </a:lnTo>
                <a:lnTo>
                  <a:pt x="1428" y="344"/>
                </a:lnTo>
                <a:lnTo>
                  <a:pt x="1430" y="337"/>
                </a:lnTo>
                <a:lnTo>
                  <a:pt x="1428" y="332"/>
                </a:lnTo>
                <a:lnTo>
                  <a:pt x="1427" y="327"/>
                </a:lnTo>
                <a:lnTo>
                  <a:pt x="1425" y="323"/>
                </a:lnTo>
                <a:lnTo>
                  <a:pt x="1420" y="320"/>
                </a:lnTo>
                <a:lnTo>
                  <a:pt x="1414" y="314"/>
                </a:lnTo>
                <a:lnTo>
                  <a:pt x="1409" y="307"/>
                </a:lnTo>
                <a:lnTo>
                  <a:pt x="1409" y="302"/>
                </a:lnTo>
                <a:lnTo>
                  <a:pt x="1411" y="297"/>
                </a:lnTo>
                <a:lnTo>
                  <a:pt x="1411" y="293"/>
                </a:lnTo>
                <a:lnTo>
                  <a:pt x="1412" y="290"/>
                </a:lnTo>
                <a:lnTo>
                  <a:pt x="1412" y="284"/>
                </a:lnTo>
                <a:lnTo>
                  <a:pt x="1412" y="281"/>
                </a:lnTo>
                <a:lnTo>
                  <a:pt x="1411" y="276"/>
                </a:lnTo>
                <a:lnTo>
                  <a:pt x="1409" y="270"/>
                </a:lnTo>
                <a:lnTo>
                  <a:pt x="1405" y="277"/>
                </a:lnTo>
                <a:lnTo>
                  <a:pt x="1402" y="284"/>
                </a:lnTo>
                <a:lnTo>
                  <a:pt x="1398" y="290"/>
                </a:lnTo>
                <a:lnTo>
                  <a:pt x="1393" y="297"/>
                </a:lnTo>
                <a:lnTo>
                  <a:pt x="1388" y="300"/>
                </a:lnTo>
                <a:lnTo>
                  <a:pt x="1382" y="304"/>
                </a:lnTo>
                <a:lnTo>
                  <a:pt x="1375" y="307"/>
                </a:lnTo>
                <a:lnTo>
                  <a:pt x="1367" y="307"/>
                </a:lnTo>
                <a:lnTo>
                  <a:pt x="1365" y="304"/>
                </a:lnTo>
                <a:lnTo>
                  <a:pt x="1363" y="298"/>
                </a:lnTo>
                <a:lnTo>
                  <a:pt x="1361" y="295"/>
                </a:lnTo>
                <a:lnTo>
                  <a:pt x="1358" y="290"/>
                </a:lnTo>
                <a:lnTo>
                  <a:pt x="1354" y="284"/>
                </a:lnTo>
                <a:lnTo>
                  <a:pt x="1351" y="279"/>
                </a:lnTo>
                <a:lnTo>
                  <a:pt x="1349" y="274"/>
                </a:lnTo>
                <a:lnTo>
                  <a:pt x="1349" y="270"/>
                </a:lnTo>
                <a:lnTo>
                  <a:pt x="1354" y="261"/>
                </a:lnTo>
                <a:lnTo>
                  <a:pt x="1361" y="256"/>
                </a:lnTo>
                <a:lnTo>
                  <a:pt x="1368" y="251"/>
                </a:lnTo>
                <a:lnTo>
                  <a:pt x="1374" y="249"/>
                </a:lnTo>
                <a:lnTo>
                  <a:pt x="1381" y="247"/>
                </a:lnTo>
                <a:lnTo>
                  <a:pt x="1388" y="247"/>
                </a:lnTo>
                <a:lnTo>
                  <a:pt x="1393" y="245"/>
                </a:lnTo>
                <a:lnTo>
                  <a:pt x="1400" y="242"/>
                </a:lnTo>
                <a:lnTo>
                  <a:pt x="1409" y="233"/>
                </a:lnTo>
                <a:lnTo>
                  <a:pt x="1416" y="221"/>
                </a:lnTo>
                <a:lnTo>
                  <a:pt x="1425" y="208"/>
                </a:lnTo>
                <a:lnTo>
                  <a:pt x="1434" y="198"/>
                </a:lnTo>
                <a:lnTo>
                  <a:pt x="1444" y="187"/>
                </a:lnTo>
                <a:lnTo>
                  <a:pt x="1455" y="178"/>
                </a:lnTo>
                <a:lnTo>
                  <a:pt x="1465" y="169"/>
                </a:lnTo>
                <a:lnTo>
                  <a:pt x="1478" y="159"/>
                </a:lnTo>
                <a:lnTo>
                  <a:pt x="1487" y="150"/>
                </a:lnTo>
                <a:lnTo>
                  <a:pt x="1573" y="150"/>
                </a:lnTo>
                <a:lnTo>
                  <a:pt x="1591" y="168"/>
                </a:lnTo>
                <a:lnTo>
                  <a:pt x="1626" y="168"/>
                </a:lnTo>
                <a:lnTo>
                  <a:pt x="1633" y="175"/>
                </a:lnTo>
                <a:lnTo>
                  <a:pt x="1640" y="180"/>
                </a:lnTo>
                <a:lnTo>
                  <a:pt x="1646" y="185"/>
                </a:lnTo>
                <a:lnTo>
                  <a:pt x="1653" y="187"/>
                </a:lnTo>
                <a:lnTo>
                  <a:pt x="1660" y="191"/>
                </a:lnTo>
                <a:lnTo>
                  <a:pt x="1665" y="191"/>
                </a:lnTo>
                <a:lnTo>
                  <a:pt x="1672" y="189"/>
                </a:lnTo>
                <a:lnTo>
                  <a:pt x="1679" y="187"/>
                </a:lnTo>
                <a:lnTo>
                  <a:pt x="1697" y="205"/>
                </a:lnTo>
                <a:lnTo>
                  <a:pt x="1679" y="224"/>
                </a:lnTo>
                <a:lnTo>
                  <a:pt x="1644" y="224"/>
                </a:lnTo>
                <a:lnTo>
                  <a:pt x="1626" y="205"/>
                </a:lnTo>
                <a:lnTo>
                  <a:pt x="1617" y="215"/>
                </a:lnTo>
                <a:lnTo>
                  <a:pt x="1653" y="253"/>
                </a:lnTo>
                <a:lnTo>
                  <a:pt x="1670" y="253"/>
                </a:lnTo>
                <a:lnTo>
                  <a:pt x="1674" y="251"/>
                </a:lnTo>
                <a:lnTo>
                  <a:pt x="1681" y="245"/>
                </a:lnTo>
                <a:lnTo>
                  <a:pt x="1688" y="240"/>
                </a:lnTo>
                <a:lnTo>
                  <a:pt x="1695" y="233"/>
                </a:lnTo>
                <a:lnTo>
                  <a:pt x="1702" y="226"/>
                </a:lnTo>
                <a:lnTo>
                  <a:pt x="1707" y="221"/>
                </a:lnTo>
                <a:lnTo>
                  <a:pt x="1713" y="217"/>
                </a:lnTo>
                <a:lnTo>
                  <a:pt x="1714" y="215"/>
                </a:lnTo>
                <a:lnTo>
                  <a:pt x="1732" y="215"/>
                </a:lnTo>
                <a:lnTo>
                  <a:pt x="1757" y="187"/>
                </a:lnTo>
                <a:lnTo>
                  <a:pt x="1775" y="205"/>
                </a:lnTo>
                <a:lnTo>
                  <a:pt x="1801" y="177"/>
                </a:lnTo>
                <a:lnTo>
                  <a:pt x="1819" y="196"/>
                </a:lnTo>
                <a:lnTo>
                  <a:pt x="1824" y="192"/>
                </a:lnTo>
                <a:lnTo>
                  <a:pt x="1831" y="191"/>
                </a:lnTo>
                <a:lnTo>
                  <a:pt x="1838" y="189"/>
                </a:lnTo>
                <a:lnTo>
                  <a:pt x="1843" y="187"/>
                </a:lnTo>
                <a:lnTo>
                  <a:pt x="1850" y="185"/>
                </a:lnTo>
                <a:lnTo>
                  <a:pt x="1858" y="184"/>
                </a:lnTo>
                <a:lnTo>
                  <a:pt x="1863" y="180"/>
                </a:lnTo>
                <a:lnTo>
                  <a:pt x="1870" y="177"/>
                </a:lnTo>
                <a:lnTo>
                  <a:pt x="1845" y="150"/>
                </a:lnTo>
                <a:lnTo>
                  <a:pt x="1854" y="154"/>
                </a:lnTo>
                <a:lnTo>
                  <a:pt x="1865" y="157"/>
                </a:lnTo>
                <a:lnTo>
                  <a:pt x="1873" y="161"/>
                </a:lnTo>
                <a:lnTo>
                  <a:pt x="1884" y="162"/>
                </a:lnTo>
                <a:lnTo>
                  <a:pt x="1895" y="166"/>
                </a:lnTo>
                <a:lnTo>
                  <a:pt x="1907" y="168"/>
                </a:lnTo>
                <a:lnTo>
                  <a:pt x="1919" y="168"/>
                </a:lnTo>
                <a:lnTo>
                  <a:pt x="1932" y="168"/>
                </a:lnTo>
                <a:lnTo>
                  <a:pt x="1932" y="164"/>
                </a:lnTo>
                <a:lnTo>
                  <a:pt x="1933" y="161"/>
                </a:lnTo>
                <a:lnTo>
                  <a:pt x="1933" y="157"/>
                </a:lnTo>
                <a:lnTo>
                  <a:pt x="1935" y="154"/>
                </a:lnTo>
                <a:lnTo>
                  <a:pt x="1937" y="150"/>
                </a:lnTo>
                <a:lnTo>
                  <a:pt x="1939" y="147"/>
                </a:lnTo>
                <a:lnTo>
                  <a:pt x="1941" y="143"/>
                </a:lnTo>
                <a:lnTo>
                  <a:pt x="1941" y="139"/>
                </a:lnTo>
                <a:lnTo>
                  <a:pt x="1983" y="187"/>
                </a:lnTo>
                <a:lnTo>
                  <a:pt x="1983" y="191"/>
                </a:lnTo>
                <a:lnTo>
                  <a:pt x="1983" y="194"/>
                </a:lnTo>
                <a:lnTo>
                  <a:pt x="1981" y="198"/>
                </a:lnTo>
                <a:lnTo>
                  <a:pt x="1979" y="201"/>
                </a:lnTo>
                <a:lnTo>
                  <a:pt x="1978" y="205"/>
                </a:lnTo>
                <a:lnTo>
                  <a:pt x="1976" y="208"/>
                </a:lnTo>
                <a:lnTo>
                  <a:pt x="1976" y="212"/>
                </a:lnTo>
                <a:lnTo>
                  <a:pt x="1974" y="215"/>
                </a:lnTo>
                <a:lnTo>
                  <a:pt x="2009" y="215"/>
                </a:lnTo>
                <a:lnTo>
                  <a:pt x="2009" y="177"/>
                </a:lnTo>
                <a:lnTo>
                  <a:pt x="2016" y="184"/>
                </a:lnTo>
                <a:lnTo>
                  <a:pt x="2024" y="189"/>
                </a:lnTo>
                <a:lnTo>
                  <a:pt x="2032" y="192"/>
                </a:lnTo>
                <a:lnTo>
                  <a:pt x="2039" y="194"/>
                </a:lnTo>
                <a:lnTo>
                  <a:pt x="2048" y="198"/>
                </a:lnTo>
                <a:lnTo>
                  <a:pt x="2057" y="200"/>
                </a:lnTo>
                <a:lnTo>
                  <a:pt x="2064" y="203"/>
                </a:lnTo>
                <a:lnTo>
                  <a:pt x="2071" y="205"/>
                </a:lnTo>
                <a:lnTo>
                  <a:pt x="2071" y="201"/>
                </a:lnTo>
                <a:lnTo>
                  <a:pt x="2069" y="198"/>
                </a:lnTo>
                <a:lnTo>
                  <a:pt x="2068" y="194"/>
                </a:lnTo>
                <a:lnTo>
                  <a:pt x="2066" y="191"/>
                </a:lnTo>
                <a:lnTo>
                  <a:pt x="2064" y="187"/>
                </a:lnTo>
                <a:lnTo>
                  <a:pt x="2062" y="184"/>
                </a:lnTo>
                <a:lnTo>
                  <a:pt x="2062" y="180"/>
                </a:lnTo>
                <a:lnTo>
                  <a:pt x="2061" y="177"/>
                </a:lnTo>
                <a:lnTo>
                  <a:pt x="2045" y="177"/>
                </a:lnTo>
                <a:lnTo>
                  <a:pt x="2036" y="187"/>
                </a:lnTo>
                <a:lnTo>
                  <a:pt x="2018" y="187"/>
                </a:lnTo>
                <a:lnTo>
                  <a:pt x="1992" y="159"/>
                </a:lnTo>
                <a:lnTo>
                  <a:pt x="2002" y="157"/>
                </a:lnTo>
                <a:lnTo>
                  <a:pt x="2011" y="155"/>
                </a:lnTo>
                <a:lnTo>
                  <a:pt x="2022" y="155"/>
                </a:lnTo>
                <a:lnTo>
                  <a:pt x="2031" y="154"/>
                </a:lnTo>
                <a:lnTo>
                  <a:pt x="2041" y="154"/>
                </a:lnTo>
                <a:lnTo>
                  <a:pt x="2052" y="154"/>
                </a:lnTo>
                <a:lnTo>
                  <a:pt x="2061" y="152"/>
                </a:lnTo>
                <a:lnTo>
                  <a:pt x="2071" y="150"/>
                </a:lnTo>
                <a:lnTo>
                  <a:pt x="2068" y="150"/>
                </a:lnTo>
                <a:lnTo>
                  <a:pt x="2064" y="148"/>
                </a:lnTo>
                <a:lnTo>
                  <a:pt x="2061" y="147"/>
                </a:lnTo>
                <a:lnTo>
                  <a:pt x="2057" y="145"/>
                </a:lnTo>
                <a:lnTo>
                  <a:pt x="2054" y="143"/>
                </a:lnTo>
                <a:lnTo>
                  <a:pt x="2052" y="141"/>
                </a:lnTo>
                <a:lnTo>
                  <a:pt x="2048" y="141"/>
                </a:lnTo>
                <a:lnTo>
                  <a:pt x="2045" y="139"/>
                </a:lnTo>
                <a:lnTo>
                  <a:pt x="2048" y="136"/>
                </a:lnTo>
                <a:lnTo>
                  <a:pt x="2052" y="131"/>
                </a:lnTo>
                <a:lnTo>
                  <a:pt x="2057" y="124"/>
                </a:lnTo>
                <a:lnTo>
                  <a:pt x="2061" y="116"/>
                </a:lnTo>
                <a:lnTo>
                  <a:pt x="2064" y="109"/>
                </a:lnTo>
                <a:lnTo>
                  <a:pt x="2068" y="104"/>
                </a:lnTo>
                <a:lnTo>
                  <a:pt x="2069" y="99"/>
                </a:lnTo>
                <a:lnTo>
                  <a:pt x="2071" y="93"/>
                </a:lnTo>
                <a:lnTo>
                  <a:pt x="2078" y="93"/>
                </a:lnTo>
                <a:lnTo>
                  <a:pt x="2085" y="93"/>
                </a:lnTo>
                <a:lnTo>
                  <a:pt x="2092" y="95"/>
                </a:lnTo>
                <a:lnTo>
                  <a:pt x="2101" y="95"/>
                </a:lnTo>
                <a:lnTo>
                  <a:pt x="2108" y="97"/>
                </a:lnTo>
                <a:lnTo>
                  <a:pt x="2117" y="97"/>
                </a:lnTo>
                <a:lnTo>
                  <a:pt x="2124" y="101"/>
                </a:lnTo>
                <a:lnTo>
                  <a:pt x="2131" y="104"/>
                </a:lnTo>
                <a:lnTo>
                  <a:pt x="2135" y="102"/>
                </a:lnTo>
                <a:lnTo>
                  <a:pt x="2138" y="102"/>
                </a:lnTo>
                <a:lnTo>
                  <a:pt x="2142" y="101"/>
                </a:lnTo>
                <a:lnTo>
                  <a:pt x="2144" y="99"/>
                </a:lnTo>
                <a:lnTo>
                  <a:pt x="2147" y="97"/>
                </a:lnTo>
                <a:lnTo>
                  <a:pt x="2151" y="95"/>
                </a:lnTo>
                <a:lnTo>
                  <a:pt x="2154" y="93"/>
                </a:lnTo>
                <a:lnTo>
                  <a:pt x="2158" y="93"/>
                </a:lnTo>
                <a:lnTo>
                  <a:pt x="2158" y="90"/>
                </a:lnTo>
                <a:lnTo>
                  <a:pt x="2158" y="86"/>
                </a:lnTo>
                <a:lnTo>
                  <a:pt x="2158" y="83"/>
                </a:lnTo>
                <a:lnTo>
                  <a:pt x="2160" y="79"/>
                </a:lnTo>
                <a:lnTo>
                  <a:pt x="2160" y="76"/>
                </a:lnTo>
                <a:lnTo>
                  <a:pt x="2161" y="72"/>
                </a:lnTo>
                <a:lnTo>
                  <a:pt x="2163" y="69"/>
                </a:lnTo>
                <a:lnTo>
                  <a:pt x="2167" y="65"/>
                </a:lnTo>
                <a:lnTo>
                  <a:pt x="2211" y="93"/>
                </a:lnTo>
                <a:lnTo>
                  <a:pt x="2202" y="85"/>
                </a:lnTo>
                <a:lnTo>
                  <a:pt x="2220" y="85"/>
                </a:lnTo>
                <a:lnTo>
                  <a:pt x="2202" y="85"/>
                </a:lnTo>
                <a:lnTo>
                  <a:pt x="2209" y="85"/>
                </a:lnTo>
                <a:lnTo>
                  <a:pt x="2218" y="85"/>
                </a:lnTo>
                <a:lnTo>
                  <a:pt x="2228" y="85"/>
                </a:lnTo>
                <a:lnTo>
                  <a:pt x="2241" y="83"/>
                </a:lnTo>
                <a:lnTo>
                  <a:pt x="2251" y="83"/>
                </a:lnTo>
                <a:lnTo>
                  <a:pt x="2262" y="81"/>
                </a:lnTo>
                <a:lnTo>
                  <a:pt x="2273" y="78"/>
                </a:lnTo>
                <a:lnTo>
                  <a:pt x="2280" y="76"/>
                </a:lnTo>
                <a:lnTo>
                  <a:pt x="2280" y="79"/>
                </a:lnTo>
                <a:lnTo>
                  <a:pt x="2278" y="83"/>
                </a:lnTo>
                <a:lnTo>
                  <a:pt x="2276" y="86"/>
                </a:lnTo>
                <a:lnTo>
                  <a:pt x="2276" y="90"/>
                </a:lnTo>
                <a:lnTo>
                  <a:pt x="2274" y="93"/>
                </a:lnTo>
                <a:lnTo>
                  <a:pt x="2273" y="97"/>
                </a:lnTo>
                <a:lnTo>
                  <a:pt x="2271" y="101"/>
                </a:lnTo>
                <a:lnTo>
                  <a:pt x="2271" y="104"/>
                </a:lnTo>
                <a:lnTo>
                  <a:pt x="2288" y="122"/>
                </a:lnTo>
                <a:lnTo>
                  <a:pt x="2281" y="125"/>
                </a:lnTo>
                <a:lnTo>
                  <a:pt x="2274" y="131"/>
                </a:lnTo>
                <a:lnTo>
                  <a:pt x="2265" y="136"/>
                </a:lnTo>
                <a:lnTo>
                  <a:pt x="2258" y="141"/>
                </a:lnTo>
                <a:lnTo>
                  <a:pt x="2250" y="148"/>
                </a:lnTo>
                <a:lnTo>
                  <a:pt x="2243" y="155"/>
                </a:lnTo>
                <a:lnTo>
                  <a:pt x="2234" y="162"/>
                </a:lnTo>
                <a:lnTo>
                  <a:pt x="2228" y="168"/>
                </a:lnTo>
                <a:lnTo>
                  <a:pt x="2235" y="161"/>
                </a:lnTo>
                <a:lnTo>
                  <a:pt x="2246" y="154"/>
                </a:lnTo>
                <a:lnTo>
                  <a:pt x="2257" y="150"/>
                </a:lnTo>
                <a:lnTo>
                  <a:pt x="2269" y="147"/>
                </a:lnTo>
                <a:lnTo>
                  <a:pt x="2281" y="143"/>
                </a:lnTo>
                <a:lnTo>
                  <a:pt x="2294" y="141"/>
                </a:lnTo>
                <a:lnTo>
                  <a:pt x="2308" y="141"/>
                </a:lnTo>
                <a:lnTo>
                  <a:pt x="2320" y="141"/>
                </a:lnTo>
                <a:lnTo>
                  <a:pt x="2348" y="143"/>
                </a:lnTo>
                <a:lnTo>
                  <a:pt x="2377" y="147"/>
                </a:lnTo>
                <a:lnTo>
                  <a:pt x="2403" y="148"/>
                </a:lnTo>
                <a:lnTo>
                  <a:pt x="2428" y="150"/>
                </a:lnTo>
                <a:lnTo>
                  <a:pt x="2454" y="177"/>
                </a:lnTo>
                <a:lnTo>
                  <a:pt x="2470" y="171"/>
                </a:lnTo>
                <a:lnTo>
                  <a:pt x="2486" y="168"/>
                </a:lnTo>
                <a:lnTo>
                  <a:pt x="2506" y="168"/>
                </a:lnTo>
                <a:lnTo>
                  <a:pt x="2527" y="169"/>
                </a:lnTo>
                <a:lnTo>
                  <a:pt x="2569" y="175"/>
                </a:lnTo>
                <a:lnTo>
                  <a:pt x="2615" y="185"/>
                </a:lnTo>
                <a:lnTo>
                  <a:pt x="2663" y="198"/>
                </a:lnTo>
                <a:lnTo>
                  <a:pt x="2707" y="208"/>
                </a:lnTo>
                <a:lnTo>
                  <a:pt x="2728" y="212"/>
                </a:lnTo>
                <a:lnTo>
                  <a:pt x="2749" y="214"/>
                </a:lnTo>
                <a:lnTo>
                  <a:pt x="2767" y="215"/>
                </a:lnTo>
                <a:lnTo>
                  <a:pt x="2785" y="215"/>
                </a:lnTo>
                <a:lnTo>
                  <a:pt x="2792" y="215"/>
                </a:lnTo>
                <a:lnTo>
                  <a:pt x="2797" y="214"/>
                </a:lnTo>
                <a:lnTo>
                  <a:pt x="2804" y="212"/>
                </a:lnTo>
                <a:lnTo>
                  <a:pt x="2811" y="212"/>
                </a:lnTo>
                <a:lnTo>
                  <a:pt x="2817" y="210"/>
                </a:lnTo>
                <a:lnTo>
                  <a:pt x="2824" y="210"/>
                </a:lnTo>
                <a:lnTo>
                  <a:pt x="2831" y="212"/>
                </a:lnTo>
                <a:lnTo>
                  <a:pt x="2838" y="215"/>
                </a:lnTo>
                <a:lnTo>
                  <a:pt x="2839" y="215"/>
                </a:lnTo>
                <a:lnTo>
                  <a:pt x="2843" y="214"/>
                </a:lnTo>
                <a:lnTo>
                  <a:pt x="2847" y="212"/>
                </a:lnTo>
                <a:lnTo>
                  <a:pt x="2850" y="210"/>
                </a:lnTo>
                <a:lnTo>
                  <a:pt x="2854" y="208"/>
                </a:lnTo>
                <a:lnTo>
                  <a:pt x="2857" y="207"/>
                </a:lnTo>
                <a:lnTo>
                  <a:pt x="2859" y="207"/>
                </a:lnTo>
                <a:lnTo>
                  <a:pt x="2862" y="205"/>
                </a:lnTo>
                <a:lnTo>
                  <a:pt x="2880" y="224"/>
                </a:lnTo>
                <a:lnTo>
                  <a:pt x="2889" y="222"/>
                </a:lnTo>
                <a:lnTo>
                  <a:pt x="2898" y="222"/>
                </a:lnTo>
                <a:lnTo>
                  <a:pt x="2903" y="221"/>
                </a:lnTo>
                <a:lnTo>
                  <a:pt x="2910" y="221"/>
                </a:lnTo>
                <a:lnTo>
                  <a:pt x="2915" y="219"/>
                </a:lnTo>
                <a:lnTo>
                  <a:pt x="2921" y="221"/>
                </a:lnTo>
                <a:lnTo>
                  <a:pt x="2926" y="221"/>
                </a:lnTo>
                <a:lnTo>
                  <a:pt x="2933" y="224"/>
                </a:lnTo>
                <a:lnTo>
                  <a:pt x="2951" y="205"/>
                </a:lnTo>
                <a:lnTo>
                  <a:pt x="2933" y="205"/>
                </a:lnTo>
                <a:lnTo>
                  <a:pt x="2945" y="207"/>
                </a:lnTo>
                <a:lnTo>
                  <a:pt x="2960" y="208"/>
                </a:lnTo>
                <a:lnTo>
                  <a:pt x="2972" y="212"/>
                </a:lnTo>
                <a:lnTo>
                  <a:pt x="2984" y="214"/>
                </a:lnTo>
                <a:lnTo>
                  <a:pt x="2998" y="217"/>
                </a:lnTo>
                <a:lnTo>
                  <a:pt x="3011" y="221"/>
                </a:lnTo>
                <a:lnTo>
                  <a:pt x="3025" y="222"/>
                </a:lnTo>
                <a:lnTo>
                  <a:pt x="3037" y="224"/>
                </a:lnTo>
                <a:lnTo>
                  <a:pt x="3055" y="242"/>
                </a:lnTo>
                <a:lnTo>
                  <a:pt x="3062" y="242"/>
                </a:lnTo>
                <a:lnTo>
                  <a:pt x="3069" y="242"/>
                </a:lnTo>
                <a:lnTo>
                  <a:pt x="3076" y="244"/>
                </a:lnTo>
                <a:lnTo>
                  <a:pt x="3085" y="244"/>
                </a:lnTo>
                <a:lnTo>
                  <a:pt x="3094" y="245"/>
                </a:lnTo>
                <a:lnTo>
                  <a:pt x="3101" y="247"/>
                </a:lnTo>
                <a:lnTo>
                  <a:pt x="3108" y="249"/>
                </a:lnTo>
                <a:lnTo>
                  <a:pt x="3115" y="253"/>
                </a:lnTo>
                <a:lnTo>
                  <a:pt x="3113" y="258"/>
                </a:lnTo>
                <a:lnTo>
                  <a:pt x="3111" y="261"/>
                </a:lnTo>
                <a:lnTo>
                  <a:pt x="3111" y="263"/>
                </a:lnTo>
                <a:lnTo>
                  <a:pt x="3111" y="265"/>
                </a:lnTo>
                <a:lnTo>
                  <a:pt x="3111" y="268"/>
                </a:lnTo>
                <a:lnTo>
                  <a:pt x="3110" y="270"/>
                </a:lnTo>
                <a:lnTo>
                  <a:pt x="3110" y="274"/>
                </a:lnTo>
                <a:lnTo>
                  <a:pt x="3106" y="281"/>
                </a:lnTo>
                <a:lnTo>
                  <a:pt x="3088" y="261"/>
                </a:lnTo>
                <a:lnTo>
                  <a:pt x="3037" y="261"/>
                </a:lnTo>
                <a:lnTo>
                  <a:pt x="3037" y="258"/>
                </a:lnTo>
                <a:lnTo>
                  <a:pt x="3036" y="253"/>
                </a:lnTo>
                <a:lnTo>
                  <a:pt x="3032" y="249"/>
                </a:lnTo>
                <a:lnTo>
                  <a:pt x="3028" y="244"/>
                </a:lnTo>
                <a:lnTo>
                  <a:pt x="3025" y="240"/>
                </a:lnTo>
                <a:lnTo>
                  <a:pt x="3023" y="237"/>
                </a:lnTo>
                <a:lnTo>
                  <a:pt x="3021" y="233"/>
                </a:lnTo>
                <a:lnTo>
                  <a:pt x="3020" y="233"/>
                </a:lnTo>
                <a:lnTo>
                  <a:pt x="3020" y="237"/>
                </a:lnTo>
                <a:lnTo>
                  <a:pt x="3020" y="240"/>
                </a:lnTo>
                <a:lnTo>
                  <a:pt x="3020" y="245"/>
                </a:lnTo>
                <a:lnTo>
                  <a:pt x="3021" y="249"/>
                </a:lnTo>
                <a:lnTo>
                  <a:pt x="3028" y="260"/>
                </a:lnTo>
                <a:lnTo>
                  <a:pt x="3037" y="268"/>
                </a:lnTo>
                <a:lnTo>
                  <a:pt x="3048" y="276"/>
                </a:lnTo>
                <a:lnTo>
                  <a:pt x="3058" y="283"/>
                </a:lnTo>
                <a:lnTo>
                  <a:pt x="3071" y="288"/>
                </a:lnTo>
                <a:lnTo>
                  <a:pt x="3081" y="290"/>
                </a:lnTo>
                <a:lnTo>
                  <a:pt x="3080" y="293"/>
                </a:lnTo>
                <a:lnTo>
                  <a:pt x="3078" y="297"/>
                </a:lnTo>
                <a:lnTo>
                  <a:pt x="3076" y="302"/>
                </a:lnTo>
                <a:lnTo>
                  <a:pt x="3073" y="307"/>
                </a:lnTo>
                <a:lnTo>
                  <a:pt x="3069" y="311"/>
                </a:lnTo>
                <a:lnTo>
                  <a:pt x="3066" y="314"/>
                </a:lnTo>
                <a:lnTo>
                  <a:pt x="3064" y="316"/>
                </a:lnTo>
                <a:lnTo>
                  <a:pt x="3064" y="318"/>
                </a:lnTo>
                <a:lnTo>
                  <a:pt x="3060" y="318"/>
                </a:lnTo>
                <a:lnTo>
                  <a:pt x="3057" y="318"/>
                </a:lnTo>
                <a:lnTo>
                  <a:pt x="3053" y="320"/>
                </a:lnTo>
                <a:lnTo>
                  <a:pt x="3050" y="321"/>
                </a:lnTo>
                <a:lnTo>
                  <a:pt x="3046" y="323"/>
                </a:lnTo>
                <a:lnTo>
                  <a:pt x="3044" y="325"/>
                </a:lnTo>
                <a:lnTo>
                  <a:pt x="3041" y="327"/>
                </a:lnTo>
                <a:lnTo>
                  <a:pt x="3037" y="327"/>
                </a:lnTo>
                <a:lnTo>
                  <a:pt x="3032" y="327"/>
                </a:lnTo>
                <a:lnTo>
                  <a:pt x="3025" y="325"/>
                </a:lnTo>
                <a:lnTo>
                  <a:pt x="3021" y="323"/>
                </a:lnTo>
                <a:lnTo>
                  <a:pt x="3016" y="323"/>
                </a:lnTo>
                <a:lnTo>
                  <a:pt x="3011" y="323"/>
                </a:lnTo>
                <a:lnTo>
                  <a:pt x="3005" y="323"/>
                </a:lnTo>
                <a:lnTo>
                  <a:pt x="3000" y="323"/>
                </a:lnTo>
                <a:lnTo>
                  <a:pt x="2993" y="327"/>
                </a:lnTo>
                <a:lnTo>
                  <a:pt x="2995" y="336"/>
                </a:lnTo>
                <a:lnTo>
                  <a:pt x="2998" y="344"/>
                </a:lnTo>
                <a:lnTo>
                  <a:pt x="3002" y="351"/>
                </a:lnTo>
                <a:lnTo>
                  <a:pt x="3009" y="357"/>
                </a:lnTo>
                <a:lnTo>
                  <a:pt x="3016" y="362"/>
                </a:lnTo>
                <a:lnTo>
                  <a:pt x="3023" y="366"/>
                </a:lnTo>
                <a:lnTo>
                  <a:pt x="3030" y="369"/>
                </a:lnTo>
                <a:lnTo>
                  <a:pt x="3037" y="373"/>
                </a:lnTo>
                <a:lnTo>
                  <a:pt x="3037" y="380"/>
                </a:lnTo>
                <a:lnTo>
                  <a:pt x="3039" y="389"/>
                </a:lnTo>
                <a:lnTo>
                  <a:pt x="3041" y="396"/>
                </a:lnTo>
                <a:lnTo>
                  <a:pt x="3041" y="405"/>
                </a:lnTo>
                <a:lnTo>
                  <a:pt x="3043" y="413"/>
                </a:lnTo>
                <a:lnTo>
                  <a:pt x="3044" y="422"/>
                </a:lnTo>
                <a:lnTo>
                  <a:pt x="3046" y="431"/>
                </a:lnTo>
                <a:lnTo>
                  <a:pt x="3046" y="438"/>
                </a:lnTo>
                <a:lnTo>
                  <a:pt x="3036" y="427"/>
                </a:lnTo>
                <a:lnTo>
                  <a:pt x="3023" y="420"/>
                </a:lnTo>
                <a:lnTo>
                  <a:pt x="3011" y="412"/>
                </a:lnTo>
                <a:lnTo>
                  <a:pt x="2998" y="405"/>
                </a:lnTo>
                <a:lnTo>
                  <a:pt x="2984" y="397"/>
                </a:lnTo>
                <a:lnTo>
                  <a:pt x="2972" y="390"/>
                </a:lnTo>
                <a:lnTo>
                  <a:pt x="2961" y="383"/>
                </a:lnTo>
                <a:lnTo>
                  <a:pt x="2951" y="373"/>
                </a:lnTo>
                <a:lnTo>
                  <a:pt x="2951" y="369"/>
                </a:lnTo>
                <a:lnTo>
                  <a:pt x="2951" y="366"/>
                </a:lnTo>
                <a:lnTo>
                  <a:pt x="2952" y="362"/>
                </a:lnTo>
                <a:lnTo>
                  <a:pt x="2954" y="359"/>
                </a:lnTo>
                <a:lnTo>
                  <a:pt x="2956" y="355"/>
                </a:lnTo>
                <a:lnTo>
                  <a:pt x="2958" y="351"/>
                </a:lnTo>
                <a:lnTo>
                  <a:pt x="2958" y="348"/>
                </a:lnTo>
                <a:lnTo>
                  <a:pt x="2960" y="344"/>
                </a:lnTo>
                <a:lnTo>
                  <a:pt x="2958" y="341"/>
                </a:lnTo>
                <a:lnTo>
                  <a:pt x="2956" y="334"/>
                </a:lnTo>
                <a:lnTo>
                  <a:pt x="2952" y="329"/>
                </a:lnTo>
                <a:lnTo>
                  <a:pt x="2951" y="320"/>
                </a:lnTo>
                <a:lnTo>
                  <a:pt x="2947" y="313"/>
                </a:lnTo>
                <a:lnTo>
                  <a:pt x="2944" y="304"/>
                </a:lnTo>
                <a:lnTo>
                  <a:pt x="2942" y="297"/>
                </a:lnTo>
                <a:lnTo>
                  <a:pt x="2942" y="290"/>
                </a:lnTo>
                <a:lnTo>
                  <a:pt x="2935" y="291"/>
                </a:lnTo>
                <a:lnTo>
                  <a:pt x="2931" y="293"/>
                </a:lnTo>
                <a:lnTo>
                  <a:pt x="2928" y="293"/>
                </a:lnTo>
                <a:lnTo>
                  <a:pt x="2924" y="293"/>
                </a:lnTo>
                <a:lnTo>
                  <a:pt x="2921" y="291"/>
                </a:lnTo>
                <a:lnTo>
                  <a:pt x="2917" y="290"/>
                </a:lnTo>
                <a:lnTo>
                  <a:pt x="2912" y="290"/>
                </a:lnTo>
                <a:lnTo>
                  <a:pt x="2907" y="290"/>
                </a:lnTo>
                <a:lnTo>
                  <a:pt x="2903" y="297"/>
                </a:lnTo>
                <a:lnTo>
                  <a:pt x="2898" y="304"/>
                </a:lnTo>
                <a:lnTo>
                  <a:pt x="2894" y="313"/>
                </a:lnTo>
                <a:lnTo>
                  <a:pt x="2887" y="321"/>
                </a:lnTo>
                <a:lnTo>
                  <a:pt x="2882" y="330"/>
                </a:lnTo>
                <a:lnTo>
                  <a:pt x="2877" y="339"/>
                </a:lnTo>
                <a:lnTo>
                  <a:pt x="2869" y="346"/>
                </a:lnTo>
                <a:lnTo>
                  <a:pt x="2862" y="353"/>
                </a:lnTo>
                <a:lnTo>
                  <a:pt x="2854" y="353"/>
                </a:lnTo>
                <a:lnTo>
                  <a:pt x="2847" y="351"/>
                </a:lnTo>
                <a:lnTo>
                  <a:pt x="2841" y="350"/>
                </a:lnTo>
                <a:lnTo>
                  <a:pt x="2836" y="346"/>
                </a:lnTo>
                <a:lnTo>
                  <a:pt x="2832" y="343"/>
                </a:lnTo>
                <a:lnTo>
                  <a:pt x="2831" y="339"/>
                </a:lnTo>
                <a:lnTo>
                  <a:pt x="2829" y="332"/>
                </a:lnTo>
                <a:lnTo>
                  <a:pt x="2829" y="327"/>
                </a:lnTo>
                <a:lnTo>
                  <a:pt x="2811" y="344"/>
                </a:lnTo>
                <a:lnTo>
                  <a:pt x="2794" y="327"/>
                </a:lnTo>
                <a:lnTo>
                  <a:pt x="2790" y="330"/>
                </a:lnTo>
                <a:lnTo>
                  <a:pt x="2785" y="336"/>
                </a:lnTo>
                <a:lnTo>
                  <a:pt x="2778" y="343"/>
                </a:lnTo>
                <a:lnTo>
                  <a:pt x="2772" y="350"/>
                </a:lnTo>
                <a:lnTo>
                  <a:pt x="2767" y="359"/>
                </a:lnTo>
                <a:lnTo>
                  <a:pt x="2762" y="367"/>
                </a:lnTo>
                <a:lnTo>
                  <a:pt x="2760" y="374"/>
                </a:lnTo>
                <a:lnTo>
                  <a:pt x="2758" y="382"/>
                </a:lnTo>
                <a:lnTo>
                  <a:pt x="2762" y="382"/>
                </a:lnTo>
                <a:lnTo>
                  <a:pt x="2767" y="385"/>
                </a:lnTo>
                <a:lnTo>
                  <a:pt x="2771" y="387"/>
                </a:lnTo>
                <a:lnTo>
                  <a:pt x="2776" y="390"/>
                </a:lnTo>
                <a:lnTo>
                  <a:pt x="2781" y="394"/>
                </a:lnTo>
                <a:lnTo>
                  <a:pt x="2785" y="397"/>
                </a:lnTo>
                <a:lnTo>
                  <a:pt x="2790" y="399"/>
                </a:lnTo>
                <a:lnTo>
                  <a:pt x="2794" y="401"/>
                </a:lnTo>
                <a:lnTo>
                  <a:pt x="2802" y="390"/>
                </a:lnTo>
                <a:lnTo>
                  <a:pt x="2809" y="392"/>
                </a:lnTo>
                <a:lnTo>
                  <a:pt x="2817" y="396"/>
                </a:lnTo>
                <a:lnTo>
                  <a:pt x="2824" y="401"/>
                </a:lnTo>
                <a:lnTo>
                  <a:pt x="2831" y="406"/>
                </a:lnTo>
                <a:lnTo>
                  <a:pt x="2838" y="413"/>
                </a:lnTo>
                <a:lnTo>
                  <a:pt x="2845" y="419"/>
                </a:lnTo>
                <a:lnTo>
                  <a:pt x="2850" y="424"/>
                </a:lnTo>
                <a:lnTo>
                  <a:pt x="2855" y="429"/>
                </a:lnTo>
                <a:lnTo>
                  <a:pt x="2855" y="466"/>
                </a:lnTo>
                <a:lnTo>
                  <a:pt x="2857" y="470"/>
                </a:lnTo>
                <a:lnTo>
                  <a:pt x="2862" y="473"/>
                </a:lnTo>
                <a:lnTo>
                  <a:pt x="2866" y="477"/>
                </a:lnTo>
                <a:lnTo>
                  <a:pt x="2871" y="481"/>
                </a:lnTo>
                <a:lnTo>
                  <a:pt x="2877" y="484"/>
                </a:lnTo>
                <a:lnTo>
                  <a:pt x="2882" y="488"/>
                </a:lnTo>
                <a:lnTo>
                  <a:pt x="2885" y="491"/>
                </a:lnTo>
                <a:lnTo>
                  <a:pt x="2889" y="495"/>
                </a:lnTo>
                <a:lnTo>
                  <a:pt x="2889" y="498"/>
                </a:lnTo>
                <a:lnTo>
                  <a:pt x="2887" y="503"/>
                </a:lnTo>
                <a:lnTo>
                  <a:pt x="2884" y="511"/>
                </a:lnTo>
                <a:lnTo>
                  <a:pt x="2880" y="518"/>
                </a:lnTo>
                <a:lnTo>
                  <a:pt x="2877" y="523"/>
                </a:lnTo>
                <a:lnTo>
                  <a:pt x="2875" y="530"/>
                </a:lnTo>
                <a:lnTo>
                  <a:pt x="2873" y="535"/>
                </a:lnTo>
                <a:lnTo>
                  <a:pt x="2871" y="541"/>
                </a:lnTo>
                <a:lnTo>
                  <a:pt x="2868" y="541"/>
                </a:lnTo>
                <a:lnTo>
                  <a:pt x="2864" y="539"/>
                </a:lnTo>
                <a:lnTo>
                  <a:pt x="2859" y="539"/>
                </a:lnTo>
                <a:lnTo>
                  <a:pt x="2855" y="537"/>
                </a:lnTo>
                <a:lnTo>
                  <a:pt x="2852" y="539"/>
                </a:lnTo>
                <a:lnTo>
                  <a:pt x="2848" y="541"/>
                </a:lnTo>
                <a:lnTo>
                  <a:pt x="2847" y="544"/>
                </a:lnTo>
                <a:lnTo>
                  <a:pt x="2847" y="549"/>
                </a:lnTo>
                <a:lnTo>
                  <a:pt x="2847" y="567"/>
                </a:lnTo>
                <a:lnTo>
                  <a:pt x="2848" y="579"/>
                </a:lnTo>
                <a:lnTo>
                  <a:pt x="2852" y="590"/>
                </a:lnTo>
                <a:lnTo>
                  <a:pt x="2859" y="602"/>
                </a:lnTo>
                <a:lnTo>
                  <a:pt x="2868" y="615"/>
                </a:lnTo>
                <a:lnTo>
                  <a:pt x="2875" y="627"/>
                </a:lnTo>
                <a:lnTo>
                  <a:pt x="2882" y="638"/>
                </a:lnTo>
                <a:lnTo>
                  <a:pt x="2887" y="650"/>
                </a:lnTo>
                <a:lnTo>
                  <a:pt x="2889" y="661"/>
                </a:lnTo>
                <a:lnTo>
                  <a:pt x="2880" y="661"/>
                </a:lnTo>
                <a:lnTo>
                  <a:pt x="2875" y="659"/>
                </a:lnTo>
                <a:lnTo>
                  <a:pt x="2871" y="657"/>
                </a:lnTo>
                <a:lnTo>
                  <a:pt x="2869" y="654"/>
                </a:lnTo>
                <a:lnTo>
                  <a:pt x="2868" y="650"/>
                </a:lnTo>
                <a:lnTo>
                  <a:pt x="2866" y="645"/>
                </a:lnTo>
                <a:lnTo>
                  <a:pt x="2866" y="640"/>
                </a:lnTo>
                <a:lnTo>
                  <a:pt x="2862" y="632"/>
                </a:lnTo>
                <a:lnTo>
                  <a:pt x="2855" y="624"/>
                </a:lnTo>
                <a:lnTo>
                  <a:pt x="2845" y="620"/>
                </a:lnTo>
                <a:lnTo>
                  <a:pt x="2836" y="613"/>
                </a:lnTo>
                <a:lnTo>
                  <a:pt x="2829" y="606"/>
                </a:lnTo>
                <a:lnTo>
                  <a:pt x="2820" y="599"/>
                </a:lnTo>
                <a:lnTo>
                  <a:pt x="2813" y="592"/>
                </a:lnTo>
                <a:lnTo>
                  <a:pt x="2808" y="583"/>
                </a:lnTo>
                <a:lnTo>
                  <a:pt x="2801" y="576"/>
                </a:lnTo>
                <a:lnTo>
                  <a:pt x="2794" y="567"/>
                </a:lnTo>
                <a:lnTo>
                  <a:pt x="2786" y="571"/>
                </a:lnTo>
                <a:lnTo>
                  <a:pt x="2779" y="574"/>
                </a:lnTo>
                <a:lnTo>
                  <a:pt x="2771" y="579"/>
                </a:lnTo>
                <a:lnTo>
                  <a:pt x="2762" y="583"/>
                </a:lnTo>
                <a:lnTo>
                  <a:pt x="2755" y="588"/>
                </a:lnTo>
                <a:lnTo>
                  <a:pt x="2746" y="594"/>
                </a:lnTo>
                <a:lnTo>
                  <a:pt x="2739" y="599"/>
                </a:lnTo>
                <a:lnTo>
                  <a:pt x="2732" y="606"/>
                </a:lnTo>
                <a:lnTo>
                  <a:pt x="2739" y="606"/>
                </a:lnTo>
                <a:lnTo>
                  <a:pt x="2744" y="608"/>
                </a:lnTo>
                <a:lnTo>
                  <a:pt x="2751" y="608"/>
                </a:lnTo>
                <a:lnTo>
                  <a:pt x="2756" y="610"/>
                </a:lnTo>
                <a:lnTo>
                  <a:pt x="2764" y="611"/>
                </a:lnTo>
                <a:lnTo>
                  <a:pt x="2767" y="613"/>
                </a:lnTo>
                <a:lnTo>
                  <a:pt x="2772" y="613"/>
                </a:lnTo>
                <a:lnTo>
                  <a:pt x="2776" y="615"/>
                </a:lnTo>
                <a:lnTo>
                  <a:pt x="2776" y="620"/>
                </a:lnTo>
                <a:lnTo>
                  <a:pt x="2776" y="625"/>
                </a:lnTo>
                <a:lnTo>
                  <a:pt x="2778" y="631"/>
                </a:lnTo>
                <a:lnTo>
                  <a:pt x="2781" y="636"/>
                </a:lnTo>
                <a:lnTo>
                  <a:pt x="2788" y="647"/>
                </a:lnTo>
                <a:lnTo>
                  <a:pt x="2799" y="657"/>
                </a:lnTo>
                <a:lnTo>
                  <a:pt x="2809" y="670"/>
                </a:lnTo>
                <a:lnTo>
                  <a:pt x="2818" y="682"/>
                </a:lnTo>
                <a:lnTo>
                  <a:pt x="2822" y="687"/>
                </a:lnTo>
                <a:lnTo>
                  <a:pt x="2825" y="694"/>
                </a:lnTo>
                <a:lnTo>
                  <a:pt x="2827" y="700"/>
                </a:lnTo>
                <a:lnTo>
                  <a:pt x="2829" y="707"/>
                </a:lnTo>
                <a:lnTo>
                  <a:pt x="2832" y="708"/>
                </a:lnTo>
                <a:lnTo>
                  <a:pt x="2836" y="710"/>
                </a:lnTo>
                <a:lnTo>
                  <a:pt x="2839" y="712"/>
                </a:lnTo>
                <a:lnTo>
                  <a:pt x="2845" y="716"/>
                </a:lnTo>
                <a:lnTo>
                  <a:pt x="2848" y="719"/>
                </a:lnTo>
                <a:lnTo>
                  <a:pt x="2852" y="723"/>
                </a:lnTo>
                <a:lnTo>
                  <a:pt x="2854" y="724"/>
                </a:lnTo>
                <a:lnTo>
                  <a:pt x="2855" y="726"/>
                </a:lnTo>
                <a:lnTo>
                  <a:pt x="2854" y="730"/>
                </a:lnTo>
                <a:lnTo>
                  <a:pt x="2854" y="735"/>
                </a:lnTo>
                <a:lnTo>
                  <a:pt x="2852" y="740"/>
                </a:lnTo>
                <a:lnTo>
                  <a:pt x="2850" y="746"/>
                </a:lnTo>
                <a:lnTo>
                  <a:pt x="2848" y="753"/>
                </a:lnTo>
                <a:lnTo>
                  <a:pt x="2847" y="760"/>
                </a:lnTo>
                <a:lnTo>
                  <a:pt x="2847" y="767"/>
                </a:lnTo>
                <a:lnTo>
                  <a:pt x="2847" y="774"/>
                </a:lnTo>
                <a:lnTo>
                  <a:pt x="2829" y="792"/>
                </a:lnTo>
                <a:lnTo>
                  <a:pt x="2794" y="792"/>
                </a:lnTo>
                <a:lnTo>
                  <a:pt x="2788" y="797"/>
                </a:lnTo>
                <a:lnTo>
                  <a:pt x="2783" y="800"/>
                </a:lnTo>
                <a:lnTo>
                  <a:pt x="2779" y="802"/>
                </a:lnTo>
                <a:lnTo>
                  <a:pt x="2776" y="802"/>
                </a:lnTo>
                <a:lnTo>
                  <a:pt x="2772" y="802"/>
                </a:lnTo>
                <a:lnTo>
                  <a:pt x="2769" y="802"/>
                </a:lnTo>
                <a:lnTo>
                  <a:pt x="2764" y="800"/>
                </a:lnTo>
                <a:lnTo>
                  <a:pt x="2758" y="800"/>
                </a:lnTo>
                <a:lnTo>
                  <a:pt x="2776" y="781"/>
                </a:lnTo>
                <a:lnTo>
                  <a:pt x="2771" y="784"/>
                </a:lnTo>
                <a:lnTo>
                  <a:pt x="2767" y="786"/>
                </a:lnTo>
                <a:lnTo>
                  <a:pt x="2764" y="786"/>
                </a:lnTo>
                <a:lnTo>
                  <a:pt x="2762" y="788"/>
                </a:lnTo>
                <a:lnTo>
                  <a:pt x="2758" y="792"/>
                </a:lnTo>
                <a:lnTo>
                  <a:pt x="2755" y="795"/>
                </a:lnTo>
                <a:lnTo>
                  <a:pt x="2749" y="800"/>
                </a:lnTo>
                <a:lnTo>
                  <a:pt x="2742" y="797"/>
                </a:lnTo>
                <a:lnTo>
                  <a:pt x="2737" y="795"/>
                </a:lnTo>
                <a:lnTo>
                  <a:pt x="2730" y="793"/>
                </a:lnTo>
                <a:lnTo>
                  <a:pt x="2723" y="793"/>
                </a:lnTo>
                <a:lnTo>
                  <a:pt x="2718" y="793"/>
                </a:lnTo>
                <a:lnTo>
                  <a:pt x="2711" y="795"/>
                </a:lnTo>
                <a:lnTo>
                  <a:pt x="2703" y="797"/>
                </a:lnTo>
                <a:lnTo>
                  <a:pt x="2698" y="800"/>
                </a:lnTo>
                <a:lnTo>
                  <a:pt x="2700" y="807"/>
                </a:lnTo>
                <a:lnTo>
                  <a:pt x="2702" y="816"/>
                </a:lnTo>
                <a:lnTo>
                  <a:pt x="2707" y="823"/>
                </a:lnTo>
                <a:lnTo>
                  <a:pt x="2712" y="832"/>
                </a:lnTo>
                <a:lnTo>
                  <a:pt x="2718" y="839"/>
                </a:lnTo>
                <a:lnTo>
                  <a:pt x="2723" y="846"/>
                </a:lnTo>
                <a:lnTo>
                  <a:pt x="2728" y="852"/>
                </a:lnTo>
                <a:lnTo>
                  <a:pt x="2732" y="857"/>
                </a:lnTo>
                <a:lnTo>
                  <a:pt x="2732" y="860"/>
                </a:lnTo>
                <a:lnTo>
                  <a:pt x="2730" y="864"/>
                </a:lnTo>
                <a:lnTo>
                  <a:pt x="2730" y="868"/>
                </a:lnTo>
                <a:lnTo>
                  <a:pt x="2728" y="871"/>
                </a:lnTo>
                <a:lnTo>
                  <a:pt x="2726" y="875"/>
                </a:lnTo>
                <a:lnTo>
                  <a:pt x="2725" y="878"/>
                </a:lnTo>
                <a:lnTo>
                  <a:pt x="2725" y="882"/>
                </a:lnTo>
                <a:lnTo>
                  <a:pt x="2723" y="885"/>
                </a:lnTo>
                <a:lnTo>
                  <a:pt x="2726" y="889"/>
                </a:lnTo>
                <a:lnTo>
                  <a:pt x="2732" y="892"/>
                </a:lnTo>
                <a:lnTo>
                  <a:pt x="2735" y="898"/>
                </a:lnTo>
                <a:lnTo>
                  <a:pt x="2739" y="905"/>
                </a:lnTo>
                <a:lnTo>
                  <a:pt x="2744" y="910"/>
                </a:lnTo>
                <a:lnTo>
                  <a:pt x="2746" y="917"/>
                </a:lnTo>
                <a:lnTo>
                  <a:pt x="2749" y="924"/>
                </a:lnTo>
                <a:lnTo>
                  <a:pt x="2749" y="931"/>
                </a:lnTo>
                <a:lnTo>
                  <a:pt x="2744" y="931"/>
                </a:lnTo>
                <a:lnTo>
                  <a:pt x="2739" y="933"/>
                </a:lnTo>
                <a:lnTo>
                  <a:pt x="2735" y="935"/>
                </a:lnTo>
                <a:lnTo>
                  <a:pt x="2734" y="938"/>
                </a:lnTo>
                <a:lnTo>
                  <a:pt x="2730" y="942"/>
                </a:lnTo>
                <a:lnTo>
                  <a:pt x="2728" y="947"/>
                </a:lnTo>
                <a:lnTo>
                  <a:pt x="2726" y="952"/>
                </a:lnTo>
                <a:lnTo>
                  <a:pt x="2723" y="958"/>
                </a:lnTo>
                <a:lnTo>
                  <a:pt x="2718" y="956"/>
                </a:lnTo>
                <a:lnTo>
                  <a:pt x="2707" y="949"/>
                </a:lnTo>
                <a:lnTo>
                  <a:pt x="2691" y="940"/>
                </a:lnTo>
                <a:lnTo>
                  <a:pt x="2675" y="929"/>
                </a:lnTo>
                <a:lnTo>
                  <a:pt x="2659" y="919"/>
                </a:lnTo>
                <a:lnTo>
                  <a:pt x="2645" y="908"/>
                </a:lnTo>
                <a:lnTo>
                  <a:pt x="2635" y="899"/>
                </a:lnTo>
                <a:lnTo>
                  <a:pt x="2628" y="894"/>
                </a:lnTo>
                <a:lnTo>
                  <a:pt x="2624" y="903"/>
                </a:lnTo>
                <a:lnTo>
                  <a:pt x="2624" y="913"/>
                </a:lnTo>
                <a:lnTo>
                  <a:pt x="2624" y="924"/>
                </a:lnTo>
                <a:lnTo>
                  <a:pt x="2628" y="933"/>
                </a:lnTo>
                <a:lnTo>
                  <a:pt x="2638" y="951"/>
                </a:lnTo>
                <a:lnTo>
                  <a:pt x="2654" y="968"/>
                </a:lnTo>
                <a:lnTo>
                  <a:pt x="2668" y="986"/>
                </a:lnTo>
                <a:lnTo>
                  <a:pt x="2684" y="1004"/>
                </a:lnTo>
                <a:lnTo>
                  <a:pt x="2689" y="1012"/>
                </a:lnTo>
                <a:lnTo>
                  <a:pt x="2695" y="1023"/>
                </a:lnTo>
                <a:lnTo>
                  <a:pt x="2696" y="1032"/>
                </a:lnTo>
                <a:lnTo>
                  <a:pt x="2698" y="1042"/>
                </a:lnTo>
                <a:lnTo>
                  <a:pt x="2688" y="1041"/>
                </a:lnTo>
                <a:lnTo>
                  <a:pt x="2677" y="1039"/>
                </a:lnTo>
                <a:lnTo>
                  <a:pt x="2666" y="1034"/>
                </a:lnTo>
                <a:lnTo>
                  <a:pt x="2658" y="1027"/>
                </a:lnTo>
                <a:lnTo>
                  <a:pt x="2647" y="1018"/>
                </a:lnTo>
                <a:lnTo>
                  <a:pt x="2636" y="1007"/>
                </a:lnTo>
                <a:lnTo>
                  <a:pt x="2628" y="997"/>
                </a:lnTo>
                <a:lnTo>
                  <a:pt x="2619" y="986"/>
                </a:lnTo>
                <a:lnTo>
                  <a:pt x="2612" y="974"/>
                </a:lnTo>
                <a:lnTo>
                  <a:pt x="2605" y="961"/>
                </a:lnTo>
                <a:lnTo>
                  <a:pt x="2599" y="949"/>
                </a:lnTo>
                <a:lnTo>
                  <a:pt x="2594" y="936"/>
                </a:lnTo>
                <a:lnTo>
                  <a:pt x="2592" y="924"/>
                </a:lnTo>
                <a:lnTo>
                  <a:pt x="2590" y="913"/>
                </a:lnTo>
                <a:lnTo>
                  <a:pt x="2590" y="903"/>
                </a:lnTo>
                <a:lnTo>
                  <a:pt x="2592" y="894"/>
                </a:lnTo>
                <a:lnTo>
                  <a:pt x="2589" y="892"/>
                </a:lnTo>
                <a:lnTo>
                  <a:pt x="2587" y="892"/>
                </a:lnTo>
                <a:lnTo>
                  <a:pt x="2583" y="890"/>
                </a:lnTo>
                <a:lnTo>
                  <a:pt x="2580" y="889"/>
                </a:lnTo>
                <a:lnTo>
                  <a:pt x="2576" y="887"/>
                </a:lnTo>
                <a:lnTo>
                  <a:pt x="2573" y="885"/>
                </a:lnTo>
                <a:lnTo>
                  <a:pt x="2571" y="885"/>
                </a:lnTo>
                <a:lnTo>
                  <a:pt x="2567" y="885"/>
                </a:lnTo>
                <a:lnTo>
                  <a:pt x="2560" y="875"/>
                </a:lnTo>
                <a:lnTo>
                  <a:pt x="2550" y="859"/>
                </a:lnTo>
                <a:lnTo>
                  <a:pt x="2536" y="839"/>
                </a:lnTo>
                <a:lnTo>
                  <a:pt x="2522" y="818"/>
                </a:lnTo>
                <a:lnTo>
                  <a:pt x="2507" y="799"/>
                </a:lnTo>
                <a:lnTo>
                  <a:pt x="2495" y="784"/>
                </a:lnTo>
                <a:lnTo>
                  <a:pt x="2490" y="774"/>
                </a:lnTo>
                <a:lnTo>
                  <a:pt x="2488" y="774"/>
                </a:lnTo>
                <a:lnTo>
                  <a:pt x="2484" y="772"/>
                </a:lnTo>
                <a:lnTo>
                  <a:pt x="2483" y="772"/>
                </a:lnTo>
                <a:lnTo>
                  <a:pt x="2479" y="770"/>
                </a:lnTo>
                <a:lnTo>
                  <a:pt x="2476" y="769"/>
                </a:lnTo>
                <a:lnTo>
                  <a:pt x="2472" y="767"/>
                </a:lnTo>
                <a:lnTo>
                  <a:pt x="2469" y="765"/>
                </a:lnTo>
                <a:lnTo>
                  <a:pt x="2465" y="763"/>
                </a:lnTo>
                <a:lnTo>
                  <a:pt x="2462" y="763"/>
                </a:lnTo>
                <a:lnTo>
                  <a:pt x="2458" y="767"/>
                </a:lnTo>
                <a:lnTo>
                  <a:pt x="2454" y="769"/>
                </a:lnTo>
                <a:lnTo>
                  <a:pt x="2449" y="770"/>
                </a:lnTo>
                <a:lnTo>
                  <a:pt x="2446" y="772"/>
                </a:lnTo>
                <a:lnTo>
                  <a:pt x="2440" y="774"/>
                </a:lnTo>
                <a:lnTo>
                  <a:pt x="2435" y="776"/>
                </a:lnTo>
                <a:lnTo>
                  <a:pt x="2432" y="779"/>
                </a:lnTo>
                <a:lnTo>
                  <a:pt x="2428" y="781"/>
                </a:lnTo>
                <a:lnTo>
                  <a:pt x="2419" y="792"/>
                </a:lnTo>
                <a:lnTo>
                  <a:pt x="2419" y="809"/>
                </a:lnTo>
                <a:lnTo>
                  <a:pt x="2410" y="820"/>
                </a:lnTo>
                <a:lnTo>
                  <a:pt x="2393" y="820"/>
                </a:lnTo>
                <a:lnTo>
                  <a:pt x="2384" y="829"/>
                </a:lnTo>
                <a:lnTo>
                  <a:pt x="2380" y="836"/>
                </a:lnTo>
                <a:lnTo>
                  <a:pt x="2377" y="841"/>
                </a:lnTo>
                <a:lnTo>
                  <a:pt x="2373" y="846"/>
                </a:lnTo>
                <a:lnTo>
                  <a:pt x="2370" y="852"/>
                </a:lnTo>
                <a:lnTo>
                  <a:pt x="2366" y="857"/>
                </a:lnTo>
                <a:lnTo>
                  <a:pt x="2361" y="862"/>
                </a:lnTo>
                <a:lnTo>
                  <a:pt x="2356" y="869"/>
                </a:lnTo>
                <a:lnTo>
                  <a:pt x="2348" y="875"/>
                </a:lnTo>
                <a:lnTo>
                  <a:pt x="2352" y="882"/>
                </a:lnTo>
                <a:lnTo>
                  <a:pt x="2354" y="889"/>
                </a:lnTo>
                <a:lnTo>
                  <a:pt x="2356" y="896"/>
                </a:lnTo>
                <a:lnTo>
                  <a:pt x="2357" y="901"/>
                </a:lnTo>
                <a:lnTo>
                  <a:pt x="2357" y="908"/>
                </a:lnTo>
                <a:lnTo>
                  <a:pt x="2357" y="913"/>
                </a:lnTo>
                <a:lnTo>
                  <a:pt x="2357" y="917"/>
                </a:lnTo>
                <a:lnTo>
                  <a:pt x="2357" y="922"/>
                </a:lnTo>
                <a:lnTo>
                  <a:pt x="2333" y="951"/>
                </a:lnTo>
                <a:lnTo>
                  <a:pt x="2315" y="951"/>
                </a:lnTo>
                <a:lnTo>
                  <a:pt x="2311" y="949"/>
                </a:lnTo>
                <a:lnTo>
                  <a:pt x="2306" y="944"/>
                </a:lnTo>
                <a:lnTo>
                  <a:pt x="2303" y="938"/>
                </a:lnTo>
                <a:lnTo>
                  <a:pt x="2297" y="929"/>
                </a:lnTo>
                <a:lnTo>
                  <a:pt x="2294" y="922"/>
                </a:lnTo>
                <a:lnTo>
                  <a:pt x="2292" y="913"/>
                </a:lnTo>
                <a:lnTo>
                  <a:pt x="2288" y="908"/>
                </a:lnTo>
                <a:lnTo>
                  <a:pt x="2288" y="903"/>
                </a:lnTo>
                <a:lnTo>
                  <a:pt x="2285" y="903"/>
                </a:lnTo>
                <a:lnTo>
                  <a:pt x="2281" y="901"/>
                </a:lnTo>
                <a:lnTo>
                  <a:pt x="2278" y="899"/>
                </a:lnTo>
                <a:lnTo>
                  <a:pt x="2276" y="898"/>
                </a:lnTo>
                <a:lnTo>
                  <a:pt x="2273" y="896"/>
                </a:lnTo>
                <a:lnTo>
                  <a:pt x="2269" y="894"/>
                </a:lnTo>
                <a:lnTo>
                  <a:pt x="2265" y="894"/>
                </a:lnTo>
                <a:lnTo>
                  <a:pt x="2262" y="894"/>
                </a:lnTo>
                <a:lnTo>
                  <a:pt x="2262" y="887"/>
                </a:lnTo>
                <a:lnTo>
                  <a:pt x="2260" y="882"/>
                </a:lnTo>
                <a:lnTo>
                  <a:pt x="2260" y="876"/>
                </a:lnTo>
                <a:lnTo>
                  <a:pt x="2258" y="871"/>
                </a:lnTo>
                <a:lnTo>
                  <a:pt x="2258" y="866"/>
                </a:lnTo>
                <a:lnTo>
                  <a:pt x="2258" y="859"/>
                </a:lnTo>
                <a:lnTo>
                  <a:pt x="2260" y="853"/>
                </a:lnTo>
                <a:lnTo>
                  <a:pt x="2262" y="846"/>
                </a:lnTo>
                <a:lnTo>
                  <a:pt x="2257" y="839"/>
                </a:lnTo>
                <a:lnTo>
                  <a:pt x="2250" y="829"/>
                </a:lnTo>
                <a:lnTo>
                  <a:pt x="2246" y="816"/>
                </a:lnTo>
                <a:lnTo>
                  <a:pt x="2243" y="804"/>
                </a:lnTo>
                <a:lnTo>
                  <a:pt x="2239" y="792"/>
                </a:lnTo>
                <a:lnTo>
                  <a:pt x="2237" y="777"/>
                </a:lnTo>
                <a:lnTo>
                  <a:pt x="2235" y="765"/>
                </a:lnTo>
                <a:lnTo>
                  <a:pt x="2235" y="754"/>
                </a:lnTo>
                <a:lnTo>
                  <a:pt x="2235" y="758"/>
                </a:lnTo>
                <a:lnTo>
                  <a:pt x="2234" y="761"/>
                </a:lnTo>
                <a:lnTo>
                  <a:pt x="2234" y="765"/>
                </a:lnTo>
                <a:lnTo>
                  <a:pt x="2232" y="769"/>
                </a:lnTo>
                <a:lnTo>
                  <a:pt x="2230" y="772"/>
                </a:lnTo>
                <a:lnTo>
                  <a:pt x="2228" y="776"/>
                </a:lnTo>
                <a:lnTo>
                  <a:pt x="2228" y="779"/>
                </a:lnTo>
                <a:lnTo>
                  <a:pt x="2228" y="781"/>
                </a:lnTo>
                <a:lnTo>
                  <a:pt x="2221" y="781"/>
                </a:lnTo>
                <a:lnTo>
                  <a:pt x="2216" y="781"/>
                </a:lnTo>
                <a:lnTo>
                  <a:pt x="2211" y="779"/>
                </a:lnTo>
                <a:lnTo>
                  <a:pt x="2207" y="776"/>
                </a:lnTo>
                <a:lnTo>
                  <a:pt x="2202" y="774"/>
                </a:lnTo>
                <a:lnTo>
                  <a:pt x="2198" y="770"/>
                </a:lnTo>
                <a:lnTo>
                  <a:pt x="2195" y="767"/>
                </a:lnTo>
                <a:lnTo>
                  <a:pt x="2193" y="763"/>
                </a:lnTo>
                <a:lnTo>
                  <a:pt x="2158" y="763"/>
                </a:lnTo>
                <a:lnTo>
                  <a:pt x="2158" y="760"/>
                </a:lnTo>
                <a:lnTo>
                  <a:pt x="2160" y="756"/>
                </a:lnTo>
                <a:lnTo>
                  <a:pt x="2161" y="753"/>
                </a:lnTo>
                <a:lnTo>
                  <a:pt x="2161" y="749"/>
                </a:lnTo>
                <a:lnTo>
                  <a:pt x="2163" y="746"/>
                </a:lnTo>
                <a:lnTo>
                  <a:pt x="2165" y="742"/>
                </a:lnTo>
                <a:lnTo>
                  <a:pt x="2167" y="739"/>
                </a:lnTo>
                <a:lnTo>
                  <a:pt x="2167" y="735"/>
                </a:lnTo>
                <a:lnTo>
                  <a:pt x="2161" y="737"/>
                </a:lnTo>
                <a:lnTo>
                  <a:pt x="2156" y="737"/>
                </a:lnTo>
                <a:lnTo>
                  <a:pt x="2152" y="737"/>
                </a:lnTo>
                <a:lnTo>
                  <a:pt x="2151" y="733"/>
                </a:lnTo>
                <a:lnTo>
                  <a:pt x="2149" y="730"/>
                </a:lnTo>
                <a:lnTo>
                  <a:pt x="2149" y="724"/>
                </a:lnTo>
                <a:lnTo>
                  <a:pt x="2149" y="721"/>
                </a:lnTo>
                <a:lnTo>
                  <a:pt x="2149" y="717"/>
                </a:lnTo>
                <a:lnTo>
                  <a:pt x="2114" y="754"/>
                </a:lnTo>
                <a:lnTo>
                  <a:pt x="2110" y="753"/>
                </a:lnTo>
                <a:lnTo>
                  <a:pt x="2105" y="751"/>
                </a:lnTo>
                <a:lnTo>
                  <a:pt x="2099" y="747"/>
                </a:lnTo>
                <a:lnTo>
                  <a:pt x="2092" y="744"/>
                </a:lnTo>
                <a:lnTo>
                  <a:pt x="2085" y="739"/>
                </a:lnTo>
                <a:lnTo>
                  <a:pt x="2080" y="735"/>
                </a:lnTo>
                <a:lnTo>
                  <a:pt x="2075" y="730"/>
                </a:lnTo>
                <a:lnTo>
                  <a:pt x="2071" y="726"/>
                </a:lnTo>
                <a:lnTo>
                  <a:pt x="2064" y="728"/>
                </a:lnTo>
                <a:lnTo>
                  <a:pt x="2057" y="728"/>
                </a:lnTo>
                <a:lnTo>
                  <a:pt x="2048" y="726"/>
                </a:lnTo>
                <a:lnTo>
                  <a:pt x="2041" y="724"/>
                </a:lnTo>
                <a:lnTo>
                  <a:pt x="2034" y="719"/>
                </a:lnTo>
                <a:lnTo>
                  <a:pt x="2027" y="716"/>
                </a:lnTo>
                <a:lnTo>
                  <a:pt x="2022" y="710"/>
                </a:lnTo>
                <a:lnTo>
                  <a:pt x="2018" y="707"/>
                </a:lnTo>
                <a:lnTo>
                  <a:pt x="2011" y="714"/>
                </a:lnTo>
                <a:lnTo>
                  <a:pt x="2002" y="717"/>
                </a:lnTo>
                <a:lnTo>
                  <a:pt x="1994" y="721"/>
                </a:lnTo>
                <a:lnTo>
                  <a:pt x="1983" y="723"/>
                </a:lnTo>
                <a:lnTo>
                  <a:pt x="1974" y="723"/>
                </a:lnTo>
                <a:lnTo>
                  <a:pt x="1963" y="723"/>
                </a:lnTo>
                <a:lnTo>
                  <a:pt x="1955" y="721"/>
                </a:lnTo>
                <a:lnTo>
                  <a:pt x="1948" y="717"/>
                </a:lnTo>
                <a:lnTo>
                  <a:pt x="1941" y="707"/>
                </a:lnTo>
                <a:lnTo>
                  <a:pt x="1937" y="700"/>
                </a:lnTo>
                <a:lnTo>
                  <a:pt x="1933" y="691"/>
                </a:lnTo>
                <a:lnTo>
                  <a:pt x="1928" y="682"/>
                </a:lnTo>
                <a:lnTo>
                  <a:pt x="1923" y="675"/>
                </a:lnTo>
                <a:lnTo>
                  <a:pt x="1918" y="670"/>
                </a:lnTo>
                <a:lnTo>
                  <a:pt x="1909" y="666"/>
                </a:lnTo>
                <a:lnTo>
                  <a:pt x="1905" y="666"/>
                </a:lnTo>
                <a:lnTo>
                  <a:pt x="1900" y="666"/>
                </a:lnTo>
                <a:lnTo>
                  <a:pt x="1895" y="668"/>
                </a:lnTo>
                <a:lnTo>
                  <a:pt x="1888" y="671"/>
                </a:lnTo>
                <a:lnTo>
                  <a:pt x="1898" y="680"/>
                </a:lnTo>
                <a:lnTo>
                  <a:pt x="1907" y="691"/>
                </a:lnTo>
                <a:lnTo>
                  <a:pt x="1916" y="700"/>
                </a:lnTo>
                <a:lnTo>
                  <a:pt x="1926" y="708"/>
                </a:lnTo>
                <a:lnTo>
                  <a:pt x="1935" y="719"/>
                </a:lnTo>
                <a:lnTo>
                  <a:pt x="1942" y="730"/>
                </a:lnTo>
                <a:lnTo>
                  <a:pt x="1951" y="740"/>
                </a:lnTo>
                <a:lnTo>
                  <a:pt x="1958" y="754"/>
                </a:lnTo>
                <a:lnTo>
                  <a:pt x="1963" y="753"/>
                </a:lnTo>
                <a:lnTo>
                  <a:pt x="1969" y="751"/>
                </a:lnTo>
                <a:lnTo>
                  <a:pt x="1974" y="749"/>
                </a:lnTo>
                <a:lnTo>
                  <a:pt x="1978" y="746"/>
                </a:lnTo>
                <a:lnTo>
                  <a:pt x="1983" y="744"/>
                </a:lnTo>
                <a:lnTo>
                  <a:pt x="1986" y="740"/>
                </a:lnTo>
                <a:lnTo>
                  <a:pt x="1990" y="739"/>
                </a:lnTo>
                <a:lnTo>
                  <a:pt x="1994" y="739"/>
                </a:lnTo>
                <a:lnTo>
                  <a:pt x="1997" y="723"/>
                </a:lnTo>
                <a:close/>
              </a:path>
            </a:pathLst>
          </a:custGeom>
          <a:solidFill>
            <a:srgbClr val="DACFC6"/>
          </a:solidFill>
          <a:ln w="9525">
            <a:noFill/>
            <a:round/>
            <a:headEnd/>
            <a:tailEnd/>
          </a:ln>
        </p:spPr>
        <p:txBody>
          <a:bodyPr/>
          <a:lstStyle/>
          <a:p>
            <a:endParaRPr lang="es-ES"/>
          </a:p>
        </p:txBody>
      </p:sp>
      <p:sp>
        <p:nvSpPr>
          <p:cNvPr id="141319" name="Freeform 7"/>
          <p:cNvSpPr>
            <a:spLocks noEditPoints="1"/>
          </p:cNvSpPr>
          <p:nvPr/>
        </p:nvSpPr>
        <p:spPr bwMode="auto">
          <a:xfrm>
            <a:off x="1733550" y="2001838"/>
            <a:ext cx="2012950" cy="2763837"/>
          </a:xfrm>
          <a:custGeom>
            <a:avLst/>
            <a:gdLst/>
            <a:ahLst/>
            <a:cxnLst>
              <a:cxn ang="0">
                <a:pos x="914" y="1403"/>
              </a:cxn>
              <a:cxn ang="0">
                <a:pos x="728" y="1159"/>
              </a:cxn>
              <a:cxn ang="0">
                <a:pos x="756" y="968"/>
              </a:cxn>
              <a:cxn ang="0">
                <a:pos x="949" y="928"/>
              </a:cxn>
              <a:cxn ang="0">
                <a:pos x="1131" y="1039"/>
              </a:cxn>
              <a:cxn ang="0">
                <a:pos x="1364" y="1175"/>
              </a:cxn>
              <a:cxn ang="0">
                <a:pos x="1242" y="1424"/>
              </a:cxn>
              <a:cxn ang="0">
                <a:pos x="1134" y="1541"/>
              </a:cxn>
              <a:cxn ang="0">
                <a:pos x="1104" y="1684"/>
              </a:cxn>
              <a:cxn ang="0">
                <a:pos x="495" y="857"/>
              </a:cxn>
              <a:cxn ang="0">
                <a:pos x="396" y="754"/>
              </a:cxn>
              <a:cxn ang="0">
                <a:pos x="343" y="625"/>
              </a:cxn>
              <a:cxn ang="0">
                <a:pos x="468" y="314"/>
              </a:cxn>
              <a:cxn ang="0">
                <a:pos x="332" y="293"/>
              </a:cxn>
              <a:cxn ang="0">
                <a:pos x="147" y="336"/>
              </a:cxn>
              <a:cxn ang="0">
                <a:pos x="258" y="247"/>
              </a:cxn>
              <a:cxn ang="0">
                <a:pos x="368" y="196"/>
              </a:cxn>
              <a:cxn ang="0">
                <a:pos x="543" y="180"/>
              </a:cxn>
              <a:cxn ang="0">
                <a:pos x="696" y="247"/>
              </a:cxn>
              <a:cxn ang="0">
                <a:pos x="861" y="215"/>
              </a:cxn>
              <a:cxn ang="0">
                <a:pos x="1005" y="214"/>
              </a:cxn>
              <a:cxn ang="0">
                <a:pos x="1087" y="240"/>
              </a:cxn>
              <a:cxn ang="0">
                <a:pos x="967" y="270"/>
              </a:cxn>
              <a:cxn ang="0">
                <a:pos x="1014" y="396"/>
              </a:cxn>
              <a:cxn ang="0">
                <a:pos x="1095" y="293"/>
              </a:cxn>
              <a:cxn ang="0">
                <a:pos x="1231" y="396"/>
              </a:cxn>
              <a:cxn ang="0">
                <a:pos x="1081" y="481"/>
              </a:cxn>
              <a:cxn ang="0">
                <a:pos x="1099" y="512"/>
              </a:cxn>
              <a:cxn ang="0">
                <a:pos x="825" y="670"/>
              </a:cxn>
              <a:cxn ang="0">
                <a:pos x="755" y="687"/>
              </a:cxn>
              <a:cxn ang="0">
                <a:pos x="590" y="707"/>
              </a:cxn>
              <a:cxn ang="0">
                <a:pos x="672" y="792"/>
              </a:cxn>
              <a:cxn ang="0">
                <a:pos x="831" y="484"/>
              </a:cxn>
              <a:cxn ang="0">
                <a:pos x="864" y="530"/>
              </a:cxn>
              <a:cxn ang="0">
                <a:pos x="792" y="475"/>
              </a:cxn>
              <a:cxn ang="0">
                <a:pos x="1235" y="431"/>
              </a:cxn>
              <a:cxn ang="0">
                <a:pos x="1254" y="191"/>
              </a:cxn>
              <a:cxn ang="0">
                <a:pos x="1231" y="258"/>
              </a:cxn>
              <a:cxn ang="0">
                <a:pos x="1182" y="194"/>
              </a:cxn>
              <a:cxn ang="0">
                <a:pos x="1152" y="108"/>
              </a:cxn>
              <a:cxn ang="0">
                <a:pos x="1378" y="21"/>
              </a:cxn>
              <a:cxn ang="0">
                <a:pos x="1330" y="10"/>
              </a:cxn>
              <a:cxn ang="0">
                <a:pos x="915" y="147"/>
              </a:cxn>
              <a:cxn ang="0">
                <a:pos x="765" y="168"/>
              </a:cxn>
              <a:cxn ang="0">
                <a:pos x="891" y="192"/>
              </a:cxn>
              <a:cxn ang="0">
                <a:pos x="1058" y="42"/>
              </a:cxn>
              <a:cxn ang="0">
                <a:pos x="926" y="109"/>
              </a:cxn>
              <a:cxn ang="0">
                <a:pos x="887" y="102"/>
              </a:cxn>
              <a:cxn ang="0">
                <a:pos x="949" y="48"/>
              </a:cxn>
              <a:cxn ang="0">
                <a:pos x="1009" y="14"/>
              </a:cxn>
              <a:cxn ang="0">
                <a:pos x="995" y="85"/>
              </a:cxn>
              <a:cxn ang="0">
                <a:pos x="869" y="834"/>
              </a:cxn>
              <a:cxn ang="0">
                <a:pos x="739" y="779"/>
              </a:cxn>
              <a:cxn ang="0">
                <a:pos x="69" y="383"/>
              </a:cxn>
              <a:cxn ang="0">
                <a:pos x="76" y="376"/>
              </a:cxn>
              <a:cxn ang="0">
                <a:pos x="87" y="376"/>
              </a:cxn>
              <a:cxn ang="0">
                <a:pos x="98" y="380"/>
              </a:cxn>
              <a:cxn ang="0">
                <a:pos x="117" y="366"/>
              </a:cxn>
              <a:cxn ang="0">
                <a:pos x="133" y="366"/>
              </a:cxn>
              <a:cxn ang="0">
                <a:pos x="144" y="364"/>
              </a:cxn>
              <a:cxn ang="0">
                <a:pos x="41" y="385"/>
              </a:cxn>
              <a:cxn ang="0">
                <a:pos x="8" y="385"/>
              </a:cxn>
            </a:cxnLst>
            <a:rect l="0" t="0" r="r" b="b"/>
            <a:pathLst>
              <a:path w="1426" h="1741">
                <a:moveTo>
                  <a:pt x="1078" y="1741"/>
                </a:moveTo>
                <a:lnTo>
                  <a:pt x="1069" y="1735"/>
                </a:lnTo>
                <a:lnTo>
                  <a:pt x="1058" y="1730"/>
                </a:lnTo>
                <a:lnTo>
                  <a:pt x="1046" y="1723"/>
                </a:lnTo>
                <a:lnTo>
                  <a:pt x="1034" y="1714"/>
                </a:lnTo>
                <a:lnTo>
                  <a:pt x="1021" y="1705"/>
                </a:lnTo>
                <a:lnTo>
                  <a:pt x="1012" y="1696"/>
                </a:lnTo>
                <a:lnTo>
                  <a:pt x="1011" y="1691"/>
                </a:lnTo>
                <a:lnTo>
                  <a:pt x="1009" y="1686"/>
                </a:lnTo>
                <a:lnTo>
                  <a:pt x="1007" y="1680"/>
                </a:lnTo>
                <a:lnTo>
                  <a:pt x="1009" y="1675"/>
                </a:lnTo>
                <a:lnTo>
                  <a:pt x="1005" y="1675"/>
                </a:lnTo>
                <a:lnTo>
                  <a:pt x="1000" y="1672"/>
                </a:lnTo>
                <a:lnTo>
                  <a:pt x="997" y="1670"/>
                </a:lnTo>
                <a:lnTo>
                  <a:pt x="991" y="1666"/>
                </a:lnTo>
                <a:lnTo>
                  <a:pt x="986" y="1663"/>
                </a:lnTo>
                <a:lnTo>
                  <a:pt x="981" y="1659"/>
                </a:lnTo>
                <a:lnTo>
                  <a:pt x="977" y="1657"/>
                </a:lnTo>
                <a:lnTo>
                  <a:pt x="974" y="1656"/>
                </a:lnTo>
                <a:lnTo>
                  <a:pt x="974" y="1620"/>
                </a:lnTo>
                <a:lnTo>
                  <a:pt x="963" y="1606"/>
                </a:lnTo>
                <a:lnTo>
                  <a:pt x="956" y="1594"/>
                </a:lnTo>
                <a:lnTo>
                  <a:pt x="949" y="1578"/>
                </a:lnTo>
                <a:lnTo>
                  <a:pt x="944" y="1564"/>
                </a:lnTo>
                <a:lnTo>
                  <a:pt x="938" y="1532"/>
                </a:lnTo>
                <a:lnTo>
                  <a:pt x="935" y="1498"/>
                </a:lnTo>
                <a:lnTo>
                  <a:pt x="931" y="1465"/>
                </a:lnTo>
                <a:lnTo>
                  <a:pt x="924" y="1433"/>
                </a:lnTo>
                <a:lnTo>
                  <a:pt x="921" y="1419"/>
                </a:lnTo>
                <a:lnTo>
                  <a:pt x="914" y="1403"/>
                </a:lnTo>
                <a:lnTo>
                  <a:pt x="906" y="1391"/>
                </a:lnTo>
                <a:lnTo>
                  <a:pt x="896" y="1378"/>
                </a:lnTo>
                <a:lnTo>
                  <a:pt x="896" y="1368"/>
                </a:lnTo>
                <a:lnTo>
                  <a:pt x="898" y="1357"/>
                </a:lnTo>
                <a:lnTo>
                  <a:pt x="901" y="1346"/>
                </a:lnTo>
                <a:lnTo>
                  <a:pt x="905" y="1336"/>
                </a:lnTo>
                <a:lnTo>
                  <a:pt x="906" y="1325"/>
                </a:lnTo>
                <a:lnTo>
                  <a:pt x="910" y="1315"/>
                </a:lnTo>
                <a:lnTo>
                  <a:pt x="912" y="1304"/>
                </a:lnTo>
                <a:lnTo>
                  <a:pt x="912" y="1293"/>
                </a:lnTo>
                <a:lnTo>
                  <a:pt x="898" y="1292"/>
                </a:lnTo>
                <a:lnTo>
                  <a:pt x="882" y="1286"/>
                </a:lnTo>
                <a:lnTo>
                  <a:pt x="862" y="1278"/>
                </a:lnTo>
                <a:lnTo>
                  <a:pt x="845" y="1267"/>
                </a:lnTo>
                <a:lnTo>
                  <a:pt x="825" y="1255"/>
                </a:lnTo>
                <a:lnTo>
                  <a:pt x="809" y="1242"/>
                </a:lnTo>
                <a:lnTo>
                  <a:pt x="793" y="1230"/>
                </a:lnTo>
                <a:lnTo>
                  <a:pt x="783" y="1219"/>
                </a:lnTo>
                <a:lnTo>
                  <a:pt x="783" y="1182"/>
                </a:lnTo>
                <a:lnTo>
                  <a:pt x="776" y="1182"/>
                </a:lnTo>
                <a:lnTo>
                  <a:pt x="770" y="1180"/>
                </a:lnTo>
                <a:lnTo>
                  <a:pt x="765" y="1179"/>
                </a:lnTo>
                <a:lnTo>
                  <a:pt x="760" y="1177"/>
                </a:lnTo>
                <a:lnTo>
                  <a:pt x="755" y="1175"/>
                </a:lnTo>
                <a:lnTo>
                  <a:pt x="749" y="1175"/>
                </a:lnTo>
                <a:lnTo>
                  <a:pt x="744" y="1173"/>
                </a:lnTo>
                <a:lnTo>
                  <a:pt x="739" y="1173"/>
                </a:lnTo>
                <a:lnTo>
                  <a:pt x="735" y="1170"/>
                </a:lnTo>
                <a:lnTo>
                  <a:pt x="732" y="1164"/>
                </a:lnTo>
                <a:lnTo>
                  <a:pt x="728" y="1159"/>
                </a:lnTo>
                <a:lnTo>
                  <a:pt x="725" y="1154"/>
                </a:lnTo>
                <a:lnTo>
                  <a:pt x="719" y="1148"/>
                </a:lnTo>
                <a:lnTo>
                  <a:pt x="716" y="1143"/>
                </a:lnTo>
                <a:lnTo>
                  <a:pt x="710" y="1140"/>
                </a:lnTo>
                <a:lnTo>
                  <a:pt x="703" y="1136"/>
                </a:lnTo>
                <a:lnTo>
                  <a:pt x="705" y="1131"/>
                </a:lnTo>
                <a:lnTo>
                  <a:pt x="707" y="1126"/>
                </a:lnTo>
                <a:lnTo>
                  <a:pt x="710" y="1120"/>
                </a:lnTo>
                <a:lnTo>
                  <a:pt x="714" y="1113"/>
                </a:lnTo>
                <a:lnTo>
                  <a:pt x="717" y="1106"/>
                </a:lnTo>
                <a:lnTo>
                  <a:pt x="723" y="1099"/>
                </a:lnTo>
                <a:lnTo>
                  <a:pt x="726" y="1094"/>
                </a:lnTo>
                <a:lnTo>
                  <a:pt x="730" y="1088"/>
                </a:lnTo>
                <a:lnTo>
                  <a:pt x="730" y="1085"/>
                </a:lnTo>
                <a:lnTo>
                  <a:pt x="728" y="1083"/>
                </a:lnTo>
                <a:lnTo>
                  <a:pt x="726" y="1080"/>
                </a:lnTo>
                <a:lnTo>
                  <a:pt x="725" y="1076"/>
                </a:lnTo>
                <a:lnTo>
                  <a:pt x="725" y="1073"/>
                </a:lnTo>
                <a:lnTo>
                  <a:pt x="723" y="1069"/>
                </a:lnTo>
                <a:lnTo>
                  <a:pt x="721" y="1065"/>
                </a:lnTo>
                <a:lnTo>
                  <a:pt x="721" y="1062"/>
                </a:lnTo>
                <a:lnTo>
                  <a:pt x="728" y="1053"/>
                </a:lnTo>
                <a:lnTo>
                  <a:pt x="733" y="1044"/>
                </a:lnTo>
                <a:lnTo>
                  <a:pt x="740" y="1034"/>
                </a:lnTo>
                <a:lnTo>
                  <a:pt x="748" y="1025"/>
                </a:lnTo>
                <a:lnTo>
                  <a:pt x="753" y="1014"/>
                </a:lnTo>
                <a:lnTo>
                  <a:pt x="760" y="1004"/>
                </a:lnTo>
                <a:lnTo>
                  <a:pt x="767" y="995"/>
                </a:lnTo>
                <a:lnTo>
                  <a:pt x="772" y="986"/>
                </a:lnTo>
                <a:lnTo>
                  <a:pt x="756" y="968"/>
                </a:lnTo>
                <a:lnTo>
                  <a:pt x="756" y="951"/>
                </a:lnTo>
                <a:lnTo>
                  <a:pt x="783" y="922"/>
                </a:lnTo>
                <a:lnTo>
                  <a:pt x="790" y="924"/>
                </a:lnTo>
                <a:lnTo>
                  <a:pt x="799" y="926"/>
                </a:lnTo>
                <a:lnTo>
                  <a:pt x="808" y="924"/>
                </a:lnTo>
                <a:lnTo>
                  <a:pt x="816" y="922"/>
                </a:lnTo>
                <a:lnTo>
                  <a:pt x="827" y="919"/>
                </a:lnTo>
                <a:lnTo>
                  <a:pt x="836" y="915"/>
                </a:lnTo>
                <a:lnTo>
                  <a:pt x="845" y="910"/>
                </a:lnTo>
                <a:lnTo>
                  <a:pt x="852" y="903"/>
                </a:lnTo>
                <a:lnTo>
                  <a:pt x="859" y="906"/>
                </a:lnTo>
                <a:lnTo>
                  <a:pt x="864" y="910"/>
                </a:lnTo>
                <a:lnTo>
                  <a:pt x="871" y="912"/>
                </a:lnTo>
                <a:lnTo>
                  <a:pt x="878" y="913"/>
                </a:lnTo>
                <a:lnTo>
                  <a:pt x="883" y="915"/>
                </a:lnTo>
                <a:lnTo>
                  <a:pt x="891" y="917"/>
                </a:lnTo>
                <a:lnTo>
                  <a:pt x="898" y="919"/>
                </a:lnTo>
                <a:lnTo>
                  <a:pt x="903" y="922"/>
                </a:lnTo>
                <a:lnTo>
                  <a:pt x="906" y="921"/>
                </a:lnTo>
                <a:lnTo>
                  <a:pt x="910" y="921"/>
                </a:lnTo>
                <a:lnTo>
                  <a:pt x="914" y="919"/>
                </a:lnTo>
                <a:lnTo>
                  <a:pt x="917" y="917"/>
                </a:lnTo>
                <a:lnTo>
                  <a:pt x="921" y="915"/>
                </a:lnTo>
                <a:lnTo>
                  <a:pt x="924" y="913"/>
                </a:lnTo>
                <a:lnTo>
                  <a:pt x="928" y="913"/>
                </a:lnTo>
                <a:lnTo>
                  <a:pt x="929" y="913"/>
                </a:lnTo>
                <a:lnTo>
                  <a:pt x="938" y="931"/>
                </a:lnTo>
                <a:lnTo>
                  <a:pt x="942" y="931"/>
                </a:lnTo>
                <a:lnTo>
                  <a:pt x="945" y="929"/>
                </a:lnTo>
                <a:lnTo>
                  <a:pt x="949" y="928"/>
                </a:lnTo>
                <a:lnTo>
                  <a:pt x="952" y="926"/>
                </a:lnTo>
                <a:lnTo>
                  <a:pt x="954" y="924"/>
                </a:lnTo>
                <a:lnTo>
                  <a:pt x="958" y="922"/>
                </a:lnTo>
                <a:lnTo>
                  <a:pt x="961" y="922"/>
                </a:lnTo>
                <a:lnTo>
                  <a:pt x="965" y="922"/>
                </a:lnTo>
                <a:lnTo>
                  <a:pt x="972" y="926"/>
                </a:lnTo>
                <a:lnTo>
                  <a:pt x="981" y="929"/>
                </a:lnTo>
                <a:lnTo>
                  <a:pt x="989" y="933"/>
                </a:lnTo>
                <a:lnTo>
                  <a:pt x="998" y="936"/>
                </a:lnTo>
                <a:lnTo>
                  <a:pt x="1007" y="940"/>
                </a:lnTo>
                <a:lnTo>
                  <a:pt x="1014" y="944"/>
                </a:lnTo>
                <a:lnTo>
                  <a:pt x="1021" y="947"/>
                </a:lnTo>
                <a:lnTo>
                  <a:pt x="1025" y="951"/>
                </a:lnTo>
                <a:lnTo>
                  <a:pt x="1034" y="959"/>
                </a:lnTo>
                <a:lnTo>
                  <a:pt x="1034" y="977"/>
                </a:lnTo>
                <a:lnTo>
                  <a:pt x="1042" y="986"/>
                </a:lnTo>
                <a:lnTo>
                  <a:pt x="1048" y="989"/>
                </a:lnTo>
                <a:lnTo>
                  <a:pt x="1055" y="993"/>
                </a:lnTo>
                <a:lnTo>
                  <a:pt x="1062" y="995"/>
                </a:lnTo>
                <a:lnTo>
                  <a:pt x="1071" y="995"/>
                </a:lnTo>
                <a:lnTo>
                  <a:pt x="1080" y="997"/>
                </a:lnTo>
                <a:lnTo>
                  <a:pt x="1088" y="997"/>
                </a:lnTo>
                <a:lnTo>
                  <a:pt x="1095" y="997"/>
                </a:lnTo>
                <a:lnTo>
                  <a:pt x="1104" y="997"/>
                </a:lnTo>
                <a:lnTo>
                  <a:pt x="1110" y="1004"/>
                </a:lnTo>
                <a:lnTo>
                  <a:pt x="1115" y="1011"/>
                </a:lnTo>
                <a:lnTo>
                  <a:pt x="1120" y="1018"/>
                </a:lnTo>
                <a:lnTo>
                  <a:pt x="1124" y="1025"/>
                </a:lnTo>
                <a:lnTo>
                  <a:pt x="1127" y="1032"/>
                </a:lnTo>
                <a:lnTo>
                  <a:pt x="1131" y="1039"/>
                </a:lnTo>
                <a:lnTo>
                  <a:pt x="1134" y="1046"/>
                </a:lnTo>
                <a:lnTo>
                  <a:pt x="1138" y="1051"/>
                </a:lnTo>
                <a:lnTo>
                  <a:pt x="1122" y="1071"/>
                </a:lnTo>
                <a:lnTo>
                  <a:pt x="1138" y="1088"/>
                </a:lnTo>
                <a:lnTo>
                  <a:pt x="1141" y="1085"/>
                </a:lnTo>
                <a:lnTo>
                  <a:pt x="1148" y="1081"/>
                </a:lnTo>
                <a:lnTo>
                  <a:pt x="1154" y="1076"/>
                </a:lnTo>
                <a:lnTo>
                  <a:pt x="1161" y="1073"/>
                </a:lnTo>
                <a:lnTo>
                  <a:pt x="1168" y="1067"/>
                </a:lnTo>
                <a:lnTo>
                  <a:pt x="1177" y="1064"/>
                </a:lnTo>
                <a:lnTo>
                  <a:pt x="1184" y="1062"/>
                </a:lnTo>
                <a:lnTo>
                  <a:pt x="1191" y="1062"/>
                </a:lnTo>
                <a:lnTo>
                  <a:pt x="1200" y="1071"/>
                </a:lnTo>
                <a:lnTo>
                  <a:pt x="1210" y="1080"/>
                </a:lnTo>
                <a:lnTo>
                  <a:pt x="1221" y="1088"/>
                </a:lnTo>
                <a:lnTo>
                  <a:pt x="1231" y="1095"/>
                </a:lnTo>
                <a:lnTo>
                  <a:pt x="1244" y="1101"/>
                </a:lnTo>
                <a:lnTo>
                  <a:pt x="1256" y="1104"/>
                </a:lnTo>
                <a:lnTo>
                  <a:pt x="1270" y="1106"/>
                </a:lnTo>
                <a:lnTo>
                  <a:pt x="1286" y="1108"/>
                </a:lnTo>
                <a:lnTo>
                  <a:pt x="1293" y="1115"/>
                </a:lnTo>
                <a:lnTo>
                  <a:pt x="1302" y="1120"/>
                </a:lnTo>
                <a:lnTo>
                  <a:pt x="1313" y="1126"/>
                </a:lnTo>
                <a:lnTo>
                  <a:pt x="1321" y="1129"/>
                </a:lnTo>
                <a:lnTo>
                  <a:pt x="1332" y="1131"/>
                </a:lnTo>
                <a:lnTo>
                  <a:pt x="1344" y="1134"/>
                </a:lnTo>
                <a:lnTo>
                  <a:pt x="1355" y="1134"/>
                </a:lnTo>
                <a:lnTo>
                  <a:pt x="1364" y="1136"/>
                </a:lnTo>
                <a:lnTo>
                  <a:pt x="1364" y="1156"/>
                </a:lnTo>
                <a:lnTo>
                  <a:pt x="1364" y="1175"/>
                </a:lnTo>
                <a:lnTo>
                  <a:pt x="1362" y="1191"/>
                </a:lnTo>
                <a:lnTo>
                  <a:pt x="1359" y="1207"/>
                </a:lnTo>
                <a:lnTo>
                  <a:pt x="1352" y="1221"/>
                </a:lnTo>
                <a:lnTo>
                  <a:pt x="1343" y="1233"/>
                </a:lnTo>
                <a:lnTo>
                  <a:pt x="1330" y="1246"/>
                </a:lnTo>
                <a:lnTo>
                  <a:pt x="1313" y="1256"/>
                </a:lnTo>
                <a:lnTo>
                  <a:pt x="1316" y="1267"/>
                </a:lnTo>
                <a:lnTo>
                  <a:pt x="1318" y="1278"/>
                </a:lnTo>
                <a:lnTo>
                  <a:pt x="1320" y="1288"/>
                </a:lnTo>
                <a:lnTo>
                  <a:pt x="1318" y="1299"/>
                </a:lnTo>
                <a:lnTo>
                  <a:pt x="1316" y="1309"/>
                </a:lnTo>
                <a:lnTo>
                  <a:pt x="1313" y="1320"/>
                </a:lnTo>
                <a:lnTo>
                  <a:pt x="1309" y="1329"/>
                </a:lnTo>
                <a:lnTo>
                  <a:pt x="1302" y="1338"/>
                </a:lnTo>
                <a:lnTo>
                  <a:pt x="1297" y="1346"/>
                </a:lnTo>
                <a:lnTo>
                  <a:pt x="1290" y="1353"/>
                </a:lnTo>
                <a:lnTo>
                  <a:pt x="1281" y="1361"/>
                </a:lnTo>
                <a:lnTo>
                  <a:pt x="1272" y="1366"/>
                </a:lnTo>
                <a:lnTo>
                  <a:pt x="1263" y="1371"/>
                </a:lnTo>
                <a:lnTo>
                  <a:pt x="1254" y="1375"/>
                </a:lnTo>
                <a:lnTo>
                  <a:pt x="1244" y="1376"/>
                </a:lnTo>
                <a:lnTo>
                  <a:pt x="1235" y="1378"/>
                </a:lnTo>
                <a:lnTo>
                  <a:pt x="1235" y="1385"/>
                </a:lnTo>
                <a:lnTo>
                  <a:pt x="1235" y="1391"/>
                </a:lnTo>
                <a:lnTo>
                  <a:pt x="1237" y="1398"/>
                </a:lnTo>
                <a:lnTo>
                  <a:pt x="1238" y="1405"/>
                </a:lnTo>
                <a:lnTo>
                  <a:pt x="1240" y="1410"/>
                </a:lnTo>
                <a:lnTo>
                  <a:pt x="1242" y="1415"/>
                </a:lnTo>
                <a:lnTo>
                  <a:pt x="1242" y="1421"/>
                </a:lnTo>
                <a:lnTo>
                  <a:pt x="1242" y="1424"/>
                </a:lnTo>
                <a:lnTo>
                  <a:pt x="1242" y="1428"/>
                </a:lnTo>
                <a:lnTo>
                  <a:pt x="1242" y="1433"/>
                </a:lnTo>
                <a:lnTo>
                  <a:pt x="1240" y="1438"/>
                </a:lnTo>
                <a:lnTo>
                  <a:pt x="1238" y="1444"/>
                </a:lnTo>
                <a:lnTo>
                  <a:pt x="1237" y="1451"/>
                </a:lnTo>
                <a:lnTo>
                  <a:pt x="1235" y="1458"/>
                </a:lnTo>
                <a:lnTo>
                  <a:pt x="1235" y="1463"/>
                </a:lnTo>
                <a:lnTo>
                  <a:pt x="1235" y="1470"/>
                </a:lnTo>
                <a:lnTo>
                  <a:pt x="1217" y="1490"/>
                </a:lnTo>
                <a:lnTo>
                  <a:pt x="1208" y="1479"/>
                </a:lnTo>
                <a:lnTo>
                  <a:pt x="1203" y="1481"/>
                </a:lnTo>
                <a:lnTo>
                  <a:pt x="1200" y="1486"/>
                </a:lnTo>
                <a:lnTo>
                  <a:pt x="1193" y="1491"/>
                </a:lnTo>
                <a:lnTo>
                  <a:pt x="1187" y="1498"/>
                </a:lnTo>
                <a:lnTo>
                  <a:pt x="1182" y="1505"/>
                </a:lnTo>
                <a:lnTo>
                  <a:pt x="1177" y="1511"/>
                </a:lnTo>
                <a:lnTo>
                  <a:pt x="1175" y="1516"/>
                </a:lnTo>
                <a:lnTo>
                  <a:pt x="1173" y="1518"/>
                </a:lnTo>
                <a:lnTo>
                  <a:pt x="1166" y="1518"/>
                </a:lnTo>
                <a:lnTo>
                  <a:pt x="1161" y="1518"/>
                </a:lnTo>
                <a:lnTo>
                  <a:pt x="1154" y="1520"/>
                </a:lnTo>
                <a:lnTo>
                  <a:pt x="1148" y="1521"/>
                </a:lnTo>
                <a:lnTo>
                  <a:pt x="1143" y="1523"/>
                </a:lnTo>
                <a:lnTo>
                  <a:pt x="1138" y="1525"/>
                </a:lnTo>
                <a:lnTo>
                  <a:pt x="1133" y="1525"/>
                </a:lnTo>
                <a:lnTo>
                  <a:pt x="1129" y="1527"/>
                </a:lnTo>
                <a:lnTo>
                  <a:pt x="1129" y="1530"/>
                </a:lnTo>
                <a:lnTo>
                  <a:pt x="1131" y="1534"/>
                </a:lnTo>
                <a:lnTo>
                  <a:pt x="1133" y="1537"/>
                </a:lnTo>
                <a:lnTo>
                  <a:pt x="1134" y="1541"/>
                </a:lnTo>
                <a:lnTo>
                  <a:pt x="1136" y="1544"/>
                </a:lnTo>
                <a:lnTo>
                  <a:pt x="1136" y="1548"/>
                </a:lnTo>
                <a:lnTo>
                  <a:pt x="1138" y="1551"/>
                </a:lnTo>
                <a:lnTo>
                  <a:pt x="1138" y="1555"/>
                </a:lnTo>
                <a:lnTo>
                  <a:pt x="1131" y="1555"/>
                </a:lnTo>
                <a:lnTo>
                  <a:pt x="1124" y="1557"/>
                </a:lnTo>
                <a:lnTo>
                  <a:pt x="1117" y="1558"/>
                </a:lnTo>
                <a:lnTo>
                  <a:pt x="1108" y="1560"/>
                </a:lnTo>
                <a:lnTo>
                  <a:pt x="1099" y="1562"/>
                </a:lnTo>
                <a:lnTo>
                  <a:pt x="1092" y="1566"/>
                </a:lnTo>
                <a:lnTo>
                  <a:pt x="1085" y="1569"/>
                </a:lnTo>
                <a:lnTo>
                  <a:pt x="1078" y="1573"/>
                </a:lnTo>
                <a:lnTo>
                  <a:pt x="1081" y="1573"/>
                </a:lnTo>
                <a:lnTo>
                  <a:pt x="1085" y="1574"/>
                </a:lnTo>
                <a:lnTo>
                  <a:pt x="1087" y="1574"/>
                </a:lnTo>
                <a:lnTo>
                  <a:pt x="1090" y="1576"/>
                </a:lnTo>
                <a:lnTo>
                  <a:pt x="1094" y="1578"/>
                </a:lnTo>
                <a:lnTo>
                  <a:pt x="1097" y="1580"/>
                </a:lnTo>
                <a:lnTo>
                  <a:pt x="1101" y="1581"/>
                </a:lnTo>
                <a:lnTo>
                  <a:pt x="1104" y="1581"/>
                </a:lnTo>
                <a:lnTo>
                  <a:pt x="1087" y="1601"/>
                </a:lnTo>
                <a:lnTo>
                  <a:pt x="1088" y="1608"/>
                </a:lnTo>
                <a:lnTo>
                  <a:pt x="1090" y="1615"/>
                </a:lnTo>
                <a:lnTo>
                  <a:pt x="1090" y="1622"/>
                </a:lnTo>
                <a:lnTo>
                  <a:pt x="1088" y="1629"/>
                </a:lnTo>
                <a:lnTo>
                  <a:pt x="1088" y="1638"/>
                </a:lnTo>
                <a:lnTo>
                  <a:pt x="1087" y="1647"/>
                </a:lnTo>
                <a:lnTo>
                  <a:pt x="1087" y="1656"/>
                </a:lnTo>
                <a:lnTo>
                  <a:pt x="1087" y="1666"/>
                </a:lnTo>
                <a:lnTo>
                  <a:pt x="1104" y="1684"/>
                </a:lnTo>
                <a:lnTo>
                  <a:pt x="1104" y="1703"/>
                </a:lnTo>
                <a:lnTo>
                  <a:pt x="1087" y="1721"/>
                </a:lnTo>
                <a:lnTo>
                  <a:pt x="1087" y="1728"/>
                </a:lnTo>
                <a:lnTo>
                  <a:pt x="1087" y="1732"/>
                </a:lnTo>
                <a:lnTo>
                  <a:pt x="1088" y="1735"/>
                </a:lnTo>
                <a:lnTo>
                  <a:pt x="1088" y="1737"/>
                </a:lnTo>
                <a:lnTo>
                  <a:pt x="1088" y="1739"/>
                </a:lnTo>
                <a:lnTo>
                  <a:pt x="1087" y="1739"/>
                </a:lnTo>
                <a:lnTo>
                  <a:pt x="1083" y="1741"/>
                </a:lnTo>
                <a:lnTo>
                  <a:pt x="1078" y="1741"/>
                </a:lnTo>
                <a:close/>
                <a:moveTo>
                  <a:pt x="783" y="922"/>
                </a:moveTo>
                <a:lnTo>
                  <a:pt x="756" y="951"/>
                </a:lnTo>
                <a:lnTo>
                  <a:pt x="748" y="942"/>
                </a:lnTo>
                <a:lnTo>
                  <a:pt x="737" y="933"/>
                </a:lnTo>
                <a:lnTo>
                  <a:pt x="726" y="926"/>
                </a:lnTo>
                <a:lnTo>
                  <a:pt x="714" y="919"/>
                </a:lnTo>
                <a:lnTo>
                  <a:pt x="687" y="905"/>
                </a:lnTo>
                <a:lnTo>
                  <a:pt x="659" y="892"/>
                </a:lnTo>
                <a:lnTo>
                  <a:pt x="631" y="880"/>
                </a:lnTo>
                <a:lnTo>
                  <a:pt x="603" y="868"/>
                </a:lnTo>
                <a:lnTo>
                  <a:pt x="578" y="857"/>
                </a:lnTo>
                <a:lnTo>
                  <a:pt x="557" y="846"/>
                </a:lnTo>
                <a:lnTo>
                  <a:pt x="550" y="850"/>
                </a:lnTo>
                <a:lnTo>
                  <a:pt x="541" y="852"/>
                </a:lnTo>
                <a:lnTo>
                  <a:pt x="534" y="853"/>
                </a:lnTo>
                <a:lnTo>
                  <a:pt x="525" y="855"/>
                </a:lnTo>
                <a:lnTo>
                  <a:pt x="518" y="855"/>
                </a:lnTo>
                <a:lnTo>
                  <a:pt x="509" y="857"/>
                </a:lnTo>
                <a:lnTo>
                  <a:pt x="502" y="857"/>
                </a:lnTo>
                <a:lnTo>
                  <a:pt x="495" y="857"/>
                </a:lnTo>
                <a:lnTo>
                  <a:pt x="442" y="800"/>
                </a:lnTo>
                <a:lnTo>
                  <a:pt x="442" y="744"/>
                </a:lnTo>
                <a:lnTo>
                  <a:pt x="435" y="733"/>
                </a:lnTo>
                <a:lnTo>
                  <a:pt x="428" y="723"/>
                </a:lnTo>
                <a:lnTo>
                  <a:pt x="423" y="710"/>
                </a:lnTo>
                <a:lnTo>
                  <a:pt x="417" y="698"/>
                </a:lnTo>
                <a:lnTo>
                  <a:pt x="414" y="684"/>
                </a:lnTo>
                <a:lnTo>
                  <a:pt x="410" y="670"/>
                </a:lnTo>
                <a:lnTo>
                  <a:pt x="405" y="657"/>
                </a:lnTo>
                <a:lnTo>
                  <a:pt x="400" y="643"/>
                </a:lnTo>
                <a:lnTo>
                  <a:pt x="396" y="648"/>
                </a:lnTo>
                <a:lnTo>
                  <a:pt x="394" y="654"/>
                </a:lnTo>
                <a:lnTo>
                  <a:pt x="393" y="657"/>
                </a:lnTo>
                <a:lnTo>
                  <a:pt x="393" y="661"/>
                </a:lnTo>
                <a:lnTo>
                  <a:pt x="393" y="664"/>
                </a:lnTo>
                <a:lnTo>
                  <a:pt x="394" y="668"/>
                </a:lnTo>
                <a:lnTo>
                  <a:pt x="396" y="673"/>
                </a:lnTo>
                <a:lnTo>
                  <a:pt x="400" y="680"/>
                </a:lnTo>
                <a:lnTo>
                  <a:pt x="382" y="698"/>
                </a:lnTo>
                <a:lnTo>
                  <a:pt x="382" y="707"/>
                </a:lnTo>
                <a:lnTo>
                  <a:pt x="382" y="716"/>
                </a:lnTo>
                <a:lnTo>
                  <a:pt x="382" y="726"/>
                </a:lnTo>
                <a:lnTo>
                  <a:pt x="384" y="737"/>
                </a:lnTo>
                <a:lnTo>
                  <a:pt x="385" y="746"/>
                </a:lnTo>
                <a:lnTo>
                  <a:pt x="389" y="753"/>
                </a:lnTo>
                <a:lnTo>
                  <a:pt x="391" y="754"/>
                </a:lnTo>
                <a:lnTo>
                  <a:pt x="394" y="754"/>
                </a:lnTo>
                <a:lnTo>
                  <a:pt x="396" y="754"/>
                </a:lnTo>
                <a:lnTo>
                  <a:pt x="400" y="754"/>
                </a:lnTo>
                <a:lnTo>
                  <a:pt x="396" y="754"/>
                </a:lnTo>
                <a:lnTo>
                  <a:pt x="393" y="756"/>
                </a:lnTo>
                <a:lnTo>
                  <a:pt x="389" y="758"/>
                </a:lnTo>
                <a:lnTo>
                  <a:pt x="385" y="758"/>
                </a:lnTo>
                <a:lnTo>
                  <a:pt x="384" y="760"/>
                </a:lnTo>
                <a:lnTo>
                  <a:pt x="380" y="761"/>
                </a:lnTo>
                <a:lnTo>
                  <a:pt x="377" y="763"/>
                </a:lnTo>
                <a:lnTo>
                  <a:pt x="373" y="763"/>
                </a:lnTo>
                <a:lnTo>
                  <a:pt x="375" y="758"/>
                </a:lnTo>
                <a:lnTo>
                  <a:pt x="373" y="753"/>
                </a:lnTo>
                <a:lnTo>
                  <a:pt x="371" y="749"/>
                </a:lnTo>
                <a:lnTo>
                  <a:pt x="368" y="744"/>
                </a:lnTo>
                <a:lnTo>
                  <a:pt x="363" y="740"/>
                </a:lnTo>
                <a:lnTo>
                  <a:pt x="359" y="737"/>
                </a:lnTo>
                <a:lnTo>
                  <a:pt x="357" y="731"/>
                </a:lnTo>
                <a:lnTo>
                  <a:pt x="355" y="726"/>
                </a:lnTo>
                <a:lnTo>
                  <a:pt x="355" y="707"/>
                </a:lnTo>
                <a:lnTo>
                  <a:pt x="373" y="689"/>
                </a:lnTo>
                <a:lnTo>
                  <a:pt x="355" y="671"/>
                </a:lnTo>
                <a:lnTo>
                  <a:pt x="355" y="668"/>
                </a:lnTo>
                <a:lnTo>
                  <a:pt x="357" y="663"/>
                </a:lnTo>
                <a:lnTo>
                  <a:pt x="357" y="659"/>
                </a:lnTo>
                <a:lnTo>
                  <a:pt x="359" y="657"/>
                </a:lnTo>
                <a:lnTo>
                  <a:pt x="361" y="654"/>
                </a:lnTo>
                <a:lnTo>
                  <a:pt x="363" y="650"/>
                </a:lnTo>
                <a:lnTo>
                  <a:pt x="364" y="647"/>
                </a:lnTo>
                <a:lnTo>
                  <a:pt x="364" y="643"/>
                </a:lnTo>
                <a:lnTo>
                  <a:pt x="361" y="638"/>
                </a:lnTo>
                <a:lnTo>
                  <a:pt x="355" y="634"/>
                </a:lnTo>
                <a:lnTo>
                  <a:pt x="348" y="629"/>
                </a:lnTo>
                <a:lnTo>
                  <a:pt x="343" y="625"/>
                </a:lnTo>
                <a:lnTo>
                  <a:pt x="336" y="620"/>
                </a:lnTo>
                <a:lnTo>
                  <a:pt x="331" y="617"/>
                </a:lnTo>
                <a:lnTo>
                  <a:pt x="325" y="615"/>
                </a:lnTo>
                <a:lnTo>
                  <a:pt x="320" y="615"/>
                </a:lnTo>
                <a:lnTo>
                  <a:pt x="338" y="578"/>
                </a:lnTo>
                <a:lnTo>
                  <a:pt x="338" y="574"/>
                </a:lnTo>
                <a:lnTo>
                  <a:pt x="338" y="571"/>
                </a:lnTo>
                <a:lnTo>
                  <a:pt x="336" y="567"/>
                </a:lnTo>
                <a:lnTo>
                  <a:pt x="334" y="564"/>
                </a:lnTo>
                <a:lnTo>
                  <a:pt x="332" y="560"/>
                </a:lnTo>
                <a:lnTo>
                  <a:pt x="331" y="556"/>
                </a:lnTo>
                <a:lnTo>
                  <a:pt x="331" y="553"/>
                </a:lnTo>
                <a:lnTo>
                  <a:pt x="329" y="549"/>
                </a:lnTo>
                <a:lnTo>
                  <a:pt x="341" y="542"/>
                </a:lnTo>
                <a:lnTo>
                  <a:pt x="354" y="534"/>
                </a:lnTo>
                <a:lnTo>
                  <a:pt x="363" y="523"/>
                </a:lnTo>
                <a:lnTo>
                  <a:pt x="371" y="514"/>
                </a:lnTo>
                <a:lnTo>
                  <a:pt x="387" y="491"/>
                </a:lnTo>
                <a:lnTo>
                  <a:pt x="401" y="468"/>
                </a:lnTo>
                <a:lnTo>
                  <a:pt x="414" y="443"/>
                </a:lnTo>
                <a:lnTo>
                  <a:pt x="428" y="419"/>
                </a:lnTo>
                <a:lnTo>
                  <a:pt x="442" y="396"/>
                </a:lnTo>
                <a:lnTo>
                  <a:pt x="460" y="373"/>
                </a:lnTo>
                <a:lnTo>
                  <a:pt x="461" y="366"/>
                </a:lnTo>
                <a:lnTo>
                  <a:pt x="461" y="357"/>
                </a:lnTo>
                <a:lnTo>
                  <a:pt x="463" y="350"/>
                </a:lnTo>
                <a:lnTo>
                  <a:pt x="465" y="341"/>
                </a:lnTo>
                <a:lnTo>
                  <a:pt x="467" y="332"/>
                </a:lnTo>
                <a:lnTo>
                  <a:pt x="467" y="323"/>
                </a:lnTo>
                <a:lnTo>
                  <a:pt x="468" y="314"/>
                </a:lnTo>
                <a:lnTo>
                  <a:pt x="468" y="307"/>
                </a:lnTo>
                <a:lnTo>
                  <a:pt x="461" y="307"/>
                </a:lnTo>
                <a:lnTo>
                  <a:pt x="454" y="309"/>
                </a:lnTo>
                <a:lnTo>
                  <a:pt x="447" y="311"/>
                </a:lnTo>
                <a:lnTo>
                  <a:pt x="438" y="313"/>
                </a:lnTo>
                <a:lnTo>
                  <a:pt x="430" y="314"/>
                </a:lnTo>
                <a:lnTo>
                  <a:pt x="423" y="316"/>
                </a:lnTo>
                <a:lnTo>
                  <a:pt x="415" y="316"/>
                </a:lnTo>
                <a:lnTo>
                  <a:pt x="408" y="318"/>
                </a:lnTo>
                <a:lnTo>
                  <a:pt x="408" y="314"/>
                </a:lnTo>
                <a:lnTo>
                  <a:pt x="407" y="311"/>
                </a:lnTo>
                <a:lnTo>
                  <a:pt x="405" y="307"/>
                </a:lnTo>
                <a:lnTo>
                  <a:pt x="403" y="304"/>
                </a:lnTo>
                <a:lnTo>
                  <a:pt x="401" y="300"/>
                </a:lnTo>
                <a:lnTo>
                  <a:pt x="401" y="297"/>
                </a:lnTo>
                <a:lnTo>
                  <a:pt x="400" y="293"/>
                </a:lnTo>
                <a:lnTo>
                  <a:pt x="400" y="290"/>
                </a:lnTo>
                <a:lnTo>
                  <a:pt x="396" y="288"/>
                </a:lnTo>
                <a:lnTo>
                  <a:pt x="393" y="288"/>
                </a:lnTo>
                <a:lnTo>
                  <a:pt x="389" y="286"/>
                </a:lnTo>
                <a:lnTo>
                  <a:pt x="385" y="284"/>
                </a:lnTo>
                <a:lnTo>
                  <a:pt x="384" y="283"/>
                </a:lnTo>
                <a:lnTo>
                  <a:pt x="380" y="281"/>
                </a:lnTo>
                <a:lnTo>
                  <a:pt x="377" y="281"/>
                </a:lnTo>
                <a:lnTo>
                  <a:pt x="373" y="281"/>
                </a:lnTo>
                <a:lnTo>
                  <a:pt x="355" y="281"/>
                </a:lnTo>
                <a:lnTo>
                  <a:pt x="348" y="283"/>
                </a:lnTo>
                <a:lnTo>
                  <a:pt x="343" y="286"/>
                </a:lnTo>
                <a:lnTo>
                  <a:pt x="338" y="290"/>
                </a:lnTo>
                <a:lnTo>
                  <a:pt x="332" y="293"/>
                </a:lnTo>
                <a:lnTo>
                  <a:pt x="329" y="297"/>
                </a:lnTo>
                <a:lnTo>
                  <a:pt x="327" y="300"/>
                </a:lnTo>
                <a:lnTo>
                  <a:pt x="327" y="304"/>
                </a:lnTo>
                <a:lnTo>
                  <a:pt x="329" y="307"/>
                </a:lnTo>
                <a:lnTo>
                  <a:pt x="311" y="290"/>
                </a:lnTo>
                <a:lnTo>
                  <a:pt x="304" y="295"/>
                </a:lnTo>
                <a:lnTo>
                  <a:pt x="295" y="302"/>
                </a:lnTo>
                <a:lnTo>
                  <a:pt x="287" y="306"/>
                </a:lnTo>
                <a:lnTo>
                  <a:pt x="276" y="311"/>
                </a:lnTo>
                <a:lnTo>
                  <a:pt x="265" y="313"/>
                </a:lnTo>
                <a:lnTo>
                  <a:pt x="255" y="316"/>
                </a:lnTo>
                <a:lnTo>
                  <a:pt x="244" y="316"/>
                </a:lnTo>
                <a:lnTo>
                  <a:pt x="234" y="318"/>
                </a:lnTo>
                <a:lnTo>
                  <a:pt x="232" y="323"/>
                </a:lnTo>
                <a:lnTo>
                  <a:pt x="228" y="329"/>
                </a:lnTo>
                <a:lnTo>
                  <a:pt x="221" y="334"/>
                </a:lnTo>
                <a:lnTo>
                  <a:pt x="212" y="337"/>
                </a:lnTo>
                <a:lnTo>
                  <a:pt x="204" y="341"/>
                </a:lnTo>
                <a:lnTo>
                  <a:pt x="193" y="343"/>
                </a:lnTo>
                <a:lnTo>
                  <a:pt x="182" y="344"/>
                </a:lnTo>
                <a:lnTo>
                  <a:pt x="174" y="344"/>
                </a:lnTo>
                <a:lnTo>
                  <a:pt x="156" y="364"/>
                </a:lnTo>
                <a:lnTo>
                  <a:pt x="154" y="360"/>
                </a:lnTo>
                <a:lnTo>
                  <a:pt x="154" y="357"/>
                </a:lnTo>
                <a:lnTo>
                  <a:pt x="152" y="353"/>
                </a:lnTo>
                <a:lnTo>
                  <a:pt x="151" y="350"/>
                </a:lnTo>
                <a:lnTo>
                  <a:pt x="149" y="346"/>
                </a:lnTo>
                <a:lnTo>
                  <a:pt x="147" y="343"/>
                </a:lnTo>
                <a:lnTo>
                  <a:pt x="147" y="339"/>
                </a:lnTo>
                <a:lnTo>
                  <a:pt x="147" y="336"/>
                </a:lnTo>
                <a:lnTo>
                  <a:pt x="182" y="336"/>
                </a:lnTo>
                <a:lnTo>
                  <a:pt x="216" y="298"/>
                </a:lnTo>
                <a:lnTo>
                  <a:pt x="212" y="298"/>
                </a:lnTo>
                <a:lnTo>
                  <a:pt x="211" y="300"/>
                </a:lnTo>
                <a:lnTo>
                  <a:pt x="207" y="302"/>
                </a:lnTo>
                <a:lnTo>
                  <a:pt x="204" y="304"/>
                </a:lnTo>
                <a:lnTo>
                  <a:pt x="200" y="306"/>
                </a:lnTo>
                <a:lnTo>
                  <a:pt x="196" y="306"/>
                </a:lnTo>
                <a:lnTo>
                  <a:pt x="193" y="307"/>
                </a:lnTo>
                <a:lnTo>
                  <a:pt x="191" y="307"/>
                </a:lnTo>
                <a:lnTo>
                  <a:pt x="188" y="307"/>
                </a:lnTo>
                <a:lnTo>
                  <a:pt x="184" y="306"/>
                </a:lnTo>
                <a:lnTo>
                  <a:pt x="181" y="306"/>
                </a:lnTo>
                <a:lnTo>
                  <a:pt x="177" y="304"/>
                </a:lnTo>
                <a:lnTo>
                  <a:pt x="174" y="302"/>
                </a:lnTo>
                <a:lnTo>
                  <a:pt x="170" y="300"/>
                </a:lnTo>
                <a:lnTo>
                  <a:pt x="168" y="298"/>
                </a:lnTo>
                <a:lnTo>
                  <a:pt x="165" y="298"/>
                </a:lnTo>
                <a:lnTo>
                  <a:pt x="174" y="288"/>
                </a:lnTo>
                <a:lnTo>
                  <a:pt x="184" y="281"/>
                </a:lnTo>
                <a:lnTo>
                  <a:pt x="195" y="274"/>
                </a:lnTo>
                <a:lnTo>
                  <a:pt x="205" y="268"/>
                </a:lnTo>
                <a:lnTo>
                  <a:pt x="216" y="265"/>
                </a:lnTo>
                <a:lnTo>
                  <a:pt x="227" y="263"/>
                </a:lnTo>
                <a:lnTo>
                  <a:pt x="239" y="261"/>
                </a:lnTo>
                <a:lnTo>
                  <a:pt x="251" y="261"/>
                </a:lnTo>
                <a:lnTo>
                  <a:pt x="253" y="258"/>
                </a:lnTo>
                <a:lnTo>
                  <a:pt x="257" y="254"/>
                </a:lnTo>
                <a:lnTo>
                  <a:pt x="258" y="251"/>
                </a:lnTo>
                <a:lnTo>
                  <a:pt x="258" y="247"/>
                </a:lnTo>
                <a:lnTo>
                  <a:pt x="260" y="244"/>
                </a:lnTo>
                <a:lnTo>
                  <a:pt x="260" y="240"/>
                </a:lnTo>
                <a:lnTo>
                  <a:pt x="260" y="237"/>
                </a:lnTo>
                <a:lnTo>
                  <a:pt x="260" y="233"/>
                </a:lnTo>
                <a:lnTo>
                  <a:pt x="264" y="231"/>
                </a:lnTo>
                <a:lnTo>
                  <a:pt x="267" y="230"/>
                </a:lnTo>
                <a:lnTo>
                  <a:pt x="272" y="228"/>
                </a:lnTo>
                <a:lnTo>
                  <a:pt x="278" y="224"/>
                </a:lnTo>
                <a:lnTo>
                  <a:pt x="283" y="221"/>
                </a:lnTo>
                <a:lnTo>
                  <a:pt x="287" y="217"/>
                </a:lnTo>
                <a:lnTo>
                  <a:pt x="292" y="215"/>
                </a:lnTo>
                <a:lnTo>
                  <a:pt x="295" y="215"/>
                </a:lnTo>
                <a:lnTo>
                  <a:pt x="299" y="215"/>
                </a:lnTo>
                <a:lnTo>
                  <a:pt x="301" y="215"/>
                </a:lnTo>
                <a:lnTo>
                  <a:pt x="304" y="217"/>
                </a:lnTo>
                <a:lnTo>
                  <a:pt x="308" y="219"/>
                </a:lnTo>
                <a:lnTo>
                  <a:pt x="311" y="221"/>
                </a:lnTo>
                <a:lnTo>
                  <a:pt x="315" y="222"/>
                </a:lnTo>
                <a:lnTo>
                  <a:pt x="317" y="222"/>
                </a:lnTo>
                <a:lnTo>
                  <a:pt x="320" y="224"/>
                </a:lnTo>
                <a:lnTo>
                  <a:pt x="324" y="221"/>
                </a:lnTo>
                <a:lnTo>
                  <a:pt x="329" y="215"/>
                </a:lnTo>
                <a:lnTo>
                  <a:pt x="332" y="210"/>
                </a:lnTo>
                <a:lnTo>
                  <a:pt x="338" y="205"/>
                </a:lnTo>
                <a:lnTo>
                  <a:pt x="341" y="198"/>
                </a:lnTo>
                <a:lnTo>
                  <a:pt x="345" y="191"/>
                </a:lnTo>
                <a:lnTo>
                  <a:pt x="347" y="184"/>
                </a:lnTo>
                <a:lnTo>
                  <a:pt x="347" y="177"/>
                </a:lnTo>
                <a:lnTo>
                  <a:pt x="364" y="196"/>
                </a:lnTo>
                <a:lnTo>
                  <a:pt x="368" y="196"/>
                </a:lnTo>
                <a:lnTo>
                  <a:pt x="373" y="192"/>
                </a:lnTo>
                <a:lnTo>
                  <a:pt x="380" y="191"/>
                </a:lnTo>
                <a:lnTo>
                  <a:pt x="385" y="187"/>
                </a:lnTo>
                <a:lnTo>
                  <a:pt x="393" y="184"/>
                </a:lnTo>
                <a:lnTo>
                  <a:pt x="400" y="180"/>
                </a:lnTo>
                <a:lnTo>
                  <a:pt x="405" y="178"/>
                </a:lnTo>
                <a:lnTo>
                  <a:pt x="408" y="177"/>
                </a:lnTo>
                <a:lnTo>
                  <a:pt x="424" y="196"/>
                </a:lnTo>
                <a:lnTo>
                  <a:pt x="431" y="194"/>
                </a:lnTo>
                <a:lnTo>
                  <a:pt x="435" y="192"/>
                </a:lnTo>
                <a:lnTo>
                  <a:pt x="437" y="191"/>
                </a:lnTo>
                <a:lnTo>
                  <a:pt x="438" y="191"/>
                </a:lnTo>
                <a:lnTo>
                  <a:pt x="440" y="191"/>
                </a:lnTo>
                <a:lnTo>
                  <a:pt x="442" y="191"/>
                </a:lnTo>
                <a:lnTo>
                  <a:pt x="446" y="189"/>
                </a:lnTo>
                <a:lnTo>
                  <a:pt x="451" y="187"/>
                </a:lnTo>
                <a:lnTo>
                  <a:pt x="456" y="187"/>
                </a:lnTo>
                <a:lnTo>
                  <a:pt x="460" y="189"/>
                </a:lnTo>
                <a:lnTo>
                  <a:pt x="463" y="192"/>
                </a:lnTo>
                <a:lnTo>
                  <a:pt x="468" y="196"/>
                </a:lnTo>
                <a:lnTo>
                  <a:pt x="472" y="200"/>
                </a:lnTo>
                <a:lnTo>
                  <a:pt x="476" y="203"/>
                </a:lnTo>
                <a:lnTo>
                  <a:pt x="477" y="205"/>
                </a:lnTo>
                <a:lnTo>
                  <a:pt x="477" y="205"/>
                </a:lnTo>
                <a:lnTo>
                  <a:pt x="486" y="201"/>
                </a:lnTo>
                <a:lnTo>
                  <a:pt x="495" y="198"/>
                </a:lnTo>
                <a:lnTo>
                  <a:pt x="506" y="192"/>
                </a:lnTo>
                <a:lnTo>
                  <a:pt x="518" y="187"/>
                </a:lnTo>
                <a:lnTo>
                  <a:pt x="530" y="184"/>
                </a:lnTo>
                <a:lnTo>
                  <a:pt x="543" y="180"/>
                </a:lnTo>
                <a:lnTo>
                  <a:pt x="555" y="178"/>
                </a:lnTo>
                <a:lnTo>
                  <a:pt x="566" y="177"/>
                </a:lnTo>
                <a:lnTo>
                  <a:pt x="592" y="205"/>
                </a:lnTo>
                <a:lnTo>
                  <a:pt x="596" y="207"/>
                </a:lnTo>
                <a:lnTo>
                  <a:pt x="604" y="207"/>
                </a:lnTo>
                <a:lnTo>
                  <a:pt x="613" y="208"/>
                </a:lnTo>
                <a:lnTo>
                  <a:pt x="622" y="208"/>
                </a:lnTo>
                <a:lnTo>
                  <a:pt x="631" y="207"/>
                </a:lnTo>
                <a:lnTo>
                  <a:pt x="636" y="205"/>
                </a:lnTo>
                <a:lnTo>
                  <a:pt x="638" y="205"/>
                </a:lnTo>
                <a:lnTo>
                  <a:pt x="638" y="201"/>
                </a:lnTo>
                <a:lnTo>
                  <a:pt x="636" y="200"/>
                </a:lnTo>
                <a:lnTo>
                  <a:pt x="634" y="196"/>
                </a:lnTo>
                <a:lnTo>
                  <a:pt x="638" y="196"/>
                </a:lnTo>
                <a:lnTo>
                  <a:pt x="642" y="196"/>
                </a:lnTo>
                <a:lnTo>
                  <a:pt x="645" y="196"/>
                </a:lnTo>
                <a:lnTo>
                  <a:pt x="647" y="194"/>
                </a:lnTo>
                <a:lnTo>
                  <a:pt x="650" y="194"/>
                </a:lnTo>
                <a:lnTo>
                  <a:pt x="654" y="192"/>
                </a:lnTo>
                <a:lnTo>
                  <a:pt x="657" y="189"/>
                </a:lnTo>
                <a:lnTo>
                  <a:pt x="661" y="187"/>
                </a:lnTo>
                <a:lnTo>
                  <a:pt x="712" y="187"/>
                </a:lnTo>
                <a:lnTo>
                  <a:pt x="730" y="205"/>
                </a:lnTo>
                <a:lnTo>
                  <a:pt x="765" y="205"/>
                </a:lnTo>
                <a:lnTo>
                  <a:pt x="756" y="212"/>
                </a:lnTo>
                <a:lnTo>
                  <a:pt x="748" y="221"/>
                </a:lnTo>
                <a:lnTo>
                  <a:pt x="737" y="228"/>
                </a:lnTo>
                <a:lnTo>
                  <a:pt x="725" y="235"/>
                </a:lnTo>
                <a:lnTo>
                  <a:pt x="710" y="242"/>
                </a:lnTo>
                <a:lnTo>
                  <a:pt x="696" y="247"/>
                </a:lnTo>
                <a:lnTo>
                  <a:pt x="682" y="251"/>
                </a:lnTo>
                <a:lnTo>
                  <a:pt x="670" y="253"/>
                </a:lnTo>
                <a:lnTo>
                  <a:pt x="673" y="253"/>
                </a:lnTo>
                <a:lnTo>
                  <a:pt x="677" y="253"/>
                </a:lnTo>
                <a:lnTo>
                  <a:pt x="682" y="254"/>
                </a:lnTo>
                <a:lnTo>
                  <a:pt x="687" y="256"/>
                </a:lnTo>
                <a:lnTo>
                  <a:pt x="693" y="258"/>
                </a:lnTo>
                <a:lnTo>
                  <a:pt x="700" y="260"/>
                </a:lnTo>
                <a:lnTo>
                  <a:pt x="705" y="261"/>
                </a:lnTo>
                <a:lnTo>
                  <a:pt x="712" y="261"/>
                </a:lnTo>
                <a:lnTo>
                  <a:pt x="719" y="254"/>
                </a:lnTo>
                <a:lnTo>
                  <a:pt x="728" y="247"/>
                </a:lnTo>
                <a:lnTo>
                  <a:pt x="737" y="240"/>
                </a:lnTo>
                <a:lnTo>
                  <a:pt x="748" y="233"/>
                </a:lnTo>
                <a:lnTo>
                  <a:pt x="756" y="226"/>
                </a:lnTo>
                <a:lnTo>
                  <a:pt x="767" y="219"/>
                </a:lnTo>
                <a:lnTo>
                  <a:pt x="776" y="212"/>
                </a:lnTo>
                <a:lnTo>
                  <a:pt x="783" y="205"/>
                </a:lnTo>
                <a:lnTo>
                  <a:pt x="800" y="224"/>
                </a:lnTo>
                <a:lnTo>
                  <a:pt x="806" y="222"/>
                </a:lnTo>
                <a:lnTo>
                  <a:pt x="813" y="222"/>
                </a:lnTo>
                <a:lnTo>
                  <a:pt x="822" y="222"/>
                </a:lnTo>
                <a:lnTo>
                  <a:pt x="831" y="221"/>
                </a:lnTo>
                <a:lnTo>
                  <a:pt x="839" y="222"/>
                </a:lnTo>
                <a:lnTo>
                  <a:pt x="845" y="224"/>
                </a:lnTo>
                <a:lnTo>
                  <a:pt x="846" y="226"/>
                </a:lnTo>
                <a:lnTo>
                  <a:pt x="846" y="228"/>
                </a:lnTo>
                <a:lnTo>
                  <a:pt x="846" y="230"/>
                </a:lnTo>
                <a:lnTo>
                  <a:pt x="843" y="233"/>
                </a:lnTo>
                <a:lnTo>
                  <a:pt x="861" y="215"/>
                </a:lnTo>
                <a:lnTo>
                  <a:pt x="871" y="215"/>
                </a:lnTo>
                <a:lnTo>
                  <a:pt x="880" y="215"/>
                </a:lnTo>
                <a:lnTo>
                  <a:pt x="891" y="217"/>
                </a:lnTo>
                <a:lnTo>
                  <a:pt x="899" y="219"/>
                </a:lnTo>
                <a:lnTo>
                  <a:pt x="908" y="219"/>
                </a:lnTo>
                <a:lnTo>
                  <a:pt x="915" y="219"/>
                </a:lnTo>
                <a:lnTo>
                  <a:pt x="924" y="217"/>
                </a:lnTo>
                <a:lnTo>
                  <a:pt x="931" y="215"/>
                </a:lnTo>
                <a:lnTo>
                  <a:pt x="926" y="221"/>
                </a:lnTo>
                <a:lnTo>
                  <a:pt x="926" y="224"/>
                </a:lnTo>
                <a:lnTo>
                  <a:pt x="929" y="226"/>
                </a:lnTo>
                <a:lnTo>
                  <a:pt x="933" y="226"/>
                </a:lnTo>
                <a:lnTo>
                  <a:pt x="940" y="226"/>
                </a:lnTo>
                <a:lnTo>
                  <a:pt x="947" y="224"/>
                </a:lnTo>
                <a:lnTo>
                  <a:pt x="952" y="224"/>
                </a:lnTo>
                <a:lnTo>
                  <a:pt x="956" y="224"/>
                </a:lnTo>
                <a:lnTo>
                  <a:pt x="974" y="242"/>
                </a:lnTo>
                <a:lnTo>
                  <a:pt x="977" y="242"/>
                </a:lnTo>
                <a:lnTo>
                  <a:pt x="981" y="240"/>
                </a:lnTo>
                <a:lnTo>
                  <a:pt x="984" y="240"/>
                </a:lnTo>
                <a:lnTo>
                  <a:pt x="986" y="238"/>
                </a:lnTo>
                <a:lnTo>
                  <a:pt x="989" y="237"/>
                </a:lnTo>
                <a:lnTo>
                  <a:pt x="993" y="235"/>
                </a:lnTo>
                <a:lnTo>
                  <a:pt x="997" y="233"/>
                </a:lnTo>
                <a:lnTo>
                  <a:pt x="1000" y="233"/>
                </a:lnTo>
                <a:lnTo>
                  <a:pt x="998" y="228"/>
                </a:lnTo>
                <a:lnTo>
                  <a:pt x="998" y="222"/>
                </a:lnTo>
                <a:lnTo>
                  <a:pt x="1000" y="219"/>
                </a:lnTo>
                <a:lnTo>
                  <a:pt x="1002" y="215"/>
                </a:lnTo>
                <a:lnTo>
                  <a:pt x="1005" y="214"/>
                </a:lnTo>
                <a:lnTo>
                  <a:pt x="1011" y="212"/>
                </a:lnTo>
                <a:lnTo>
                  <a:pt x="1014" y="208"/>
                </a:lnTo>
                <a:lnTo>
                  <a:pt x="1018" y="205"/>
                </a:lnTo>
                <a:lnTo>
                  <a:pt x="1016" y="196"/>
                </a:lnTo>
                <a:lnTo>
                  <a:pt x="1014" y="187"/>
                </a:lnTo>
                <a:lnTo>
                  <a:pt x="1009" y="180"/>
                </a:lnTo>
                <a:lnTo>
                  <a:pt x="1005" y="173"/>
                </a:lnTo>
                <a:lnTo>
                  <a:pt x="1002" y="166"/>
                </a:lnTo>
                <a:lnTo>
                  <a:pt x="998" y="159"/>
                </a:lnTo>
                <a:lnTo>
                  <a:pt x="998" y="150"/>
                </a:lnTo>
                <a:lnTo>
                  <a:pt x="1000" y="139"/>
                </a:lnTo>
                <a:lnTo>
                  <a:pt x="1007" y="148"/>
                </a:lnTo>
                <a:lnTo>
                  <a:pt x="1014" y="155"/>
                </a:lnTo>
                <a:lnTo>
                  <a:pt x="1021" y="164"/>
                </a:lnTo>
                <a:lnTo>
                  <a:pt x="1030" y="175"/>
                </a:lnTo>
                <a:lnTo>
                  <a:pt x="1037" y="184"/>
                </a:lnTo>
                <a:lnTo>
                  <a:pt x="1042" y="194"/>
                </a:lnTo>
                <a:lnTo>
                  <a:pt x="1048" y="205"/>
                </a:lnTo>
                <a:lnTo>
                  <a:pt x="1051" y="215"/>
                </a:lnTo>
                <a:lnTo>
                  <a:pt x="1058" y="214"/>
                </a:lnTo>
                <a:lnTo>
                  <a:pt x="1067" y="212"/>
                </a:lnTo>
                <a:lnTo>
                  <a:pt x="1074" y="208"/>
                </a:lnTo>
                <a:lnTo>
                  <a:pt x="1081" y="205"/>
                </a:lnTo>
                <a:lnTo>
                  <a:pt x="1088" y="201"/>
                </a:lnTo>
                <a:lnTo>
                  <a:pt x="1095" y="200"/>
                </a:lnTo>
                <a:lnTo>
                  <a:pt x="1101" y="198"/>
                </a:lnTo>
                <a:lnTo>
                  <a:pt x="1104" y="196"/>
                </a:lnTo>
                <a:lnTo>
                  <a:pt x="1122" y="215"/>
                </a:lnTo>
                <a:lnTo>
                  <a:pt x="1095" y="242"/>
                </a:lnTo>
                <a:lnTo>
                  <a:pt x="1087" y="240"/>
                </a:lnTo>
                <a:lnTo>
                  <a:pt x="1076" y="238"/>
                </a:lnTo>
                <a:lnTo>
                  <a:pt x="1067" y="238"/>
                </a:lnTo>
                <a:lnTo>
                  <a:pt x="1057" y="240"/>
                </a:lnTo>
                <a:lnTo>
                  <a:pt x="1048" y="242"/>
                </a:lnTo>
                <a:lnTo>
                  <a:pt x="1037" y="245"/>
                </a:lnTo>
                <a:lnTo>
                  <a:pt x="1028" y="249"/>
                </a:lnTo>
                <a:lnTo>
                  <a:pt x="1018" y="253"/>
                </a:lnTo>
                <a:lnTo>
                  <a:pt x="1012" y="249"/>
                </a:lnTo>
                <a:lnTo>
                  <a:pt x="1007" y="247"/>
                </a:lnTo>
                <a:lnTo>
                  <a:pt x="1004" y="245"/>
                </a:lnTo>
                <a:lnTo>
                  <a:pt x="1000" y="245"/>
                </a:lnTo>
                <a:lnTo>
                  <a:pt x="997" y="245"/>
                </a:lnTo>
                <a:lnTo>
                  <a:pt x="993" y="247"/>
                </a:lnTo>
                <a:lnTo>
                  <a:pt x="988" y="249"/>
                </a:lnTo>
                <a:lnTo>
                  <a:pt x="982" y="253"/>
                </a:lnTo>
                <a:lnTo>
                  <a:pt x="986" y="253"/>
                </a:lnTo>
                <a:lnTo>
                  <a:pt x="991" y="253"/>
                </a:lnTo>
                <a:lnTo>
                  <a:pt x="995" y="254"/>
                </a:lnTo>
                <a:lnTo>
                  <a:pt x="1002" y="256"/>
                </a:lnTo>
                <a:lnTo>
                  <a:pt x="1007" y="258"/>
                </a:lnTo>
                <a:lnTo>
                  <a:pt x="1014" y="260"/>
                </a:lnTo>
                <a:lnTo>
                  <a:pt x="1019" y="261"/>
                </a:lnTo>
                <a:lnTo>
                  <a:pt x="1027" y="261"/>
                </a:lnTo>
                <a:lnTo>
                  <a:pt x="1019" y="261"/>
                </a:lnTo>
                <a:lnTo>
                  <a:pt x="1012" y="263"/>
                </a:lnTo>
                <a:lnTo>
                  <a:pt x="1004" y="265"/>
                </a:lnTo>
                <a:lnTo>
                  <a:pt x="995" y="265"/>
                </a:lnTo>
                <a:lnTo>
                  <a:pt x="986" y="267"/>
                </a:lnTo>
                <a:lnTo>
                  <a:pt x="975" y="268"/>
                </a:lnTo>
                <a:lnTo>
                  <a:pt x="967" y="270"/>
                </a:lnTo>
                <a:lnTo>
                  <a:pt x="956" y="270"/>
                </a:lnTo>
                <a:lnTo>
                  <a:pt x="954" y="274"/>
                </a:lnTo>
                <a:lnTo>
                  <a:pt x="951" y="279"/>
                </a:lnTo>
                <a:lnTo>
                  <a:pt x="949" y="284"/>
                </a:lnTo>
                <a:lnTo>
                  <a:pt x="947" y="290"/>
                </a:lnTo>
                <a:lnTo>
                  <a:pt x="945" y="295"/>
                </a:lnTo>
                <a:lnTo>
                  <a:pt x="944" y="298"/>
                </a:lnTo>
                <a:lnTo>
                  <a:pt x="942" y="304"/>
                </a:lnTo>
                <a:lnTo>
                  <a:pt x="938" y="307"/>
                </a:lnTo>
                <a:lnTo>
                  <a:pt x="931" y="318"/>
                </a:lnTo>
                <a:lnTo>
                  <a:pt x="928" y="320"/>
                </a:lnTo>
                <a:lnTo>
                  <a:pt x="922" y="323"/>
                </a:lnTo>
                <a:lnTo>
                  <a:pt x="917" y="325"/>
                </a:lnTo>
                <a:lnTo>
                  <a:pt x="914" y="327"/>
                </a:lnTo>
                <a:lnTo>
                  <a:pt x="908" y="329"/>
                </a:lnTo>
                <a:lnTo>
                  <a:pt x="903" y="330"/>
                </a:lnTo>
                <a:lnTo>
                  <a:pt x="899" y="332"/>
                </a:lnTo>
                <a:lnTo>
                  <a:pt x="896" y="336"/>
                </a:lnTo>
                <a:lnTo>
                  <a:pt x="901" y="344"/>
                </a:lnTo>
                <a:lnTo>
                  <a:pt x="910" y="357"/>
                </a:lnTo>
                <a:lnTo>
                  <a:pt x="922" y="371"/>
                </a:lnTo>
                <a:lnTo>
                  <a:pt x="936" y="387"/>
                </a:lnTo>
                <a:lnTo>
                  <a:pt x="951" y="403"/>
                </a:lnTo>
                <a:lnTo>
                  <a:pt x="963" y="417"/>
                </a:lnTo>
                <a:lnTo>
                  <a:pt x="974" y="429"/>
                </a:lnTo>
                <a:lnTo>
                  <a:pt x="982" y="438"/>
                </a:lnTo>
                <a:lnTo>
                  <a:pt x="988" y="427"/>
                </a:lnTo>
                <a:lnTo>
                  <a:pt x="995" y="417"/>
                </a:lnTo>
                <a:lnTo>
                  <a:pt x="1005" y="405"/>
                </a:lnTo>
                <a:lnTo>
                  <a:pt x="1014" y="396"/>
                </a:lnTo>
                <a:lnTo>
                  <a:pt x="1023" y="387"/>
                </a:lnTo>
                <a:lnTo>
                  <a:pt x="1028" y="380"/>
                </a:lnTo>
                <a:lnTo>
                  <a:pt x="1030" y="376"/>
                </a:lnTo>
                <a:lnTo>
                  <a:pt x="1030" y="374"/>
                </a:lnTo>
                <a:lnTo>
                  <a:pt x="1028" y="373"/>
                </a:lnTo>
                <a:lnTo>
                  <a:pt x="1027" y="373"/>
                </a:lnTo>
                <a:lnTo>
                  <a:pt x="1030" y="373"/>
                </a:lnTo>
                <a:lnTo>
                  <a:pt x="1034" y="369"/>
                </a:lnTo>
                <a:lnTo>
                  <a:pt x="1039" y="367"/>
                </a:lnTo>
                <a:lnTo>
                  <a:pt x="1042" y="364"/>
                </a:lnTo>
                <a:lnTo>
                  <a:pt x="1046" y="360"/>
                </a:lnTo>
                <a:lnTo>
                  <a:pt x="1050" y="357"/>
                </a:lnTo>
                <a:lnTo>
                  <a:pt x="1051" y="355"/>
                </a:lnTo>
                <a:lnTo>
                  <a:pt x="1051" y="353"/>
                </a:lnTo>
                <a:lnTo>
                  <a:pt x="1053" y="348"/>
                </a:lnTo>
                <a:lnTo>
                  <a:pt x="1053" y="341"/>
                </a:lnTo>
                <a:lnTo>
                  <a:pt x="1055" y="337"/>
                </a:lnTo>
                <a:lnTo>
                  <a:pt x="1058" y="332"/>
                </a:lnTo>
                <a:lnTo>
                  <a:pt x="1060" y="329"/>
                </a:lnTo>
                <a:lnTo>
                  <a:pt x="1064" y="325"/>
                </a:lnTo>
                <a:lnTo>
                  <a:pt x="1067" y="321"/>
                </a:lnTo>
                <a:lnTo>
                  <a:pt x="1069" y="318"/>
                </a:lnTo>
                <a:lnTo>
                  <a:pt x="1104" y="318"/>
                </a:lnTo>
                <a:lnTo>
                  <a:pt x="1104" y="314"/>
                </a:lnTo>
                <a:lnTo>
                  <a:pt x="1102" y="311"/>
                </a:lnTo>
                <a:lnTo>
                  <a:pt x="1101" y="307"/>
                </a:lnTo>
                <a:lnTo>
                  <a:pt x="1101" y="304"/>
                </a:lnTo>
                <a:lnTo>
                  <a:pt x="1099" y="300"/>
                </a:lnTo>
                <a:lnTo>
                  <a:pt x="1097" y="297"/>
                </a:lnTo>
                <a:lnTo>
                  <a:pt x="1095" y="293"/>
                </a:lnTo>
                <a:lnTo>
                  <a:pt x="1095" y="290"/>
                </a:lnTo>
                <a:lnTo>
                  <a:pt x="1108" y="290"/>
                </a:lnTo>
                <a:lnTo>
                  <a:pt x="1118" y="293"/>
                </a:lnTo>
                <a:lnTo>
                  <a:pt x="1129" y="298"/>
                </a:lnTo>
                <a:lnTo>
                  <a:pt x="1136" y="306"/>
                </a:lnTo>
                <a:lnTo>
                  <a:pt x="1143" y="313"/>
                </a:lnTo>
                <a:lnTo>
                  <a:pt x="1148" y="320"/>
                </a:lnTo>
                <a:lnTo>
                  <a:pt x="1154" y="329"/>
                </a:lnTo>
                <a:lnTo>
                  <a:pt x="1157" y="336"/>
                </a:lnTo>
                <a:lnTo>
                  <a:pt x="1164" y="332"/>
                </a:lnTo>
                <a:lnTo>
                  <a:pt x="1173" y="330"/>
                </a:lnTo>
                <a:lnTo>
                  <a:pt x="1182" y="329"/>
                </a:lnTo>
                <a:lnTo>
                  <a:pt x="1191" y="329"/>
                </a:lnTo>
                <a:lnTo>
                  <a:pt x="1201" y="329"/>
                </a:lnTo>
                <a:lnTo>
                  <a:pt x="1210" y="330"/>
                </a:lnTo>
                <a:lnTo>
                  <a:pt x="1219" y="332"/>
                </a:lnTo>
                <a:lnTo>
                  <a:pt x="1226" y="336"/>
                </a:lnTo>
                <a:lnTo>
                  <a:pt x="1226" y="339"/>
                </a:lnTo>
                <a:lnTo>
                  <a:pt x="1224" y="343"/>
                </a:lnTo>
                <a:lnTo>
                  <a:pt x="1224" y="346"/>
                </a:lnTo>
                <a:lnTo>
                  <a:pt x="1223" y="350"/>
                </a:lnTo>
                <a:lnTo>
                  <a:pt x="1221" y="353"/>
                </a:lnTo>
                <a:lnTo>
                  <a:pt x="1219" y="357"/>
                </a:lnTo>
                <a:lnTo>
                  <a:pt x="1217" y="360"/>
                </a:lnTo>
                <a:lnTo>
                  <a:pt x="1217" y="364"/>
                </a:lnTo>
                <a:lnTo>
                  <a:pt x="1235" y="382"/>
                </a:lnTo>
                <a:lnTo>
                  <a:pt x="1235" y="385"/>
                </a:lnTo>
                <a:lnTo>
                  <a:pt x="1233" y="389"/>
                </a:lnTo>
                <a:lnTo>
                  <a:pt x="1233" y="392"/>
                </a:lnTo>
                <a:lnTo>
                  <a:pt x="1231" y="396"/>
                </a:lnTo>
                <a:lnTo>
                  <a:pt x="1230" y="399"/>
                </a:lnTo>
                <a:lnTo>
                  <a:pt x="1228" y="403"/>
                </a:lnTo>
                <a:lnTo>
                  <a:pt x="1226" y="406"/>
                </a:lnTo>
                <a:lnTo>
                  <a:pt x="1226" y="410"/>
                </a:lnTo>
                <a:lnTo>
                  <a:pt x="1230" y="410"/>
                </a:lnTo>
                <a:lnTo>
                  <a:pt x="1235" y="408"/>
                </a:lnTo>
                <a:lnTo>
                  <a:pt x="1240" y="406"/>
                </a:lnTo>
                <a:lnTo>
                  <a:pt x="1246" y="405"/>
                </a:lnTo>
                <a:lnTo>
                  <a:pt x="1251" y="403"/>
                </a:lnTo>
                <a:lnTo>
                  <a:pt x="1258" y="403"/>
                </a:lnTo>
                <a:lnTo>
                  <a:pt x="1263" y="401"/>
                </a:lnTo>
                <a:lnTo>
                  <a:pt x="1270" y="401"/>
                </a:lnTo>
                <a:lnTo>
                  <a:pt x="1263" y="406"/>
                </a:lnTo>
                <a:lnTo>
                  <a:pt x="1256" y="413"/>
                </a:lnTo>
                <a:lnTo>
                  <a:pt x="1247" y="419"/>
                </a:lnTo>
                <a:lnTo>
                  <a:pt x="1240" y="424"/>
                </a:lnTo>
                <a:lnTo>
                  <a:pt x="1231" y="429"/>
                </a:lnTo>
                <a:lnTo>
                  <a:pt x="1223" y="435"/>
                </a:lnTo>
                <a:lnTo>
                  <a:pt x="1216" y="440"/>
                </a:lnTo>
                <a:lnTo>
                  <a:pt x="1208" y="447"/>
                </a:lnTo>
                <a:lnTo>
                  <a:pt x="1189" y="447"/>
                </a:lnTo>
                <a:lnTo>
                  <a:pt x="1171" y="447"/>
                </a:lnTo>
                <a:lnTo>
                  <a:pt x="1154" y="449"/>
                </a:lnTo>
                <a:lnTo>
                  <a:pt x="1134" y="452"/>
                </a:lnTo>
                <a:lnTo>
                  <a:pt x="1117" y="456"/>
                </a:lnTo>
                <a:lnTo>
                  <a:pt x="1099" y="463"/>
                </a:lnTo>
                <a:lnTo>
                  <a:pt x="1080" y="472"/>
                </a:lnTo>
                <a:lnTo>
                  <a:pt x="1060" y="484"/>
                </a:lnTo>
                <a:lnTo>
                  <a:pt x="1071" y="484"/>
                </a:lnTo>
                <a:lnTo>
                  <a:pt x="1081" y="481"/>
                </a:lnTo>
                <a:lnTo>
                  <a:pt x="1090" y="475"/>
                </a:lnTo>
                <a:lnTo>
                  <a:pt x="1101" y="472"/>
                </a:lnTo>
                <a:lnTo>
                  <a:pt x="1110" y="468"/>
                </a:lnTo>
                <a:lnTo>
                  <a:pt x="1120" y="465"/>
                </a:lnTo>
                <a:lnTo>
                  <a:pt x="1129" y="465"/>
                </a:lnTo>
                <a:lnTo>
                  <a:pt x="1140" y="466"/>
                </a:lnTo>
                <a:lnTo>
                  <a:pt x="1122" y="484"/>
                </a:lnTo>
                <a:lnTo>
                  <a:pt x="1125" y="488"/>
                </a:lnTo>
                <a:lnTo>
                  <a:pt x="1129" y="491"/>
                </a:lnTo>
                <a:lnTo>
                  <a:pt x="1133" y="495"/>
                </a:lnTo>
                <a:lnTo>
                  <a:pt x="1136" y="496"/>
                </a:lnTo>
                <a:lnTo>
                  <a:pt x="1141" y="500"/>
                </a:lnTo>
                <a:lnTo>
                  <a:pt x="1145" y="502"/>
                </a:lnTo>
                <a:lnTo>
                  <a:pt x="1152" y="502"/>
                </a:lnTo>
                <a:lnTo>
                  <a:pt x="1157" y="502"/>
                </a:lnTo>
                <a:lnTo>
                  <a:pt x="1152" y="503"/>
                </a:lnTo>
                <a:lnTo>
                  <a:pt x="1145" y="503"/>
                </a:lnTo>
                <a:lnTo>
                  <a:pt x="1141" y="505"/>
                </a:lnTo>
                <a:lnTo>
                  <a:pt x="1136" y="509"/>
                </a:lnTo>
                <a:lnTo>
                  <a:pt x="1133" y="511"/>
                </a:lnTo>
                <a:lnTo>
                  <a:pt x="1129" y="514"/>
                </a:lnTo>
                <a:lnTo>
                  <a:pt x="1125" y="518"/>
                </a:lnTo>
                <a:lnTo>
                  <a:pt x="1122" y="521"/>
                </a:lnTo>
                <a:lnTo>
                  <a:pt x="1118" y="521"/>
                </a:lnTo>
                <a:lnTo>
                  <a:pt x="1115" y="519"/>
                </a:lnTo>
                <a:lnTo>
                  <a:pt x="1111" y="518"/>
                </a:lnTo>
                <a:lnTo>
                  <a:pt x="1110" y="516"/>
                </a:lnTo>
                <a:lnTo>
                  <a:pt x="1106" y="516"/>
                </a:lnTo>
                <a:lnTo>
                  <a:pt x="1102" y="514"/>
                </a:lnTo>
                <a:lnTo>
                  <a:pt x="1099" y="512"/>
                </a:lnTo>
                <a:lnTo>
                  <a:pt x="1095" y="512"/>
                </a:lnTo>
                <a:lnTo>
                  <a:pt x="1078" y="518"/>
                </a:lnTo>
                <a:lnTo>
                  <a:pt x="1058" y="525"/>
                </a:lnTo>
                <a:lnTo>
                  <a:pt x="1039" y="535"/>
                </a:lnTo>
                <a:lnTo>
                  <a:pt x="1018" y="546"/>
                </a:lnTo>
                <a:lnTo>
                  <a:pt x="998" y="556"/>
                </a:lnTo>
                <a:lnTo>
                  <a:pt x="979" y="569"/>
                </a:lnTo>
                <a:lnTo>
                  <a:pt x="963" y="578"/>
                </a:lnTo>
                <a:lnTo>
                  <a:pt x="947" y="587"/>
                </a:lnTo>
                <a:lnTo>
                  <a:pt x="938" y="595"/>
                </a:lnTo>
                <a:lnTo>
                  <a:pt x="936" y="601"/>
                </a:lnTo>
                <a:lnTo>
                  <a:pt x="933" y="606"/>
                </a:lnTo>
                <a:lnTo>
                  <a:pt x="929" y="613"/>
                </a:lnTo>
                <a:lnTo>
                  <a:pt x="926" y="620"/>
                </a:lnTo>
                <a:lnTo>
                  <a:pt x="922" y="625"/>
                </a:lnTo>
                <a:lnTo>
                  <a:pt x="919" y="632"/>
                </a:lnTo>
                <a:lnTo>
                  <a:pt x="917" y="638"/>
                </a:lnTo>
                <a:lnTo>
                  <a:pt x="914" y="643"/>
                </a:lnTo>
                <a:lnTo>
                  <a:pt x="878" y="643"/>
                </a:lnTo>
                <a:lnTo>
                  <a:pt x="871" y="648"/>
                </a:lnTo>
                <a:lnTo>
                  <a:pt x="866" y="654"/>
                </a:lnTo>
                <a:lnTo>
                  <a:pt x="859" y="657"/>
                </a:lnTo>
                <a:lnTo>
                  <a:pt x="852" y="661"/>
                </a:lnTo>
                <a:lnTo>
                  <a:pt x="846" y="664"/>
                </a:lnTo>
                <a:lnTo>
                  <a:pt x="839" y="668"/>
                </a:lnTo>
                <a:lnTo>
                  <a:pt x="832" y="673"/>
                </a:lnTo>
                <a:lnTo>
                  <a:pt x="825" y="680"/>
                </a:lnTo>
                <a:lnTo>
                  <a:pt x="825" y="661"/>
                </a:lnTo>
                <a:lnTo>
                  <a:pt x="825" y="664"/>
                </a:lnTo>
                <a:lnTo>
                  <a:pt x="825" y="670"/>
                </a:lnTo>
                <a:lnTo>
                  <a:pt x="823" y="675"/>
                </a:lnTo>
                <a:lnTo>
                  <a:pt x="822" y="680"/>
                </a:lnTo>
                <a:lnTo>
                  <a:pt x="820" y="687"/>
                </a:lnTo>
                <a:lnTo>
                  <a:pt x="818" y="694"/>
                </a:lnTo>
                <a:lnTo>
                  <a:pt x="818" y="700"/>
                </a:lnTo>
                <a:lnTo>
                  <a:pt x="818" y="707"/>
                </a:lnTo>
                <a:lnTo>
                  <a:pt x="834" y="726"/>
                </a:lnTo>
                <a:lnTo>
                  <a:pt x="800" y="763"/>
                </a:lnTo>
                <a:lnTo>
                  <a:pt x="800" y="760"/>
                </a:lnTo>
                <a:lnTo>
                  <a:pt x="799" y="754"/>
                </a:lnTo>
                <a:lnTo>
                  <a:pt x="797" y="749"/>
                </a:lnTo>
                <a:lnTo>
                  <a:pt x="795" y="744"/>
                </a:lnTo>
                <a:lnTo>
                  <a:pt x="793" y="737"/>
                </a:lnTo>
                <a:lnTo>
                  <a:pt x="793" y="731"/>
                </a:lnTo>
                <a:lnTo>
                  <a:pt x="792" y="724"/>
                </a:lnTo>
                <a:lnTo>
                  <a:pt x="792" y="717"/>
                </a:lnTo>
                <a:lnTo>
                  <a:pt x="788" y="714"/>
                </a:lnTo>
                <a:lnTo>
                  <a:pt x="785" y="710"/>
                </a:lnTo>
                <a:lnTo>
                  <a:pt x="781" y="705"/>
                </a:lnTo>
                <a:lnTo>
                  <a:pt x="779" y="701"/>
                </a:lnTo>
                <a:lnTo>
                  <a:pt x="778" y="696"/>
                </a:lnTo>
                <a:lnTo>
                  <a:pt x="776" y="693"/>
                </a:lnTo>
                <a:lnTo>
                  <a:pt x="774" y="685"/>
                </a:lnTo>
                <a:lnTo>
                  <a:pt x="774" y="680"/>
                </a:lnTo>
                <a:lnTo>
                  <a:pt x="770" y="680"/>
                </a:lnTo>
                <a:lnTo>
                  <a:pt x="767" y="680"/>
                </a:lnTo>
                <a:lnTo>
                  <a:pt x="763" y="682"/>
                </a:lnTo>
                <a:lnTo>
                  <a:pt x="760" y="684"/>
                </a:lnTo>
                <a:lnTo>
                  <a:pt x="758" y="685"/>
                </a:lnTo>
                <a:lnTo>
                  <a:pt x="755" y="687"/>
                </a:lnTo>
                <a:lnTo>
                  <a:pt x="751" y="689"/>
                </a:lnTo>
                <a:lnTo>
                  <a:pt x="748" y="689"/>
                </a:lnTo>
                <a:lnTo>
                  <a:pt x="730" y="671"/>
                </a:lnTo>
                <a:lnTo>
                  <a:pt x="712" y="689"/>
                </a:lnTo>
                <a:lnTo>
                  <a:pt x="705" y="689"/>
                </a:lnTo>
                <a:lnTo>
                  <a:pt x="700" y="687"/>
                </a:lnTo>
                <a:lnTo>
                  <a:pt x="693" y="685"/>
                </a:lnTo>
                <a:lnTo>
                  <a:pt x="687" y="684"/>
                </a:lnTo>
                <a:lnTo>
                  <a:pt x="682" y="682"/>
                </a:lnTo>
                <a:lnTo>
                  <a:pt x="677" y="680"/>
                </a:lnTo>
                <a:lnTo>
                  <a:pt x="673" y="680"/>
                </a:lnTo>
                <a:lnTo>
                  <a:pt x="670" y="680"/>
                </a:lnTo>
                <a:lnTo>
                  <a:pt x="666" y="680"/>
                </a:lnTo>
                <a:lnTo>
                  <a:pt x="661" y="680"/>
                </a:lnTo>
                <a:lnTo>
                  <a:pt x="656" y="682"/>
                </a:lnTo>
                <a:lnTo>
                  <a:pt x="650" y="684"/>
                </a:lnTo>
                <a:lnTo>
                  <a:pt x="645" y="685"/>
                </a:lnTo>
                <a:lnTo>
                  <a:pt x="638" y="687"/>
                </a:lnTo>
                <a:lnTo>
                  <a:pt x="633" y="689"/>
                </a:lnTo>
                <a:lnTo>
                  <a:pt x="626" y="689"/>
                </a:lnTo>
                <a:lnTo>
                  <a:pt x="620" y="694"/>
                </a:lnTo>
                <a:lnTo>
                  <a:pt x="615" y="698"/>
                </a:lnTo>
                <a:lnTo>
                  <a:pt x="612" y="700"/>
                </a:lnTo>
                <a:lnTo>
                  <a:pt x="608" y="700"/>
                </a:lnTo>
                <a:lnTo>
                  <a:pt x="604" y="700"/>
                </a:lnTo>
                <a:lnTo>
                  <a:pt x="601" y="700"/>
                </a:lnTo>
                <a:lnTo>
                  <a:pt x="597" y="698"/>
                </a:lnTo>
                <a:lnTo>
                  <a:pt x="592" y="698"/>
                </a:lnTo>
                <a:lnTo>
                  <a:pt x="590" y="701"/>
                </a:lnTo>
                <a:lnTo>
                  <a:pt x="590" y="707"/>
                </a:lnTo>
                <a:lnTo>
                  <a:pt x="589" y="712"/>
                </a:lnTo>
                <a:lnTo>
                  <a:pt x="587" y="717"/>
                </a:lnTo>
                <a:lnTo>
                  <a:pt x="585" y="724"/>
                </a:lnTo>
                <a:lnTo>
                  <a:pt x="583" y="731"/>
                </a:lnTo>
                <a:lnTo>
                  <a:pt x="581" y="737"/>
                </a:lnTo>
                <a:lnTo>
                  <a:pt x="581" y="744"/>
                </a:lnTo>
                <a:lnTo>
                  <a:pt x="578" y="746"/>
                </a:lnTo>
                <a:lnTo>
                  <a:pt x="576" y="746"/>
                </a:lnTo>
                <a:lnTo>
                  <a:pt x="573" y="747"/>
                </a:lnTo>
                <a:lnTo>
                  <a:pt x="569" y="749"/>
                </a:lnTo>
                <a:lnTo>
                  <a:pt x="566" y="751"/>
                </a:lnTo>
                <a:lnTo>
                  <a:pt x="562" y="753"/>
                </a:lnTo>
                <a:lnTo>
                  <a:pt x="559" y="754"/>
                </a:lnTo>
                <a:lnTo>
                  <a:pt x="557" y="754"/>
                </a:lnTo>
                <a:lnTo>
                  <a:pt x="557" y="761"/>
                </a:lnTo>
                <a:lnTo>
                  <a:pt x="560" y="772"/>
                </a:lnTo>
                <a:lnTo>
                  <a:pt x="564" y="783"/>
                </a:lnTo>
                <a:lnTo>
                  <a:pt x="571" y="795"/>
                </a:lnTo>
                <a:lnTo>
                  <a:pt x="576" y="806"/>
                </a:lnTo>
                <a:lnTo>
                  <a:pt x="581" y="816"/>
                </a:lnTo>
                <a:lnTo>
                  <a:pt x="587" y="823"/>
                </a:lnTo>
                <a:lnTo>
                  <a:pt x="592" y="829"/>
                </a:lnTo>
                <a:lnTo>
                  <a:pt x="626" y="829"/>
                </a:lnTo>
                <a:lnTo>
                  <a:pt x="629" y="825"/>
                </a:lnTo>
                <a:lnTo>
                  <a:pt x="634" y="818"/>
                </a:lnTo>
                <a:lnTo>
                  <a:pt x="642" y="813"/>
                </a:lnTo>
                <a:lnTo>
                  <a:pt x="649" y="806"/>
                </a:lnTo>
                <a:lnTo>
                  <a:pt x="656" y="800"/>
                </a:lnTo>
                <a:lnTo>
                  <a:pt x="665" y="795"/>
                </a:lnTo>
                <a:lnTo>
                  <a:pt x="672" y="792"/>
                </a:lnTo>
                <a:lnTo>
                  <a:pt x="679" y="792"/>
                </a:lnTo>
                <a:lnTo>
                  <a:pt x="677" y="797"/>
                </a:lnTo>
                <a:lnTo>
                  <a:pt x="677" y="804"/>
                </a:lnTo>
                <a:lnTo>
                  <a:pt x="675" y="809"/>
                </a:lnTo>
                <a:lnTo>
                  <a:pt x="673" y="813"/>
                </a:lnTo>
                <a:lnTo>
                  <a:pt x="670" y="818"/>
                </a:lnTo>
                <a:lnTo>
                  <a:pt x="666" y="822"/>
                </a:lnTo>
                <a:lnTo>
                  <a:pt x="665" y="825"/>
                </a:lnTo>
                <a:lnTo>
                  <a:pt x="661" y="829"/>
                </a:lnTo>
                <a:lnTo>
                  <a:pt x="661" y="866"/>
                </a:lnTo>
                <a:lnTo>
                  <a:pt x="670" y="875"/>
                </a:lnTo>
                <a:lnTo>
                  <a:pt x="739" y="875"/>
                </a:lnTo>
                <a:lnTo>
                  <a:pt x="739" y="883"/>
                </a:lnTo>
                <a:lnTo>
                  <a:pt x="739" y="889"/>
                </a:lnTo>
                <a:lnTo>
                  <a:pt x="739" y="892"/>
                </a:lnTo>
                <a:lnTo>
                  <a:pt x="739" y="894"/>
                </a:lnTo>
                <a:lnTo>
                  <a:pt x="739" y="896"/>
                </a:lnTo>
                <a:lnTo>
                  <a:pt x="737" y="899"/>
                </a:lnTo>
                <a:lnTo>
                  <a:pt x="737" y="903"/>
                </a:lnTo>
                <a:lnTo>
                  <a:pt x="737" y="908"/>
                </a:lnTo>
                <a:lnTo>
                  <a:pt x="744" y="917"/>
                </a:lnTo>
                <a:lnTo>
                  <a:pt x="783" y="922"/>
                </a:lnTo>
                <a:close/>
                <a:moveTo>
                  <a:pt x="792" y="475"/>
                </a:moveTo>
                <a:lnTo>
                  <a:pt x="797" y="475"/>
                </a:lnTo>
                <a:lnTo>
                  <a:pt x="804" y="477"/>
                </a:lnTo>
                <a:lnTo>
                  <a:pt x="809" y="479"/>
                </a:lnTo>
                <a:lnTo>
                  <a:pt x="816" y="481"/>
                </a:lnTo>
                <a:lnTo>
                  <a:pt x="822" y="482"/>
                </a:lnTo>
                <a:lnTo>
                  <a:pt x="827" y="482"/>
                </a:lnTo>
                <a:lnTo>
                  <a:pt x="831" y="484"/>
                </a:lnTo>
                <a:lnTo>
                  <a:pt x="834" y="484"/>
                </a:lnTo>
                <a:lnTo>
                  <a:pt x="829" y="491"/>
                </a:lnTo>
                <a:lnTo>
                  <a:pt x="822" y="498"/>
                </a:lnTo>
                <a:lnTo>
                  <a:pt x="816" y="505"/>
                </a:lnTo>
                <a:lnTo>
                  <a:pt x="813" y="512"/>
                </a:lnTo>
                <a:lnTo>
                  <a:pt x="809" y="521"/>
                </a:lnTo>
                <a:lnTo>
                  <a:pt x="806" y="530"/>
                </a:lnTo>
                <a:lnTo>
                  <a:pt x="806" y="539"/>
                </a:lnTo>
                <a:lnTo>
                  <a:pt x="808" y="549"/>
                </a:lnTo>
                <a:lnTo>
                  <a:pt x="815" y="546"/>
                </a:lnTo>
                <a:lnTo>
                  <a:pt x="820" y="541"/>
                </a:lnTo>
                <a:lnTo>
                  <a:pt x="825" y="535"/>
                </a:lnTo>
                <a:lnTo>
                  <a:pt x="831" y="530"/>
                </a:lnTo>
                <a:lnTo>
                  <a:pt x="836" y="523"/>
                </a:lnTo>
                <a:lnTo>
                  <a:pt x="841" y="516"/>
                </a:lnTo>
                <a:lnTo>
                  <a:pt x="846" y="509"/>
                </a:lnTo>
                <a:lnTo>
                  <a:pt x="852" y="502"/>
                </a:lnTo>
                <a:lnTo>
                  <a:pt x="855" y="502"/>
                </a:lnTo>
                <a:lnTo>
                  <a:pt x="859" y="502"/>
                </a:lnTo>
                <a:lnTo>
                  <a:pt x="862" y="500"/>
                </a:lnTo>
                <a:lnTo>
                  <a:pt x="866" y="498"/>
                </a:lnTo>
                <a:lnTo>
                  <a:pt x="869" y="496"/>
                </a:lnTo>
                <a:lnTo>
                  <a:pt x="871" y="495"/>
                </a:lnTo>
                <a:lnTo>
                  <a:pt x="875" y="495"/>
                </a:lnTo>
                <a:lnTo>
                  <a:pt x="878" y="495"/>
                </a:lnTo>
                <a:lnTo>
                  <a:pt x="861" y="512"/>
                </a:lnTo>
                <a:lnTo>
                  <a:pt x="864" y="518"/>
                </a:lnTo>
                <a:lnTo>
                  <a:pt x="864" y="523"/>
                </a:lnTo>
                <a:lnTo>
                  <a:pt x="864" y="526"/>
                </a:lnTo>
                <a:lnTo>
                  <a:pt x="864" y="530"/>
                </a:lnTo>
                <a:lnTo>
                  <a:pt x="864" y="534"/>
                </a:lnTo>
                <a:lnTo>
                  <a:pt x="862" y="539"/>
                </a:lnTo>
                <a:lnTo>
                  <a:pt x="861" y="542"/>
                </a:lnTo>
                <a:lnTo>
                  <a:pt x="861" y="549"/>
                </a:lnTo>
                <a:lnTo>
                  <a:pt x="875" y="548"/>
                </a:lnTo>
                <a:lnTo>
                  <a:pt x="887" y="542"/>
                </a:lnTo>
                <a:lnTo>
                  <a:pt x="899" y="534"/>
                </a:lnTo>
                <a:lnTo>
                  <a:pt x="910" y="526"/>
                </a:lnTo>
                <a:lnTo>
                  <a:pt x="921" y="518"/>
                </a:lnTo>
                <a:lnTo>
                  <a:pt x="928" y="511"/>
                </a:lnTo>
                <a:lnTo>
                  <a:pt x="935" y="505"/>
                </a:lnTo>
                <a:lnTo>
                  <a:pt x="938" y="502"/>
                </a:lnTo>
                <a:lnTo>
                  <a:pt x="929" y="498"/>
                </a:lnTo>
                <a:lnTo>
                  <a:pt x="919" y="493"/>
                </a:lnTo>
                <a:lnTo>
                  <a:pt x="910" y="486"/>
                </a:lnTo>
                <a:lnTo>
                  <a:pt x="901" y="479"/>
                </a:lnTo>
                <a:lnTo>
                  <a:pt x="892" y="470"/>
                </a:lnTo>
                <a:lnTo>
                  <a:pt x="883" y="463"/>
                </a:lnTo>
                <a:lnTo>
                  <a:pt x="876" y="454"/>
                </a:lnTo>
                <a:lnTo>
                  <a:pt x="869" y="447"/>
                </a:lnTo>
                <a:lnTo>
                  <a:pt x="862" y="447"/>
                </a:lnTo>
                <a:lnTo>
                  <a:pt x="853" y="445"/>
                </a:lnTo>
                <a:lnTo>
                  <a:pt x="843" y="445"/>
                </a:lnTo>
                <a:lnTo>
                  <a:pt x="832" y="445"/>
                </a:lnTo>
                <a:lnTo>
                  <a:pt x="822" y="447"/>
                </a:lnTo>
                <a:lnTo>
                  <a:pt x="811" y="452"/>
                </a:lnTo>
                <a:lnTo>
                  <a:pt x="806" y="458"/>
                </a:lnTo>
                <a:lnTo>
                  <a:pt x="800" y="463"/>
                </a:lnTo>
                <a:lnTo>
                  <a:pt x="795" y="468"/>
                </a:lnTo>
                <a:lnTo>
                  <a:pt x="792" y="475"/>
                </a:lnTo>
                <a:close/>
                <a:moveTo>
                  <a:pt x="1217" y="410"/>
                </a:moveTo>
                <a:lnTo>
                  <a:pt x="1217" y="419"/>
                </a:lnTo>
                <a:lnTo>
                  <a:pt x="1217" y="427"/>
                </a:lnTo>
                <a:lnTo>
                  <a:pt x="1216" y="436"/>
                </a:lnTo>
                <a:lnTo>
                  <a:pt x="1214" y="442"/>
                </a:lnTo>
                <a:lnTo>
                  <a:pt x="1208" y="449"/>
                </a:lnTo>
                <a:lnTo>
                  <a:pt x="1203" y="452"/>
                </a:lnTo>
                <a:lnTo>
                  <a:pt x="1194" y="454"/>
                </a:lnTo>
                <a:lnTo>
                  <a:pt x="1184" y="456"/>
                </a:lnTo>
                <a:lnTo>
                  <a:pt x="1187" y="459"/>
                </a:lnTo>
                <a:lnTo>
                  <a:pt x="1191" y="461"/>
                </a:lnTo>
                <a:lnTo>
                  <a:pt x="1196" y="465"/>
                </a:lnTo>
                <a:lnTo>
                  <a:pt x="1200" y="468"/>
                </a:lnTo>
                <a:lnTo>
                  <a:pt x="1205" y="472"/>
                </a:lnTo>
                <a:lnTo>
                  <a:pt x="1210" y="475"/>
                </a:lnTo>
                <a:lnTo>
                  <a:pt x="1214" y="479"/>
                </a:lnTo>
                <a:lnTo>
                  <a:pt x="1217" y="482"/>
                </a:lnTo>
                <a:lnTo>
                  <a:pt x="1235" y="465"/>
                </a:lnTo>
                <a:lnTo>
                  <a:pt x="1238" y="465"/>
                </a:lnTo>
                <a:lnTo>
                  <a:pt x="1240" y="465"/>
                </a:lnTo>
                <a:lnTo>
                  <a:pt x="1244" y="466"/>
                </a:lnTo>
                <a:lnTo>
                  <a:pt x="1247" y="468"/>
                </a:lnTo>
                <a:lnTo>
                  <a:pt x="1251" y="470"/>
                </a:lnTo>
                <a:lnTo>
                  <a:pt x="1254" y="472"/>
                </a:lnTo>
                <a:lnTo>
                  <a:pt x="1258" y="473"/>
                </a:lnTo>
                <a:lnTo>
                  <a:pt x="1261" y="473"/>
                </a:lnTo>
                <a:lnTo>
                  <a:pt x="1235" y="445"/>
                </a:lnTo>
                <a:lnTo>
                  <a:pt x="1235" y="440"/>
                </a:lnTo>
                <a:lnTo>
                  <a:pt x="1235" y="435"/>
                </a:lnTo>
                <a:lnTo>
                  <a:pt x="1235" y="431"/>
                </a:lnTo>
                <a:lnTo>
                  <a:pt x="1235" y="427"/>
                </a:lnTo>
                <a:lnTo>
                  <a:pt x="1235" y="424"/>
                </a:lnTo>
                <a:lnTo>
                  <a:pt x="1231" y="420"/>
                </a:lnTo>
                <a:lnTo>
                  <a:pt x="1226" y="415"/>
                </a:lnTo>
                <a:lnTo>
                  <a:pt x="1217" y="410"/>
                </a:lnTo>
                <a:close/>
                <a:moveTo>
                  <a:pt x="1117" y="138"/>
                </a:moveTo>
                <a:lnTo>
                  <a:pt x="1117" y="148"/>
                </a:lnTo>
                <a:lnTo>
                  <a:pt x="1118" y="154"/>
                </a:lnTo>
                <a:lnTo>
                  <a:pt x="1122" y="155"/>
                </a:lnTo>
                <a:lnTo>
                  <a:pt x="1125" y="155"/>
                </a:lnTo>
                <a:lnTo>
                  <a:pt x="1129" y="152"/>
                </a:lnTo>
                <a:lnTo>
                  <a:pt x="1134" y="148"/>
                </a:lnTo>
                <a:lnTo>
                  <a:pt x="1141" y="143"/>
                </a:lnTo>
                <a:lnTo>
                  <a:pt x="1147" y="138"/>
                </a:lnTo>
                <a:lnTo>
                  <a:pt x="1164" y="157"/>
                </a:lnTo>
                <a:lnTo>
                  <a:pt x="1171" y="155"/>
                </a:lnTo>
                <a:lnTo>
                  <a:pt x="1178" y="155"/>
                </a:lnTo>
                <a:lnTo>
                  <a:pt x="1187" y="157"/>
                </a:lnTo>
                <a:lnTo>
                  <a:pt x="1196" y="159"/>
                </a:lnTo>
                <a:lnTo>
                  <a:pt x="1205" y="161"/>
                </a:lnTo>
                <a:lnTo>
                  <a:pt x="1216" y="164"/>
                </a:lnTo>
                <a:lnTo>
                  <a:pt x="1224" y="166"/>
                </a:lnTo>
                <a:lnTo>
                  <a:pt x="1235" y="168"/>
                </a:lnTo>
                <a:lnTo>
                  <a:pt x="1235" y="173"/>
                </a:lnTo>
                <a:lnTo>
                  <a:pt x="1237" y="178"/>
                </a:lnTo>
                <a:lnTo>
                  <a:pt x="1238" y="182"/>
                </a:lnTo>
                <a:lnTo>
                  <a:pt x="1240" y="184"/>
                </a:lnTo>
                <a:lnTo>
                  <a:pt x="1244" y="185"/>
                </a:lnTo>
                <a:lnTo>
                  <a:pt x="1249" y="189"/>
                </a:lnTo>
                <a:lnTo>
                  <a:pt x="1254" y="191"/>
                </a:lnTo>
                <a:lnTo>
                  <a:pt x="1260" y="194"/>
                </a:lnTo>
                <a:lnTo>
                  <a:pt x="1260" y="201"/>
                </a:lnTo>
                <a:lnTo>
                  <a:pt x="1260" y="208"/>
                </a:lnTo>
                <a:lnTo>
                  <a:pt x="1261" y="214"/>
                </a:lnTo>
                <a:lnTo>
                  <a:pt x="1261" y="219"/>
                </a:lnTo>
                <a:lnTo>
                  <a:pt x="1265" y="222"/>
                </a:lnTo>
                <a:lnTo>
                  <a:pt x="1267" y="224"/>
                </a:lnTo>
                <a:lnTo>
                  <a:pt x="1272" y="224"/>
                </a:lnTo>
                <a:lnTo>
                  <a:pt x="1277" y="222"/>
                </a:lnTo>
                <a:lnTo>
                  <a:pt x="1277" y="230"/>
                </a:lnTo>
                <a:lnTo>
                  <a:pt x="1276" y="235"/>
                </a:lnTo>
                <a:lnTo>
                  <a:pt x="1274" y="240"/>
                </a:lnTo>
                <a:lnTo>
                  <a:pt x="1272" y="244"/>
                </a:lnTo>
                <a:lnTo>
                  <a:pt x="1270" y="249"/>
                </a:lnTo>
                <a:lnTo>
                  <a:pt x="1267" y="253"/>
                </a:lnTo>
                <a:lnTo>
                  <a:pt x="1263" y="256"/>
                </a:lnTo>
                <a:lnTo>
                  <a:pt x="1260" y="260"/>
                </a:lnTo>
                <a:lnTo>
                  <a:pt x="1256" y="256"/>
                </a:lnTo>
                <a:lnTo>
                  <a:pt x="1253" y="253"/>
                </a:lnTo>
                <a:lnTo>
                  <a:pt x="1249" y="249"/>
                </a:lnTo>
                <a:lnTo>
                  <a:pt x="1246" y="247"/>
                </a:lnTo>
                <a:lnTo>
                  <a:pt x="1242" y="244"/>
                </a:lnTo>
                <a:lnTo>
                  <a:pt x="1237" y="242"/>
                </a:lnTo>
                <a:lnTo>
                  <a:pt x="1231" y="242"/>
                </a:lnTo>
                <a:lnTo>
                  <a:pt x="1226" y="240"/>
                </a:lnTo>
                <a:lnTo>
                  <a:pt x="1226" y="244"/>
                </a:lnTo>
                <a:lnTo>
                  <a:pt x="1226" y="247"/>
                </a:lnTo>
                <a:lnTo>
                  <a:pt x="1228" y="251"/>
                </a:lnTo>
                <a:lnTo>
                  <a:pt x="1230" y="254"/>
                </a:lnTo>
                <a:lnTo>
                  <a:pt x="1231" y="258"/>
                </a:lnTo>
                <a:lnTo>
                  <a:pt x="1233" y="261"/>
                </a:lnTo>
                <a:lnTo>
                  <a:pt x="1233" y="265"/>
                </a:lnTo>
                <a:lnTo>
                  <a:pt x="1235" y="268"/>
                </a:lnTo>
                <a:lnTo>
                  <a:pt x="1228" y="272"/>
                </a:lnTo>
                <a:lnTo>
                  <a:pt x="1224" y="274"/>
                </a:lnTo>
                <a:lnTo>
                  <a:pt x="1221" y="276"/>
                </a:lnTo>
                <a:lnTo>
                  <a:pt x="1217" y="276"/>
                </a:lnTo>
                <a:lnTo>
                  <a:pt x="1214" y="276"/>
                </a:lnTo>
                <a:lnTo>
                  <a:pt x="1210" y="274"/>
                </a:lnTo>
                <a:lnTo>
                  <a:pt x="1205" y="272"/>
                </a:lnTo>
                <a:lnTo>
                  <a:pt x="1200" y="268"/>
                </a:lnTo>
                <a:lnTo>
                  <a:pt x="1182" y="288"/>
                </a:lnTo>
                <a:lnTo>
                  <a:pt x="1155" y="260"/>
                </a:lnTo>
                <a:lnTo>
                  <a:pt x="1104" y="260"/>
                </a:lnTo>
                <a:lnTo>
                  <a:pt x="1108" y="260"/>
                </a:lnTo>
                <a:lnTo>
                  <a:pt x="1111" y="258"/>
                </a:lnTo>
                <a:lnTo>
                  <a:pt x="1117" y="256"/>
                </a:lnTo>
                <a:lnTo>
                  <a:pt x="1122" y="254"/>
                </a:lnTo>
                <a:lnTo>
                  <a:pt x="1127" y="253"/>
                </a:lnTo>
                <a:lnTo>
                  <a:pt x="1134" y="251"/>
                </a:lnTo>
                <a:lnTo>
                  <a:pt x="1140" y="251"/>
                </a:lnTo>
                <a:lnTo>
                  <a:pt x="1147" y="251"/>
                </a:lnTo>
                <a:lnTo>
                  <a:pt x="1150" y="244"/>
                </a:lnTo>
                <a:lnTo>
                  <a:pt x="1154" y="237"/>
                </a:lnTo>
                <a:lnTo>
                  <a:pt x="1157" y="230"/>
                </a:lnTo>
                <a:lnTo>
                  <a:pt x="1161" y="222"/>
                </a:lnTo>
                <a:lnTo>
                  <a:pt x="1166" y="215"/>
                </a:lnTo>
                <a:lnTo>
                  <a:pt x="1170" y="208"/>
                </a:lnTo>
                <a:lnTo>
                  <a:pt x="1175" y="201"/>
                </a:lnTo>
                <a:lnTo>
                  <a:pt x="1182" y="194"/>
                </a:lnTo>
                <a:lnTo>
                  <a:pt x="1177" y="187"/>
                </a:lnTo>
                <a:lnTo>
                  <a:pt x="1168" y="182"/>
                </a:lnTo>
                <a:lnTo>
                  <a:pt x="1157" y="178"/>
                </a:lnTo>
                <a:lnTo>
                  <a:pt x="1147" y="175"/>
                </a:lnTo>
                <a:lnTo>
                  <a:pt x="1134" y="173"/>
                </a:lnTo>
                <a:lnTo>
                  <a:pt x="1122" y="173"/>
                </a:lnTo>
                <a:lnTo>
                  <a:pt x="1111" y="173"/>
                </a:lnTo>
                <a:lnTo>
                  <a:pt x="1104" y="177"/>
                </a:lnTo>
                <a:lnTo>
                  <a:pt x="1104" y="175"/>
                </a:lnTo>
                <a:lnTo>
                  <a:pt x="1101" y="173"/>
                </a:lnTo>
                <a:lnTo>
                  <a:pt x="1099" y="169"/>
                </a:lnTo>
                <a:lnTo>
                  <a:pt x="1094" y="168"/>
                </a:lnTo>
                <a:lnTo>
                  <a:pt x="1090" y="164"/>
                </a:lnTo>
                <a:lnTo>
                  <a:pt x="1087" y="161"/>
                </a:lnTo>
                <a:lnTo>
                  <a:pt x="1081" y="159"/>
                </a:lnTo>
                <a:lnTo>
                  <a:pt x="1078" y="157"/>
                </a:lnTo>
                <a:lnTo>
                  <a:pt x="1085" y="152"/>
                </a:lnTo>
                <a:lnTo>
                  <a:pt x="1092" y="147"/>
                </a:lnTo>
                <a:lnTo>
                  <a:pt x="1097" y="143"/>
                </a:lnTo>
                <a:lnTo>
                  <a:pt x="1104" y="139"/>
                </a:lnTo>
                <a:lnTo>
                  <a:pt x="1110" y="138"/>
                </a:lnTo>
                <a:lnTo>
                  <a:pt x="1113" y="138"/>
                </a:lnTo>
                <a:lnTo>
                  <a:pt x="1115" y="138"/>
                </a:lnTo>
                <a:lnTo>
                  <a:pt x="1117" y="138"/>
                </a:lnTo>
                <a:close/>
                <a:moveTo>
                  <a:pt x="1131" y="102"/>
                </a:moveTo>
                <a:lnTo>
                  <a:pt x="1134" y="102"/>
                </a:lnTo>
                <a:lnTo>
                  <a:pt x="1138" y="104"/>
                </a:lnTo>
                <a:lnTo>
                  <a:pt x="1143" y="106"/>
                </a:lnTo>
                <a:lnTo>
                  <a:pt x="1147" y="108"/>
                </a:lnTo>
                <a:lnTo>
                  <a:pt x="1152" y="108"/>
                </a:lnTo>
                <a:lnTo>
                  <a:pt x="1157" y="109"/>
                </a:lnTo>
                <a:lnTo>
                  <a:pt x="1161" y="111"/>
                </a:lnTo>
                <a:lnTo>
                  <a:pt x="1164" y="111"/>
                </a:lnTo>
                <a:lnTo>
                  <a:pt x="1171" y="108"/>
                </a:lnTo>
                <a:lnTo>
                  <a:pt x="1180" y="106"/>
                </a:lnTo>
                <a:lnTo>
                  <a:pt x="1189" y="104"/>
                </a:lnTo>
                <a:lnTo>
                  <a:pt x="1200" y="101"/>
                </a:lnTo>
                <a:lnTo>
                  <a:pt x="1208" y="99"/>
                </a:lnTo>
                <a:lnTo>
                  <a:pt x="1219" y="95"/>
                </a:lnTo>
                <a:lnTo>
                  <a:pt x="1228" y="90"/>
                </a:lnTo>
                <a:lnTo>
                  <a:pt x="1235" y="85"/>
                </a:lnTo>
                <a:lnTo>
                  <a:pt x="1238" y="85"/>
                </a:lnTo>
                <a:lnTo>
                  <a:pt x="1240" y="86"/>
                </a:lnTo>
                <a:lnTo>
                  <a:pt x="1244" y="86"/>
                </a:lnTo>
                <a:lnTo>
                  <a:pt x="1247" y="88"/>
                </a:lnTo>
                <a:lnTo>
                  <a:pt x="1251" y="90"/>
                </a:lnTo>
                <a:lnTo>
                  <a:pt x="1254" y="92"/>
                </a:lnTo>
                <a:lnTo>
                  <a:pt x="1258" y="93"/>
                </a:lnTo>
                <a:lnTo>
                  <a:pt x="1260" y="93"/>
                </a:lnTo>
                <a:lnTo>
                  <a:pt x="1286" y="65"/>
                </a:lnTo>
                <a:lnTo>
                  <a:pt x="1302" y="65"/>
                </a:lnTo>
                <a:lnTo>
                  <a:pt x="1313" y="62"/>
                </a:lnTo>
                <a:lnTo>
                  <a:pt x="1323" y="58"/>
                </a:lnTo>
                <a:lnTo>
                  <a:pt x="1332" y="53"/>
                </a:lnTo>
                <a:lnTo>
                  <a:pt x="1341" y="46"/>
                </a:lnTo>
                <a:lnTo>
                  <a:pt x="1348" y="37"/>
                </a:lnTo>
                <a:lnTo>
                  <a:pt x="1357" y="28"/>
                </a:lnTo>
                <a:lnTo>
                  <a:pt x="1366" y="17"/>
                </a:lnTo>
                <a:lnTo>
                  <a:pt x="1371" y="21"/>
                </a:lnTo>
                <a:lnTo>
                  <a:pt x="1378" y="21"/>
                </a:lnTo>
                <a:lnTo>
                  <a:pt x="1385" y="19"/>
                </a:lnTo>
                <a:lnTo>
                  <a:pt x="1392" y="16"/>
                </a:lnTo>
                <a:lnTo>
                  <a:pt x="1399" y="14"/>
                </a:lnTo>
                <a:lnTo>
                  <a:pt x="1408" y="10"/>
                </a:lnTo>
                <a:lnTo>
                  <a:pt x="1417" y="9"/>
                </a:lnTo>
                <a:lnTo>
                  <a:pt x="1426" y="7"/>
                </a:lnTo>
                <a:lnTo>
                  <a:pt x="1426" y="7"/>
                </a:lnTo>
                <a:lnTo>
                  <a:pt x="1424" y="7"/>
                </a:lnTo>
                <a:lnTo>
                  <a:pt x="1422" y="5"/>
                </a:lnTo>
                <a:lnTo>
                  <a:pt x="1420" y="3"/>
                </a:lnTo>
                <a:lnTo>
                  <a:pt x="1417" y="3"/>
                </a:lnTo>
                <a:lnTo>
                  <a:pt x="1415" y="2"/>
                </a:lnTo>
                <a:lnTo>
                  <a:pt x="1412" y="0"/>
                </a:lnTo>
                <a:lnTo>
                  <a:pt x="1408" y="0"/>
                </a:lnTo>
                <a:lnTo>
                  <a:pt x="1403" y="3"/>
                </a:lnTo>
                <a:lnTo>
                  <a:pt x="1399" y="5"/>
                </a:lnTo>
                <a:lnTo>
                  <a:pt x="1397" y="5"/>
                </a:lnTo>
                <a:lnTo>
                  <a:pt x="1396" y="5"/>
                </a:lnTo>
                <a:lnTo>
                  <a:pt x="1394" y="5"/>
                </a:lnTo>
                <a:lnTo>
                  <a:pt x="1390" y="5"/>
                </a:lnTo>
                <a:lnTo>
                  <a:pt x="1387" y="7"/>
                </a:lnTo>
                <a:lnTo>
                  <a:pt x="1382" y="10"/>
                </a:lnTo>
                <a:lnTo>
                  <a:pt x="1376" y="7"/>
                </a:lnTo>
                <a:lnTo>
                  <a:pt x="1369" y="5"/>
                </a:lnTo>
                <a:lnTo>
                  <a:pt x="1362" y="3"/>
                </a:lnTo>
                <a:lnTo>
                  <a:pt x="1357" y="3"/>
                </a:lnTo>
                <a:lnTo>
                  <a:pt x="1350" y="3"/>
                </a:lnTo>
                <a:lnTo>
                  <a:pt x="1343" y="5"/>
                </a:lnTo>
                <a:lnTo>
                  <a:pt x="1337" y="7"/>
                </a:lnTo>
                <a:lnTo>
                  <a:pt x="1330" y="10"/>
                </a:lnTo>
                <a:lnTo>
                  <a:pt x="1318" y="7"/>
                </a:lnTo>
                <a:lnTo>
                  <a:pt x="1304" y="7"/>
                </a:lnTo>
                <a:lnTo>
                  <a:pt x="1286" y="9"/>
                </a:lnTo>
                <a:lnTo>
                  <a:pt x="1269" y="10"/>
                </a:lnTo>
                <a:lnTo>
                  <a:pt x="1249" y="14"/>
                </a:lnTo>
                <a:lnTo>
                  <a:pt x="1231" y="16"/>
                </a:lnTo>
                <a:lnTo>
                  <a:pt x="1214" y="19"/>
                </a:lnTo>
                <a:lnTo>
                  <a:pt x="1200" y="19"/>
                </a:lnTo>
                <a:lnTo>
                  <a:pt x="1203" y="23"/>
                </a:lnTo>
                <a:lnTo>
                  <a:pt x="1208" y="28"/>
                </a:lnTo>
                <a:lnTo>
                  <a:pt x="1214" y="33"/>
                </a:lnTo>
                <a:lnTo>
                  <a:pt x="1221" y="37"/>
                </a:lnTo>
                <a:lnTo>
                  <a:pt x="1228" y="42"/>
                </a:lnTo>
                <a:lnTo>
                  <a:pt x="1233" y="48"/>
                </a:lnTo>
                <a:lnTo>
                  <a:pt x="1238" y="53"/>
                </a:lnTo>
                <a:lnTo>
                  <a:pt x="1244" y="56"/>
                </a:lnTo>
                <a:lnTo>
                  <a:pt x="1233" y="62"/>
                </a:lnTo>
                <a:lnTo>
                  <a:pt x="1221" y="67"/>
                </a:lnTo>
                <a:lnTo>
                  <a:pt x="1210" y="76"/>
                </a:lnTo>
                <a:lnTo>
                  <a:pt x="1196" y="83"/>
                </a:lnTo>
                <a:lnTo>
                  <a:pt x="1182" y="90"/>
                </a:lnTo>
                <a:lnTo>
                  <a:pt x="1166" y="97"/>
                </a:lnTo>
                <a:lnTo>
                  <a:pt x="1148" y="101"/>
                </a:lnTo>
                <a:lnTo>
                  <a:pt x="1131" y="102"/>
                </a:lnTo>
                <a:close/>
                <a:moveTo>
                  <a:pt x="947" y="148"/>
                </a:moveTo>
                <a:lnTo>
                  <a:pt x="942" y="148"/>
                </a:lnTo>
                <a:lnTo>
                  <a:pt x="935" y="148"/>
                </a:lnTo>
                <a:lnTo>
                  <a:pt x="928" y="148"/>
                </a:lnTo>
                <a:lnTo>
                  <a:pt x="922" y="148"/>
                </a:lnTo>
                <a:lnTo>
                  <a:pt x="915" y="147"/>
                </a:lnTo>
                <a:lnTo>
                  <a:pt x="908" y="145"/>
                </a:lnTo>
                <a:lnTo>
                  <a:pt x="903" y="143"/>
                </a:lnTo>
                <a:lnTo>
                  <a:pt x="896" y="139"/>
                </a:lnTo>
                <a:lnTo>
                  <a:pt x="892" y="139"/>
                </a:lnTo>
                <a:lnTo>
                  <a:pt x="889" y="141"/>
                </a:lnTo>
                <a:lnTo>
                  <a:pt x="885" y="143"/>
                </a:lnTo>
                <a:lnTo>
                  <a:pt x="883" y="145"/>
                </a:lnTo>
                <a:lnTo>
                  <a:pt x="880" y="147"/>
                </a:lnTo>
                <a:lnTo>
                  <a:pt x="876" y="147"/>
                </a:lnTo>
                <a:lnTo>
                  <a:pt x="873" y="148"/>
                </a:lnTo>
                <a:lnTo>
                  <a:pt x="869" y="148"/>
                </a:lnTo>
                <a:lnTo>
                  <a:pt x="852" y="131"/>
                </a:lnTo>
                <a:lnTo>
                  <a:pt x="848" y="131"/>
                </a:lnTo>
                <a:lnTo>
                  <a:pt x="846" y="132"/>
                </a:lnTo>
                <a:lnTo>
                  <a:pt x="843" y="134"/>
                </a:lnTo>
                <a:lnTo>
                  <a:pt x="839" y="136"/>
                </a:lnTo>
                <a:lnTo>
                  <a:pt x="836" y="136"/>
                </a:lnTo>
                <a:lnTo>
                  <a:pt x="832" y="138"/>
                </a:lnTo>
                <a:lnTo>
                  <a:pt x="829" y="139"/>
                </a:lnTo>
                <a:lnTo>
                  <a:pt x="825" y="139"/>
                </a:lnTo>
                <a:lnTo>
                  <a:pt x="809" y="122"/>
                </a:lnTo>
                <a:lnTo>
                  <a:pt x="792" y="122"/>
                </a:lnTo>
                <a:lnTo>
                  <a:pt x="788" y="124"/>
                </a:lnTo>
                <a:lnTo>
                  <a:pt x="783" y="127"/>
                </a:lnTo>
                <a:lnTo>
                  <a:pt x="779" y="134"/>
                </a:lnTo>
                <a:lnTo>
                  <a:pt x="776" y="141"/>
                </a:lnTo>
                <a:lnTo>
                  <a:pt x="770" y="148"/>
                </a:lnTo>
                <a:lnTo>
                  <a:pt x="769" y="155"/>
                </a:lnTo>
                <a:lnTo>
                  <a:pt x="767" y="162"/>
                </a:lnTo>
                <a:lnTo>
                  <a:pt x="765" y="168"/>
                </a:lnTo>
                <a:lnTo>
                  <a:pt x="772" y="166"/>
                </a:lnTo>
                <a:lnTo>
                  <a:pt x="778" y="166"/>
                </a:lnTo>
                <a:lnTo>
                  <a:pt x="781" y="164"/>
                </a:lnTo>
                <a:lnTo>
                  <a:pt x="786" y="161"/>
                </a:lnTo>
                <a:lnTo>
                  <a:pt x="790" y="159"/>
                </a:lnTo>
                <a:lnTo>
                  <a:pt x="793" y="155"/>
                </a:lnTo>
                <a:lnTo>
                  <a:pt x="797" y="152"/>
                </a:lnTo>
                <a:lnTo>
                  <a:pt x="800" y="148"/>
                </a:lnTo>
                <a:lnTo>
                  <a:pt x="852" y="148"/>
                </a:lnTo>
                <a:lnTo>
                  <a:pt x="846" y="150"/>
                </a:lnTo>
                <a:lnTo>
                  <a:pt x="841" y="150"/>
                </a:lnTo>
                <a:lnTo>
                  <a:pt x="836" y="152"/>
                </a:lnTo>
                <a:lnTo>
                  <a:pt x="834" y="155"/>
                </a:lnTo>
                <a:lnTo>
                  <a:pt x="832" y="159"/>
                </a:lnTo>
                <a:lnTo>
                  <a:pt x="831" y="164"/>
                </a:lnTo>
                <a:lnTo>
                  <a:pt x="832" y="169"/>
                </a:lnTo>
                <a:lnTo>
                  <a:pt x="834" y="177"/>
                </a:lnTo>
                <a:lnTo>
                  <a:pt x="831" y="177"/>
                </a:lnTo>
                <a:lnTo>
                  <a:pt x="829" y="178"/>
                </a:lnTo>
                <a:lnTo>
                  <a:pt x="825" y="178"/>
                </a:lnTo>
                <a:lnTo>
                  <a:pt x="822" y="180"/>
                </a:lnTo>
                <a:lnTo>
                  <a:pt x="818" y="182"/>
                </a:lnTo>
                <a:lnTo>
                  <a:pt x="815" y="184"/>
                </a:lnTo>
                <a:lnTo>
                  <a:pt x="813" y="185"/>
                </a:lnTo>
                <a:lnTo>
                  <a:pt x="809" y="185"/>
                </a:lnTo>
                <a:lnTo>
                  <a:pt x="825" y="191"/>
                </a:lnTo>
                <a:lnTo>
                  <a:pt x="845" y="194"/>
                </a:lnTo>
                <a:lnTo>
                  <a:pt x="862" y="196"/>
                </a:lnTo>
                <a:lnTo>
                  <a:pt x="882" y="194"/>
                </a:lnTo>
                <a:lnTo>
                  <a:pt x="891" y="192"/>
                </a:lnTo>
                <a:lnTo>
                  <a:pt x="899" y="189"/>
                </a:lnTo>
                <a:lnTo>
                  <a:pt x="908" y="185"/>
                </a:lnTo>
                <a:lnTo>
                  <a:pt x="917" y="180"/>
                </a:lnTo>
                <a:lnTo>
                  <a:pt x="926" y="175"/>
                </a:lnTo>
                <a:lnTo>
                  <a:pt x="933" y="168"/>
                </a:lnTo>
                <a:lnTo>
                  <a:pt x="942" y="159"/>
                </a:lnTo>
                <a:lnTo>
                  <a:pt x="947" y="148"/>
                </a:lnTo>
                <a:close/>
                <a:moveTo>
                  <a:pt x="1161" y="71"/>
                </a:moveTo>
                <a:lnTo>
                  <a:pt x="1150" y="71"/>
                </a:lnTo>
                <a:lnTo>
                  <a:pt x="1141" y="71"/>
                </a:lnTo>
                <a:lnTo>
                  <a:pt x="1133" y="71"/>
                </a:lnTo>
                <a:lnTo>
                  <a:pt x="1122" y="71"/>
                </a:lnTo>
                <a:lnTo>
                  <a:pt x="1113" y="72"/>
                </a:lnTo>
                <a:lnTo>
                  <a:pt x="1106" y="74"/>
                </a:lnTo>
                <a:lnTo>
                  <a:pt x="1099" y="76"/>
                </a:lnTo>
                <a:lnTo>
                  <a:pt x="1092" y="79"/>
                </a:lnTo>
                <a:lnTo>
                  <a:pt x="1088" y="76"/>
                </a:lnTo>
                <a:lnTo>
                  <a:pt x="1085" y="72"/>
                </a:lnTo>
                <a:lnTo>
                  <a:pt x="1081" y="69"/>
                </a:lnTo>
                <a:lnTo>
                  <a:pt x="1078" y="67"/>
                </a:lnTo>
                <a:lnTo>
                  <a:pt x="1072" y="65"/>
                </a:lnTo>
                <a:lnTo>
                  <a:pt x="1069" y="63"/>
                </a:lnTo>
                <a:lnTo>
                  <a:pt x="1064" y="62"/>
                </a:lnTo>
                <a:lnTo>
                  <a:pt x="1057" y="62"/>
                </a:lnTo>
                <a:lnTo>
                  <a:pt x="1057" y="58"/>
                </a:lnTo>
                <a:lnTo>
                  <a:pt x="1057" y="55"/>
                </a:lnTo>
                <a:lnTo>
                  <a:pt x="1058" y="51"/>
                </a:lnTo>
                <a:lnTo>
                  <a:pt x="1058" y="48"/>
                </a:lnTo>
                <a:lnTo>
                  <a:pt x="1058" y="46"/>
                </a:lnTo>
                <a:lnTo>
                  <a:pt x="1058" y="42"/>
                </a:lnTo>
                <a:lnTo>
                  <a:pt x="1058" y="39"/>
                </a:lnTo>
                <a:lnTo>
                  <a:pt x="1058" y="35"/>
                </a:lnTo>
                <a:lnTo>
                  <a:pt x="1048" y="16"/>
                </a:lnTo>
                <a:lnTo>
                  <a:pt x="1051" y="17"/>
                </a:lnTo>
                <a:lnTo>
                  <a:pt x="1058" y="23"/>
                </a:lnTo>
                <a:lnTo>
                  <a:pt x="1065" y="32"/>
                </a:lnTo>
                <a:lnTo>
                  <a:pt x="1072" y="42"/>
                </a:lnTo>
                <a:lnTo>
                  <a:pt x="1080" y="53"/>
                </a:lnTo>
                <a:lnTo>
                  <a:pt x="1087" y="62"/>
                </a:lnTo>
                <a:lnTo>
                  <a:pt x="1090" y="67"/>
                </a:lnTo>
                <a:lnTo>
                  <a:pt x="1092" y="71"/>
                </a:lnTo>
                <a:lnTo>
                  <a:pt x="1101" y="69"/>
                </a:lnTo>
                <a:lnTo>
                  <a:pt x="1110" y="69"/>
                </a:lnTo>
                <a:lnTo>
                  <a:pt x="1118" y="67"/>
                </a:lnTo>
                <a:lnTo>
                  <a:pt x="1125" y="67"/>
                </a:lnTo>
                <a:lnTo>
                  <a:pt x="1134" y="65"/>
                </a:lnTo>
                <a:lnTo>
                  <a:pt x="1143" y="67"/>
                </a:lnTo>
                <a:lnTo>
                  <a:pt x="1152" y="67"/>
                </a:lnTo>
                <a:lnTo>
                  <a:pt x="1161" y="71"/>
                </a:lnTo>
                <a:close/>
                <a:moveTo>
                  <a:pt x="956" y="131"/>
                </a:moveTo>
                <a:lnTo>
                  <a:pt x="959" y="118"/>
                </a:lnTo>
                <a:lnTo>
                  <a:pt x="961" y="111"/>
                </a:lnTo>
                <a:lnTo>
                  <a:pt x="961" y="106"/>
                </a:lnTo>
                <a:lnTo>
                  <a:pt x="959" y="104"/>
                </a:lnTo>
                <a:lnTo>
                  <a:pt x="958" y="106"/>
                </a:lnTo>
                <a:lnTo>
                  <a:pt x="954" y="109"/>
                </a:lnTo>
                <a:lnTo>
                  <a:pt x="947" y="115"/>
                </a:lnTo>
                <a:lnTo>
                  <a:pt x="938" y="120"/>
                </a:lnTo>
                <a:lnTo>
                  <a:pt x="933" y="115"/>
                </a:lnTo>
                <a:lnTo>
                  <a:pt x="926" y="109"/>
                </a:lnTo>
                <a:lnTo>
                  <a:pt x="921" y="106"/>
                </a:lnTo>
                <a:lnTo>
                  <a:pt x="915" y="102"/>
                </a:lnTo>
                <a:lnTo>
                  <a:pt x="910" y="99"/>
                </a:lnTo>
                <a:lnTo>
                  <a:pt x="906" y="95"/>
                </a:lnTo>
                <a:lnTo>
                  <a:pt x="905" y="90"/>
                </a:lnTo>
                <a:lnTo>
                  <a:pt x="903" y="83"/>
                </a:lnTo>
                <a:lnTo>
                  <a:pt x="894" y="85"/>
                </a:lnTo>
                <a:lnTo>
                  <a:pt x="887" y="85"/>
                </a:lnTo>
                <a:lnTo>
                  <a:pt x="880" y="86"/>
                </a:lnTo>
                <a:lnTo>
                  <a:pt x="875" y="86"/>
                </a:lnTo>
                <a:lnTo>
                  <a:pt x="869" y="88"/>
                </a:lnTo>
                <a:lnTo>
                  <a:pt x="864" y="88"/>
                </a:lnTo>
                <a:lnTo>
                  <a:pt x="859" y="86"/>
                </a:lnTo>
                <a:lnTo>
                  <a:pt x="852" y="83"/>
                </a:lnTo>
                <a:lnTo>
                  <a:pt x="846" y="86"/>
                </a:lnTo>
                <a:lnTo>
                  <a:pt x="839" y="90"/>
                </a:lnTo>
                <a:lnTo>
                  <a:pt x="834" y="92"/>
                </a:lnTo>
                <a:lnTo>
                  <a:pt x="829" y="95"/>
                </a:lnTo>
                <a:lnTo>
                  <a:pt x="823" y="99"/>
                </a:lnTo>
                <a:lnTo>
                  <a:pt x="820" y="104"/>
                </a:lnTo>
                <a:lnTo>
                  <a:pt x="818" y="111"/>
                </a:lnTo>
                <a:lnTo>
                  <a:pt x="816" y="120"/>
                </a:lnTo>
                <a:lnTo>
                  <a:pt x="823" y="116"/>
                </a:lnTo>
                <a:lnTo>
                  <a:pt x="832" y="115"/>
                </a:lnTo>
                <a:lnTo>
                  <a:pt x="843" y="111"/>
                </a:lnTo>
                <a:lnTo>
                  <a:pt x="852" y="108"/>
                </a:lnTo>
                <a:lnTo>
                  <a:pt x="862" y="106"/>
                </a:lnTo>
                <a:lnTo>
                  <a:pt x="871" y="104"/>
                </a:lnTo>
                <a:lnTo>
                  <a:pt x="880" y="102"/>
                </a:lnTo>
                <a:lnTo>
                  <a:pt x="887" y="102"/>
                </a:lnTo>
                <a:lnTo>
                  <a:pt x="869" y="120"/>
                </a:lnTo>
                <a:lnTo>
                  <a:pt x="876" y="122"/>
                </a:lnTo>
                <a:lnTo>
                  <a:pt x="883" y="122"/>
                </a:lnTo>
                <a:lnTo>
                  <a:pt x="892" y="124"/>
                </a:lnTo>
                <a:lnTo>
                  <a:pt x="899" y="125"/>
                </a:lnTo>
                <a:lnTo>
                  <a:pt x="908" y="127"/>
                </a:lnTo>
                <a:lnTo>
                  <a:pt x="915" y="129"/>
                </a:lnTo>
                <a:lnTo>
                  <a:pt x="922" y="129"/>
                </a:lnTo>
                <a:lnTo>
                  <a:pt x="929" y="131"/>
                </a:lnTo>
                <a:lnTo>
                  <a:pt x="956" y="131"/>
                </a:lnTo>
                <a:close/>
                <a:moveTo>
                  <a:pt x="1042" y="14"/>
                </a:moveTo>
                <a:lnTo>
                  <a:pt x="1034" y="17"/>
                </a:lnTo>
                <a:lnTo>
                  <a:pt x="1028" y="21"/>
                </a:lnTo>
                <a:lnTo>
                  <a:pt x="1023" y="23"/>
                </a:lnTo>
                <a:lnTo>
                  <a:pt x="1019" y="25"/>
                </a:lnTo>
                <a:lnTo>
                  <a:pt x="1016" y="26"/>
                </a:lnTo>
                <a:lnTo>
                  <a:pt x="1014" y="30"/>
                </a:lnTo>
                <a:lnTo>
                  <a:pt x="1011" y="35"/>
                </a:lnTo>
                <a:lnTo>
                  <a:pt x="1009" y="44"/>
                </a:lnTo>
                <a:lnTo>
                  <a:pt x="1000" y="44"/>
                </a:lnTo>
                <a:lnTo>
                  <a:pt x="993" y="46"/>
                </a:lnTo>
                <a:lnTo>
                  <a:pt x="984" y="48"/>
                </a:lnTo>
                <a:lnTo>
                  <a:pt x="975" y="51"/>
                </a:lnTo>
                <a:lnTo>
                  <a:pt x="968" y="51"/>
                </a:lnTo>
                <a:lnTo>
                  <a:pt x="963" y="51"/>
                </a:lnTo>
                <a:lnTo>
                  <a:pt x="961" y="49"/>
                </a:lnTo>
                <a:lnTo>
                  <a:pt x="959" y="48"/>
                </a:lnTo>
                <a:lnTo>
                  <a:pt x="958" y="46"/>
                </a:lnTo>
                <a:lnTo>
                  <a:pt x="958" y="42"/>
                </a:lnTo>
                <a:lnTo>
                  <a:pt x="949" y="48"/>
                </a:lnTo>
                <a:lnTo>
                  <a:pt x="942" y="53"/>
                </a:lnTo>
                <a:lnTo>
                  <a:pt x="935" y="58"/>
                </a:lnTo>
                <a:lnTo>
                  <a:pt x="929" y="63"/>
                </a:lnTo>
                <a:lnTo>
                  <a:pt x="924" y="67"/>
                </a:lnTo>
                <a:lnTo>
                  <a:pt x="919" y="72"/>
                </a:lnTo>
                <a:lnTo>
                  <a:pt x="914" y="76"/>
                </a:lnTo>
                <a:lnTo>
                  <a:pt x="908" y="79"/>
                </a:lnTo>
                <a:lnTo>
                  <a:pt x="914" y="55"/>
                </a:lnTo>
                <a:lnTo>
                  <a:pt x="921" y="51"/>
                </a:lnTo>
                <a:lnTo>
                  <a:pt x="926" y="48"/>
                </a:lnTo>
                <a:lnTo>
                  <a:pt x="933" y="42"/>
                </a:lnTo>
                <a:lnTo>
                  <a:pt x="938" y="37"/>
                </a:lnTo>
                <a:lnTo>
                  <a:pt x="945" y="30"/>
                </a:lnTo>
                <a:lnTo>
                  <a:pt x="952" y="25"/>
                </a:lnTo>
                <a:lnTo>
                  <a:pt x="958" y="21"/>
                </a:lnTo>
                <a:lnTo>
                  <a:pt x="963" y="17"/>
                </a:lnTo>
                <a:lnTo>
                  <a:pt x="967" y="19"/>
                </a:lnTo>
                <a:lnTo>
                  <a:pt x="968" y="21"/>
                </a:lnTo>
                <a:lnTo>
                  <a:pt x="972" y="25"/>
                </a:lnTo>
                <a:lnTo>
                  <a:pt x="974" y="26"/>
                </a:lnTo>
                <a:lnTo>
                  <a:pt x="977" y="28"/>
                </a:lnTo>
                <a:lnTo>
                  <a:pt x="981" y="32"/>
                </a:lnTo>
                <a:lnTo>
                  <a:pt x="982" y="33"/>
                </a:lnTo>
                <a:lnTo>
                  <a:pt x="984" y="37"/>
                </a:lnTo>
                <a:lnTo>
                  <a:pt x="989" y="33"/>
                </a:lnTo>
                <a:lnTo>
                  <a:pt x="995" y="30"/>
                </a:lnTo>
                <a:lnTo>
                  <a:pt x="998" y="26"/>
                </a:lnTo>
                <a:lnTo>
                  <a:pt x="1002" y="21"/>
                </a:lnTo>
                <a:lnTo>
                  <a:pt x="1005" y="17"/>
                </a:lnTo>
                <a:lnTo>
                  <a:pt x="1009" y="14"/>
                </a:lnTo>
                <a:lnTo>
                  <a:pt x="1012" y="10"/>
                </a:lnTo>
                <a:lnTo>
                  <a:pt x="1018" y="7"/>
                </a:lnTo>
                <a:lnTo>
                  <a:pt x="1019" y="10"/>
                </a:lnTo>
                <a:lnTo>
                  <a:pt x="1023" y="12"/>
                </a:lnTo>
                <a:lnTo>
                  <a:pt x="1025" y="14"/>
                </a:lnTo>
                <a:lnTo>
                  <a:pt x="1028" y="14"/>
                </a:lnTo>
                <a:lnTo>
                  <a:pt x="1032" y="16"/>
                </a:lnTo>
                <a:lnTo>
                  <a:pt x="1035" y="16"/>
                </a:lnTo>
                <a:lnTo>
                  <a:pt x="1039" y="16"/>
                </a:lnTo>
                <a:lnTo>
                  <a:pt x="1042" y="14"/>
                </a:lnTo>
                <a:close/>
                <a:moveTo>
                  <a:pt x="1042" y="122"/>
                </a:moveTo>
                <a:lnTo>
                  <a:pt x="1042" y="131"/>
                </a:lnTo>
                <a:lnTo>
                  <a:pt x="1042" y="139"/>
                </a:lnTo>
                <a:lnTo>
                  <a:pt x="1042" y="148"/>
                </a:lnTo>
                <a:lnTo>
                  <a:pt x="1042" y="155"/>
                </a:lnTo>
                <a:lnTo>
                  <a:pt x="1046" y="161"/>
                </a:lnTo>
                <a:lnTo>
                  <a:pt x="1051" y="164"/>
                </a:lnTo>
                <a:lnTo>
                  <a:pt x="1058" y="168"/>
                </a:lnTo>
                <a:lnTo>
                  <a:pt x="1069" y="168"/>
                </a:lnTo>
                <a:lnTo>
                  <a:pt x="1069" y="161"/>
                </a:lnTo>
                <a:lnTo>
                  <a:pt x="1067" y="155"/>
                </a:lnTo>
                <a:lnTo>
                  <a:pt x="1065" y="150"/>
                </a:lnTo>
                <a:lnTo>
                  <a:pt x="1062" y="145"/>
                </a:lnTo>
                <a:lnTo>
                  <a:pt x="1058" y="139"/>
                </a:lnTo>
                <a:lnTo>
                  <a:pt x="1055" y="134"/>
                </a:lnTo>
                <a:lnTo>
                  <a:pt x="1050" y="127"/>
                </a:lnTo>
                <a:lnTo>
                  <a:pt x="1042" y="122"/>
                </a:lnTo>
                <a:close/>
                <a:moveTo>
                  <a:pt x="1012" y="78"/>
                </a:moveTo>
                <a:lnTo>
                  <a:pt x="1002" y="81"/>
                </a:lnTo>
                <a:lnTo>
                  <a:pt x="995" y="85"/>
                </a:lnTo>
                <a:lnTo>
                  <a:pt x="991" y="86"/>
                </a:lnTo>
                <a:lnTo>
                  <a:pt x="991" y="88"/>
                </a:lnTo>
                <a:lnTo>
                  <a:pt x="991" y="90"/>
                </a:lnTo>
                <a:lnTo>
                  <a:pt x="993" y="95"/>
                </a:lnTo>
                <a:lnTo>
                  <a:pt x="995" y="102"/>
                </a:lnTo>
                <a:lnTo>
                  <a:pt x="995" y="113"/>
                </a:lnTo>
                <a:lnTo>
                  <a:pt x="1002" y="113"/>
                </a:lnTo>
                <a:lnTo>
                  <a:pt x="1007" y="111"/>
                </a:lnTo>
                <a:lnTo>
                  <a:pt x="1011" y="109"/>
                </a:lnTo>
                <a:lnTo>
                  <a:pt x="1014" y="108"/>
                </a:lnTo>
                <a:lnTo>
                  <a:pt x="1019" y="104"/>
                </a:lnTo>
                <a:lnTo>
                  <a:pt x="1023" y="102"/>
                </a:lnTo>
                <a:lnTo>
                  <a:pt x="1025" y="99"/>
                </a:lnTo>
                <a:lnTo>
                  <a:pt x="1028" y="95"/>
                </a:lnTo>
                <a:lnTo>
                  <a:pt x="1025" y="92"/>
                </a:lnTo>
                <a:lnTo>
                  <a:pt x="1023" y="88"/>
                </a:lnTo>
                <a:lnTo>
                  <a:pt x="1019" y="85"/>
                </a:lnTo>
                <a:lnTo>
                  <a:pt x="1018" y="83"/>
                </a:lnTo>
                <a:lnTo>
                  <a:pt x="1014" y="79"/>
                </a:lnTo>
                <a:lnTo>
                  <a:pt x="1014" y="78"/>
                </a:lnTo>
                <a:lnTo>
                  <a:pt x="1012" y="78"/>
                </a:lnTo>
                <a:lnTo>
                  <a:pt x="1012" y="78"/>
                </a:lnTo>
                <a:close/>
                <a:moveTo>
                  <a:pt x="894" y="800"/>
                </a:moveTo>
                <a:lnTo>
                  <a:pt x="887" y="802"/>
                </a:lnTo>
                <a:lnTo>
                  <a:pt x="880" y="806"/>
                </a:lnTo>
                <a:lnTo>
                  <a:pt x="875" y="807"/>
                </a:lnTo>
                <a:lnTo>
                  <a:pt x="873" y="811"/>
                </a:lnTo>
                <a:lnTo>
                  <a:pt x="871" y="816"/>
                </a:lnTo>
                <a:lnTo>
                  <a:pt x="869" y="823"/>
                </a:lnTo>
                <a:lnTo>
                  <a:pt x="869" y="834"/>
                </a:lnTo>
                <a:lnTo>
                  <a:pt x="869" y="846"/>
                </a:lnTo>
                <a:lnTo>
                  <a:pt x="878" y="846"/>
                </a:lnTo>
                <a:lnTo>
                  <a:pt x="885" y="845"/>
                </a:lnTo>
                <a:lnTo>
                  <a:pt x="892" y="843"/>
                </a:lnTo>
                <a:lnTo>
                  <a:pt x="898" y="843"/>
                </a:lnTo>
                <a:lnTo>
                  <a:pt x="903" y="841"/>
                </a:lnTo>
                <a:lnTo>
                  <a:pt x="908" y="843"/>
                </a:lnTo>
                <a:lnTo>
                  <a:pt x="914" y="843"/>
                </a:lnTo>
                <a:lnTo>
                  <a:pt x="921" y="846"/>
                </a:lnTo>
                <a:lnTo>
                  <a:pt x="938" y="827"/>
                </a:lnTo>
                <a:lnTo>
                  <a:pt x="921" y="807"/>
                </a:lnTo>
                <a:lnTo>
                  <a:pt x="894" y="800"/>
                </a:lnTo>
                <a:close/>
                <a:moveTo>
                  <a:pt x="843" y="809"/>
                </a:moveTo>
                <a:lnTo>
                  <a:pt x="831" y="809"/>
                </a:lnTo>
                <a:lnTo>
                  <a:pt x="822" y="809"/>
                </a:lnTo>
                <a:lnTo>
                  <a:pt x="816" y="807"/>
                </a:lnTo>
                <a:lnTo>
                  <a:pt x="809" y="807"/>
                </a:lnTo>
                <a:lnTo>
                  <a:pt x="806" y="804"/>
                </a:lnTo>
                <a:lnTo>
                  <a:pt x="800" y="802"/>
                </a:lnTo>
                <a:lnTo>
                  <a:pt x="797" y="797"/>
                </a:lnTo>
                <a:lnTo>
                  <a:pt x="790" y="792"/>
                </a:lnTo>
                <a:lnTo>
                  <a:pt x="783" y="792"/>
                </a:lnTo>
                <a:lnTo>
                  <a:pt x="776" y="792"/>
                </a:lnTo>
                <a:lnTo>
                  <a:pt x="769" y="790"/>
                </a:lnTo>
                <a:lnTo>
                  <a:pt x="760" y="790"/>
                </a:lnTo>
                <a:lnTo>
                  <a:pt x="753" y="788"/>
                </a:lnTo>
                <a:lnTo>
                  <a:pt x="744" y="786"/>
                </a:lnTo>
                <a:lnTo>
                  <a:pt x="737" y="784"/>
                </a:lnTo>
                <a:lnTo>
                  <a:pt x="730" y="781"/>
                </a:lnTo>
                <a:lnTo>
                  <a:pt x="739" y="779"/>
                </a:lnTo>
                <a:lnTo>
                  <a:pt x="749" y="776"/>
                </a:lnTo>
                <a:lnTo>
                  <a:pt x="758" y="774"/>
                </a:lnTo>
                <a:lnTo>
                  <a:pt x="767" y="772"/>
                </a:lnTo>
                <a:lnTo>
                  <a:pt x="774" y="774"/>
                </a:lnTo>
                <a:lnTo>
                  <a:pt x="781" y="776"/>
                </a:lnTo>
                <a:lnTo>
                  <a:pt x="786" y="783"/>
                </a:lnTo>
                <a:lnTo>
                  <a:pt x="790" y="792"/>
                </a:lnTo>
                <a:lnTo>
                  <a:pt x="793" y="790"/>
                </a:lnTo>
                <a:lnTo>
                  <a:pt x="797" y="790"/>
                </a:lnTo>
                <a:lnTo>
                  <a:pt x="800" y="788"/>
                </a:lnTo>
                <a:lnTo>
                  <a:pt x="804" y="786"/>
                </a:lnTo>
                <a:lnTo>
                  <a:pt x="808" y="784"/>
                </a:lnTo>
                <a:lnTo>
                  <a:pt x="811" y="783"/>
                </a:lnTo>
                <a:lnTo>
                  <a:pt x="813" y="783"/>
                </a:lnTo>
                <a:lnTo>
                  <a:pt x="816" y="781"/>
                </a:lnTo>
                <a:lnTo>
                  <a:pt x="820" y="783"/>
                </a:lnTo>
                <a:lnTo>
                  <a:pt x="825" y="784"/>
                </a:lnTo>
                <a:lnTo>
                  <a:pt x="829" y="788"/>
                </a:lnTo>
                <a:lnTo>
                  <a:pt x="834" y="792"/>
                </a:lnTo>
                <a:lnTo>
                  <a:pt x="839" y="795"/>
                </a:lnTo>
                <a:lnTo>
                  <a:pt x="843" y="797"/>
                </a:lnTo>
                <a:lnTo>
                  <a:pt x="848" y="800"/>
                </a:lnTo>
                <a:lnTo>
                  <a:pt x="852" y="800"/>
                </a:lnTo>
                <a:lnTo>
                  <a:pt x="843" y="809"/>
                </a:lnTo>
                <a:close/>
                <a:moveTo>
                  <a:pt x="98" y="380"/>
                </a:moveTo>
                <a:lnTo>
                  <a:pt x="89" y="380"/>
                </a:lnTo>
                <a:lnTo>
                  <a:pt x="80" y="383"/>
                </a:lnTo>
                <a:lnTo>
                  <a:pt x="69" y="383"/>
                </a:lnTo>
                <a:lnTo>
                  <a:pt x="69" y="383"/>
                </a:lnTo>
                <a:lnTo>
                  <a:pt x="69" y="383"/>
                </a:lnTo>
                <a:lnTo>
                  <a:pt x="69" y="383"/>
                </a:lnTo>
                <a:lnTo>
                  <a:pt x="69" y="382"/>
                </a:lnTo>
                <a:lnTo>
                  <a:pt x="69" y="382"/>
                </a:lnTo>
                <a:lnTo>
                  <a:pt x="69" y="382"/>
                </a:lnTo>
                <a:lnTo>
                  <a:pt x="69" y="382"/>
                </a:lnTo>
                <a:lnTo>
                  <a:pt x="69" y="380"/>
                </a:lnTo>
                <a:lnTo>
                  <a:pt x="69" y="380"/>
                </a:lnTo>
                <a:lnTo>
                  <a:pt x="69" y="380"/>
                </a:lnTo>
                <a:lnTo>
                  <a:pt x="71" y="380"/>
                </a:lnTo>
                <a:lnTo>
                  <a:pt x="71" y="380"/>
                </a:lnTo>
                <a:lnTo>
                  <a:pt x="71" y="380"/>
                </a:lnTo>
                <a:lnTo>
                  <a:pt x="73" y="380"/>
                </a:lnTo>
                <a:lnTo>
                  <a:pt x="73" y="380"/>
                </a:lnTo>
                <a:lnTo>
                  <a:pt x="73" y="380"/>
                </a:lnTo>
                <a:lnTo>
                  <a:pt x="75" y="380"/>
                </a:lnTo>
                <a:lnTo>
                  <a:pt x="75" y="380"/>
                </a:lnTo>
                <a:lnTo>
                  <a:pt x="75" y="380"/>
                </a:lnTo>
                <a:lnTo>
                  <a:pt x="75" y="378"/>
                </a:lnTo>
                <a:lnTo>
                  <a:pt x="75" y="378"/>
                </a:lnTo>
                <a:lnTo>
                  <a:pt x="75" y="378"/>
                </a:lnTo>
                <a:lnTo>
                  <a:pt x="75" y="378"/>
                </a:lnTo>
                <a:lnTo>
                  <a:pt x="75" y="378"/>
                </a:lnTo>
                <a:lnTo>
                  <a:pt x="75" y="378"/>
                </a:lnTo>
                <a:lnTo>
                  <a:pt x="75" y="378"/>
                </a:lnTo>
                <a:lnTo>
                  <a:pt x="75" y="376"/>
                </a:lnTo>
                <a:lnTo>
                  <a:pt x="75" y="376"/>
                </a:lnTo>
                <a:lnTo>
                  <a:pt x="75" y="376"/>
                </a:lnTo>
                <a:lnTo>
                  <a:pt x="76" y="376"/>
                </a:lnTo>
                <a:lnTo>
                  <a:pt x="76" y="376"/>
                </a:lnTo>
                <a:lnTo>
                  <a:pt x="76" y="376"/>
                </a:lnTo>
                <a:lnTo>
                  <a:pt x="76" y="376"/>
                </a:lnTo>
                <a:lnTo>
                  <a:pt x="80" y="376"/>
                </a:lnTo>
                <a:lnTo>
                  <a:pt x="80" y="376"/>
                </a:lnTo>
                <a:lnTo>
                  <a:pt x="80" y="376"/>
                </a:lnTo>
                <a:lnTo>
                  <a:pt x="80" y="376"/>
                </a:lnTo>
                <a:lnTo>
                  <a:pt x="80" y="378"/>
                </a:lnTo>
                <a:lnTo>
                  <a:pt x="80" y="378"/>
                </a:lnTo>
                <a:lnTo>
                  <a:pt x="80" y="378"/>
                </a:lnTo>
                <a:lnTo>
                  <a:pt x="80" y="378"/>
                </a:lnTo>
                <a:lnTo>
                  <a:pt x="80" y="378"/>
                </a:lnTo>
                <a:lnTo>
                  <a:pt x="82" y="378"/>
                </a:lnTo>
                <a:lnTo>
                  <a:pt x="82" y="378"/>
                </a:lnTo>
                <a:lnTo>
                  <a:pt x="82" y="378"/>
                </a:lnTo>
                <a:lnTo>
                  <a:pt x="83" y="378"/>
                </a:lnTo>
                <a:lnTo>
                  <a:pt x="83" y="378"/>
                </a:lnTo>
                <a:lnTo>
                  <a:pt x="83" y="378"/>
                </a:lnTo>
                <a:lnTo>
                  <a:pt x="83" y="378"/>
                </a:lnTo>
                <a:lnTo>
                  <a:pt x="83" y="378"/>
                </a:lnTo>
                <a:lnTo>
                  <a:pt x="85" y="378"/>
                </a:lnTo>
                <a:lnTo>
                  <a:pt x="85" y="378"/>
                </a:lnTo>
                <a:lnTo>
                  <a:pt x="85" y="378"/>
                </a:lnTo>
                <a:lnTo>
                  <a:pt x="85" y="378"/>
                </a:lnTo>
                <a:lnTo>
                  <a:pt x="87" y="378"/>
                </a:lnTo>
                <a:lnTo>
                  <a:pt x="87" y="378"/>
                </a:lnTo>
                <a:lnTo>
                  <a:pt x="87" y="378"/>
                </a:lnTo>
                <a:lnTo>
                  <a:pt x="87" y="378"/>
                </a:lnTo>
                <a:lnTo>
                  <a:pt x="87" y="378"/>
                </a:lnTo>
                <a:lnTo>
                  <a:pt x="87" y="376"/>
                </a:lnTo>
                <a:lnTo>
                  <a:pt x="87" y="376"/>
                </a:lnTo>
                <a:lnTo>
                  <a:pt x="87" y="376"/>
                </a:lnTo>
                <a:lnTo>
                  <a:pt x="85" y="376"/>
                </a:lnTo>
                <a:lnTo>
                  <a:pt x="85" y="376"/>
                </a:lnTo>
                <a:lnTo>
                  <a:pt x="85" y="374"/>
                </a:lnTo>
                <a:lnTo>
                  <a:pt x="85" y="374"/>
                </a:lnTo>
                <a:lnTo>
                  <a:pt x="83" y="374"/>
                </a:lnTo>
                <a:lnTo>
                  <a:pt x="85" y="374"/>
                </a:lnTo>
                <a:lnTo>
                  <a:pt x="85" y="374"/>
                </a:lnTo>
                <a:lnTo>
                  <a:pt x="87" y="374"/>
                </a:lnTo>
                <a:lnTo>
                  <a:pt x="87" y="374"/>
                </a:lnTo>
                <a:lnTo>
                  <a:pt x="89" y="374"/>
                </a:lnTo>
                <a:lnTo>
                  <a:pt x="89" y="374"/>
                </a:lnTo>
                <a:lnTo>
                  <a:pt x="91" y="374"/>
                </a:lnTo>
                <a:lnTo>
                  <a:pt x="91" y="376"/>
                </a:lnTo>
                <a:lnTo>
                  <a:pt x="91" y="376"/>
                </a:lnTo>
                <a:lnTo>
                  <a:pt x="91" y="376"/>
                </a:lnTo>
                <a:lnTo>
                  <a:pt x="91" y="376"/>
                </a:lnTo>
                <a:lnTo>
                  <a:pt x="92" y="376"/>
                </a:lnTo>
                <a:lnTo>
                  <a:pt x="92" y="376"/>
                </a:lnTo>
                <a:lnTo>
                  <a:pt x="92" y="376"/>
                </a:lnTo>
                <a:lnTo>
                  <a:pt x="94" y="376"/>
                </a:lnTo>
                <a:lnTo>
                  <a:pt x="94" y="376"/>
                </a:lnTo>
                <a:lnTo>
                  <a:pt x="94" y="376"/>
                </a:lnTo>
                <a:lnTo>
                  <a:pt x="94" y="376"/>
                </a:lnTo>
                <a:lnTo>
                  <a:pt x="94" y="376"/>
                </a:lnTo>
                <a:lnTo>
                  <a:pt x="94" y="376"/>
                </a:lnTo>
                <a:lnTo>
                  <a:pt x="96" y="378"/>
                </a:lnTo>
                <a:lnTo>
                  <a:pt x="96" y="378"/>
                </a:lnTo>
                <a:lnTo>
                  <a:pt x="96" y="378"/>
                </a:lnTo>
                <a:lnTo>
                  <a:pt x="96" y="378"/>
                </a:lnTo>
                <a:lnTo>
                  <a:pt x="98" y="380"/>
                </a:lnTo>
                <a:close/>
                <a:moveTo>
                  <a:pt x="145" y="367"/>
                </a:moveTo>
                <a:lnTo>
                  <a:pt x="136" y="371"/>
                </a:lnTo>
                <a:lnTo>
                  <a:pt x="122" y="376"/>
                </a:lnTo>
                <a:lnTo>
                  <a:pt x="110" y="374"/>
                </a:lnTo>
                <a:lnTo>
                  <a:pt x="110" y="374"/>
                </a:lnTo>
                <a:lnTo>
                  <a:pt x="110" y="374"/>
                </a:lnTo>
                <a:lnTo>
                  <a:pt x="110" y="373"/>
                </a:lnTo>
                <a:lnTo>
                  <a:pt x="110" y="373"/>
                </a:lnTo>
                <a:lnTo>
                  <a:pt x="110" y="373"/>
                </a:lnTo>
                <a:lnTo>
                  <a:pt x="110" y="373"/>
                </a:lnTo>
                <a:lnTo>
                  <a:pt x="110" y="371"/>
                </a:lnTo>
                <a:lnTo>
                  <a:pt x="110" y="371"/>
                </a:lnTo>
                <a:lnTo>
                  <a:pt x="110" y="371"/>
                </a:lnTo>
                <a:lnTo>
                  <a:pt x="110" y="371"/>
                </a:lnTo>
                <a:lnTo>
                  <a:pt x="112" y="371"/>
                </a:lnTo>
                <a:lnTo>
                  <a:pt x="112" y="371"/>
                </a:lnTo>
                <a:lnTo>
                  <a:pt x="113" y="371"/>
                </a:lnTo>
                <a:lnTo>
                  <a:pt x="113" y="371"/>
                </a:lnTo>
                <a:lnTo>
                  <a:pt x="115" y="371"/>
                </a:lnTo>
                <a:lnTo>
                  <a:pt x="115" y="371"/>
                </a:lnTo>
                <a:lnTo>
                  <a:pt x="115" y="371"/>
                </a:lnTo>
                <a:lnTo>
                  <a:pt x="117" y="371"/>
                </a:lnTo>
                <a:lnTo>
                  <a:pt x="117" y="369"/>
                </a:lnTo>
                <a:lnTo>
                  <a:pt x="117" y="369"/>
                </a:lnTo>
                <a:lnTo>
                  <a:pt x="117" y="367"/>
                </a:lnTo>
                <a:lnTo>
                  <a:pt x="117" y="367"/>
                </a:lnTo>
                <a:lnTo>
                  <a:pt x="117" y="367"/>
                </a:lnTo>
                <a:lnTo>
                  <a:pt x="117" y="366"/>
                </a:lnTo>
                <a:lnTo>
                  <a:pt x="117" y="366"/>
                </a:lnTo>
                <a:lnTo>
                  <a:pt x="117" y="366"/>
                </a:lnTo>
                <a:lnTo>
                  <a:pt x="117" y="366"/>
                </a:lnTo>
                <a:lnTo>
                  <a:pt x="117" y="366"/>
                </a:lnTo>
                <a:lnTo>
                  <a:pt x="117" y="366"/>
                </a:lnTo>
                <a:lnTo>
                  <a:pt x="119" y="366"/>
                </a:lnTo>
                <a:lnTo>
                  <a:pt x="119" y="366"/>
                </a:lnTo>
                <a:lnTo>
                  <a:pt x="119" y="366"/>
                </a:lnTo>
                <a:lnTo>
                  <a:pt x="119" y="366"/>
                </a:lnTo>
                <a:lnTo>
                  <a:pt x="119" y="366"/>
                </a:lnTo>
                <a:lnTo>
                  <a:pt x="122" y="366"/>
                </a:lnTo>
                <a:lnTo>
                  <a:pt x="122" y="366"/>
                </a:lnTo>
                <a:lnTo>
                  <a:pt x="122" y="366"/>
                </a:lnTo>
                <a:lnTo>
                  <a:pt x="124" y="366"/>
                </a:lnTo>
                <a:lnTo>
                  <a:pt x="124" y="366"/>
                </a:lnTo>
                <a:lnTo>
                  <a:pt x="124" y="366"/>
                </a:lnTo>
                <a:lnTo>
                  <a:pt x="124" y="366"/>
                </a:lnTo>
                <a:lnTo>
                  <a:pt x="124" y="367"/>
                </a:lnTo>
                <a:lnTo>
                  <a:pt x="124" y="367"/>
                </a:lnTo>
                <a:lnTo>
                  <a:pt x="126" y="367"/>
                </a:lnTo>
                <a:lnTo>
                  <a:pt x="126" y="367"/>
                </a:lnTo>
                <a:lnTo>
                  <a:pt x="126" y="367"/>
                </a:lnTo>
                <a:lnTo>
                  <a:pt x="128" y="367"/>
                </a:lnTo>
                <a:lnTo>
                  <a:pt x="128" y="367"/>
                </a:lnTo>
                <a:lnTo>
                  <a:pt x="128" y="367"/>
                </a:lnTo>
                <a:lnTo>
                  <a:pt x="129" y="366"/>
                </a:lnTo>
                <a:lnTo>
                  <a:pt x="129" y="366"/>
                </a:lnTo>
                <a:lnTo>
                  <a:pt x="131" y="367"/>
                </a:lnTo>
                <a:lnTo>
                  <a:pt x="131" y="367"/>
                </a:lnTo>
                <a:lnTo>
                  <a:pt x="131" y="367"/>
                </a:lnTo>
                <a:lnTo>
                  <a:pt x="131" y="367"/>
                </a:lnTo>
                <a:lnTo>
                  <a:pt x="133" y="366"/>
                </a:lnTo>
                <a:lnTo>
                  <a:pt x="133" y="366"/>
                </a:lnTo>
                <a:lnTo>
                  <a:pt x="133" y="366"/>
                </a:lnTo>
                <a:lnTo>
                  <a:pt x="133" y="366"/>
                </a:lnTo>
                <a:lnTo>
                  <a:pt x="133" y="366"/>
                </a:lnTo>
                <a:lnTo>
                  <a:pt x="133" y="366"/>
                </a:lnTo>
                <a:lnTo>
                  <a:pt x="133" y="364"/>
                </a:lnTo>
                <a:lnTo>
                  <a:pt x="133" y="364"/>
                </a:lnTo>
                <a:lnTo>
                  <a:pt x="131" y="364"/>
                </a:lnTo>
                <a:lnTo>
                  <a:pt x="131" y="364"/>
                </a:lnTo>
                <a:lnTo>
                  <a:pt x="131" y="364"/>
                </a:lnTo>
                <a:lnTo>
                  <a:pt x="129" y="362"/>
                </a:lnTo>
                <a:lnTo>
                  <a:pt x="129" y="362"/>
                </a:lnTo>
                <a:lnTo>
                  <a:pt x="131" y="362"/>
                </a:lnTo>
                <a:lnTo>
                  <a:pt x="131" y="362"/>
                </a:lnTo>
                <a:lnTo>
                  <a:pt x="133" y="362"/>
                </a:lnTo>
                <a:lnTo>
                  <a:pt x="135" y="360"/>
                </a:lnTo>
                <a:lnTo>
                  <a:pt x="135" y="362"/>
                </a:lnTo>
                <a:lnTo>
                  <a:pt x="136" y="362"/>
                </a:lnTo>
                <a:lnTo>
                  <a:pt x="136" y="362"/>
                </a:lnTo>
                <a:lnTo>
                  <a:pt x="138" y="364"/>
                </a:lnTo>
                <a:lnTo>
                  <a:pt x="136" y="364"/>
                </a:lnTo>
                <a:lnTo>
                  <a:pt x="138" y="364"/>
                </a:lnTo>
                <a:lnTo>
                  <a:pt x="138" y="364"/>
                </a:lnTo>
                <a:lnTo>
                  <a:pt x="140" y="364"/>
                </a:lnTo>
                <a:lnTo>
                  <a:pt x="140" y="364"/>
                </a:lnTo>
                <a:lnTo>
                  <a:pt x="142" y="364"/>
                </a:lnTo>
                <a:lnTo>
                  <a:pt x="142" y="364"/>
                </a:lnTo>
                <a:lnTo>
                  <a:pt x="144" y="364"/>
                </a:lnTo>
                <a:lnTo>
                  <a:pt x="144" y="364"/>
                </a:lnTo>
                <a:lnTo>
                  <a:pt x="144" y="364"/>
                </a:lnTo>
                <a:lnTo>
                  <a:pt x="144" y="366"/>
                </a:lnTo>
                <a:lnTo>
                  <a:pt x="144" y="366"/>
                </a:lnTo>
                <a:lnTo>
                  <a:pt x="144" y="366"/>
                </a:lnTo>
                <a:lnTo>
                  <a:pt x="145" y="367"/>
                </a:lnTo>
                <a:lnTo>
                  <a:pt x="145" y="367"/>
                </a:lnTo>
                <a:lnTo>
                  <a:pt x="145" y="367"/>
                </a:lnTo>
                <a:lnTo>
                  <a:pt x="145" y="367"/>
                </a:lnTo>
                <a:close/>
                <a:moveTo>
                  <a:pt x="32" y="387"/>
                </a:moveTo>
                <a:lnTo>
                  <a:pt x="59" y="387"/>
                </a:lnTo>
                <a:lnTo>
                  <a:pt x="59" y="387"/>
                </a:lnTo>
                <a:lnTo>
                  <a:pt x="57" y="385"/>
                </a:lnTo>
                <a:lnTo>
                  <a:pt x="57" y="385"/>
                </a:lnTo>
                <a:lnTo>
                  <a:pt x="55" y="385"/>
                </a:lnTo>
                <a:lnTo>
                  <a:pt x="55" y="385"/>
                </a:lnTo>
                <a:lnTo>
                  <a:pt x="53" y="385"/>
                </a:lnTo>
                <a:lnTo>
                  <a:pt x="53" y="385"/>
                </a:lnTo>
                <a:lnTo>
                  <a:pt x="53" y="385"/>
                </a:lnTo>
                <a:lnTo>
                  <a:pt x="52" y="385"/>
                </a:lnTo>
                <a:lnTo>
                  <a:pt x="52" y="385"/>
                </a:lnTo>
                <a:lnTo>
                  <a:pt x="50" y="383"/>
                </a:lnTo>
                <a:lnTo>
                  <a:pt x="50" y="383"/>
                </a:lnTo>
                <a:lnTo>
                  <a:pt x="48" y="383"/>
                </a:lnTo>
                <a:lnTo>
                  <a:pt x="48" y="383"/>
                </a:lnTo>
                <a:lnTo>
                  <a:pt x="46" y="383"/>
                </a:lnTo>
                <a:lnTo>
                  <a:pt x="46" y="383"/>
                </a:lnTo>
                <a:lnTo>
                  <a:pt x="45" y="385"/>
                </a:lnTo>
                <a:lnTo>
                  <a:pt x="43" y="385"/>
                </a:lnTo>
                <a:lnTo>
                  <a:pt x="43" y="385"/>
                </a:lnTo>
                <a:lnTo>
                  <a:pt x="41" y="385"/>
                </a:lnTo>
                <a:lnTo>
                  <a:pt x="41" y="385"/>
                </a:lnTo>
                <a:lnTo>
                  <a:pt x="39" y="385"/>
                </a:lnTo>
                <a:lnTo>
                  <a:pt x="39" y="383"/>
                </a:lnTo>
                <a:lnTo>
                  <a:pt x="38" y="383"/>
                </a:lnTo>
                <a:lnTo>
                  <a:pt x="38" y="382"/>
                </a:lnTo>
                <a:lnTo>
                  <a:pt x="36" y="382"/>
                </a:lnTo>
                <a:lnTo>
                  <a:pt x="32" y="385"/>
                </a:lnTo>
                <a:lnTo>
                  <a:pt x="32" y="387"/>
                </a:lnTo>
                <a:close/>
                <a:moveTo>
                  <a:pt x="0" y="387"/>
                </a:moveTo>
                <a:lnTo>
                  <a:pt x="18" y="387"/>
                </a:lnTo>
                <a:lnTo>
                  <a:pt x="18" y="387"/>
                </a:lnTo>
                <a:lnTo>
                  <a:pt x="18" y="387"/>
                </a:lnTo>
                <a:lnTo>
                  <a:pt x="18" y="387"/>
                </a:lnTo>
                <a:lnTo>
                  <a:pt x="18" y="387"/>
                </a:lnTo>
                <a:lnTo>
                  <a:pt x="16" y="385"/>
                </a:lnTo>
                <a:lnTo>
                  <a:pt x="16" y="385"/>
                </a:lnTo>
                <a:lnTo>
                  <a:pt x="16" y="385"/>
                </a:lnTo>
                <a:lnTo>
                  <a:pt x="16" y="385"/>
                </a:lnTo>
                <a:lnTo>
                  <a:pt x="15" y="385"/>
                </a:lnTo>
                <a:lnTo>
                  <a:pt x="15" y="385"/>
                </a:lnTo>
                <a:lnTo>
                  <a:pt x="15" y="385"/>
                </a:lnTo>
                <a:lnTo>
                  <a:pt x="13" y="385"/>
                </a:lnTo>
                <a:lnTo>
                  <a:pt x="13" y="385"/>
                </a:lnTo>
                <a:lnTo>
                  <a:pt x="11" y="385"/>
                </a:lnTo>
                <a:lnTo>
                  <a:pt x="11" y="385"/>
                </a:lnTo>
                <a:lnTo>
                  <a:pt x="11" y="385"/>
                </a:lnTo>
                <a:lnTo>
                  <a:pt x="9" y="385"/>
                </a:lnTo>
                <a:lnTo>
                  <a:pt x="9" y="385"/>
                </a:lnTo>
                <a:lnTo>
                  <a:pt x="8" y="385"/>
                </a:lnTo>
                <a:lnTo>
                  <a:pt x="8" y="385"/>
                </a:lnTo>
                <a:lnTo>
                  <a:pt x="8" y="385"/>
                </a:lnTo>
                <a:lnTo>
                  <a:pt x="6" y="385"/>
                </a:lnTo>
                <a:lnTo>
                  <a:pt x="6" y="385"/>
                </a:lnTo>
                <a:lnTo>
                  <a:pt x="6" y="385"/>
                </a:lnTo>
                <a:lnTo>
                  <a:pt x="6" y="383"/>
                </a:lnTo>
                <a:lnTo>
                  <a:pt x="2" y="383"/>
                </a:lnTo>
                <a:lnTo>
                  <a:pt x="0" y="387"/>
                </a:lnTo>
                <a:lnTo>
                  <a:pt x="0" y="387"/>
                </a:lnTo>
                <a:close/>
              </a:path>
            </a:pathLst>
          </a:custGeom>
          <a:solidFill>
            <a:srgbClr val="DACFC6"/>
          </a:solidFill>
          <a:ln w="9525">
            <a:noFill/>
            <a:round/>
            <a:headEnd/>
            <a:tailEnd/>
          </a:ln>
          <a:effectLst>
            <a:outerShdw dist="17961" dir="2700000" algn="ctr" rotWithShape="0">
              <a:srgbClr val="000000"/>
            </a:outerShdw>
          </a:effectLst>
        </p:spPr>
        <p:txBody>
          <a:bodyPr/>
          <a:lstStyle/>
          <a:p>
            <a:pPr>
              <a:defRPr/>
            </a:pPr>
            <a:endParaRPr lang="es-PE">
              <a:latin typeface="Arial" charset="0"/>
              <a:cs typeface="Arial" charset="0"/>
            </a:endParaRPr>
          </a:p>
        </p:txBody>
      </p:sp>
      <p:sp>
        <p:nvSpPr>
          <p:cNvPr id="79879" name="Freeform 8"/>
          <p:cNvSpPr>
            <a:spLocks/>
          </p:cNvSpPr>
          <p:nvPr/>
        </p:nvSpPr>
        <p:spPr bwMode="auto">
          <a:xfrm>
            <a:off x="1128713" y="1873250"/>
            <a:ext cx="6691312" cy="3584575"/>
          </a:xfrm>
          <a:custGeom>
            <a:avLst/>
            <a:gdLst>
              <a:gd name="T0" fmla="*/ 1215 w 4742"/>
              <a:gd name="T1" fmla="*/ 2210 h 2258"/>
              <a:gd name="T2" fmla="*/ 980 w 4742"/>
              <a:gd name="T3" fmla="*/ 2131 h 2258"/>
              <a:gd name="T4" fmla="*/ 772 w 4742"/>
              <a:gd name="T5" fmla="*/ 2042 h 2258"/>
              <a:gd name="T6" fmla="*/ 588 w 4742"/>
              <a:gd name="T7" fmla="*/ 1949 h 2258"/>
              <a:gd name="T8" fmla="*/ 429 w 4742"/>
              <a:gd name="T9" fmla="*/ 1848 h 2258"/>
              <a:gd name="T10" fmla="*/ 295 w 4742"/>
              <a:gd name="T11" fmla="*/ 1742 h 2258"/>
              <a:gd name="T12" fmla="*/ 188 w 4742"/>
              <a:gd name="T13" fmla="*/ 1632 h 2258"/>
              <a:gd name="T14" fmla="*/ 103 w 4742"/>
              <a:gd name="T15" fmla="*/ 1518 h 2258"/>
              <a:gd name="T16" fmla="*/ 44 w 4742"/>
              <a:gd name="T17" fmla="*/ 1401 h 2258"/>
              <a:gd name="T18" fmla="*/ 9 w 4742"/>
              <a:gd name="T19" fmla="*/ 1281 h 2258"/>
              <a:gd name="T20" fmla="*/ 0 w 4742"/>
              <a:gd name="T21" fmla="*/ 1161 h 2258"/>
              <a:gd name="T22" fmla="*/ 14 w 4742"/>
              <a:gd name="T23" fmla="*/ 1039 h 2258"/>
              <a:gd name="T24" fmla="*/ 55 w 4742"/>
              <a:gd name="T25" fmla="*/ 917 h 2258"/>
              <a:gd name="T26" fmla="*/ 119 w 4742"/>
              <a:gd name="T27" fmla="*/ 797 h 2258"/>
              <a:gd name="T28" fmla="*/ 207 w 4742"/>
              <a:gd name="T29" fmla="*/ 680 h 2258"/>
              <a:gd name="T30" fmla="*/ 320 w 4742"/>
              <a:gd name="T31" fmla="*/ 563 h 2258"/>
              <a:gd name="T32" fmla="*/ 458 w 4742"/>
              <a:gd name="T33" fmla="*/ 452 h 2258"/>
              <a:gd name="T34" fmla="*/ 618 w 4742"/>
              <a:gd name="T35" fmla="*/ 344 h 2258"/>
              <a:gd name="T36" fmla="*/ 806 w 4742"/>
              <a:gd name="T37" fmla="*/ 242 h 2258"/>
              <a:gd name="T38" fmla="*/ 1014 w 4742"/>
              <a:gd name="T39" fmla="*/ 144 h 2258"/>
              <a:gd name="T40" fmla="*/ 1249 w 4742"/>
              <a:gd name="T41" fmla="*/ 54 h 2258"/>
              <a:gd name="T42" fmla="*/ 3324 w 4742"/>
              <a:gd name="T43" fmla="*/ 0 h 2258"/>
              <a:gd name="T44" fmla="*/ 3573 w 4742"/>
              <a:gd name="T45" fmla="*/ 84 h 2258"/>
              <a:gd name="T46" fmla="*/ 3801 w 4742"/>
              <a:gd name="T47" fmla="*/ 176 h 2258"/>
              <a:gd name="T48" fmla="*/ 4002 w 4742"/>
              <a:gd name="T49" fmla="*/ 275 h 2258"/>
              <a:gd name="T50" fmla="*/ 4181 w 4742"/>
              <a:gd name="T51" fmla="*/ 379 h 2258"/>
              <a:gd name="T52" fmla="*/ 4334 w 4742"/>
              <a:gd name="T53" fmla="*/ 489 h 2258"/>
              <a:gd name="T54" fmla="*/ 4463 w 4742"/>
              <a:gd name="T55" fmla="*/ 602 h 2258"/>
              <a:gd name="T56" fmla="*/ 4567 w 4742"/>
              <a:gd name="T57" fmla="*/ 719 h 2258"/>
              <a:gd name="T58" fmla="*/ 4649 w 4742"/>
              <a:gd name="T59" fmla="*/ 837 h 2258"/>
              <a:gd name="T60" fmla="*/ 4703 w 4742"/>
              <a:gd name="T61" fmla="*/ 957 h 2258"/>
              <a:gd name="T62" fmla="*/ 4735 w 4742"/>
              <a:gd name="T63" fmla="*/ 1079 h 2258"/>
              <a:gd name="T64" fmla="*/ 4742 w 4742"/>
              <a:gd name="T65" fmla="*/ 1201 h 2258"/>
              <a:gd name="T66" fmla="*/ 4725 w 4742"/>
              <a:gd name="T67" fmla="*/ 1321 h 2258"/>
              <a:gd name="T68" fmla="*/ 4682 w 4742"/>
              <a:gd name="T69" fmla="*/ 1440 h 2258"/>
              <a:gd name="T70" fmla="*/ 4613 w 4742"/>
              <a:gd name="T71" fmla="*/ 1556 h 2258"/>
              <a:gd name="T72" fmla="*/ 4521 w 4742"/>
              <a:gd name="T73" fmla="*/ 1670 h 2258"/>
              <a:gd name="T74" fmla="*/ 4405 w 4742"/>
              <a:gd name="T75" fmla="*/ 1779 h 2258"/>
              <a:gd name="T76" fmla="*/ 4262 w 4742"/>
              <a:gd name="T77" fmla="*/ 1883 h 2258"/>
              <a:gd name="T78" fmla="*/ 4096 w 4742"/>
              <a:gd name="T79" fmla="*/ 1981 h 2258"/>
              <a:gd name="T80" fmla="*/ 3903 w 4742"/>
              <a:gd name="T81" fmla="*/ 2072 h 2258"/>
              <a:gd name="T82" fmla="*/ 3686 w 4742"/>
              <a:gd name="T83" fmla="*/ 2157 h 2258"/>
              <a:gd name="T84" fmla="*/ 3444 w 4742"/>
              <a:gd name="T85" fmla="*/ 2235 h 2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42"/>
              <a:gd name="T130" fmla="*/ 0 h 2258"/>
              <a:gd name="T131" fmla="*/ 4742 w 4742"/>
              <a:gd name="T132" fmla="*/ 2258 h 2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42" h="2258">
                <a:moveTo>
                  <a:pt x="1385" y="2258"/>
                </a:moveTo>
                <a:lnTo>
                  <a:pt x="1298" y="2235"/>
                </a:lnTo>
                <a:lnTo>
                  <a:pt x="1215" y="2210"/>
                </a:lnTo>
                <a:lnTo>
                  <a:pt x="1134" y="2184"/>
                </a:lnTo>
                <a:lnTo>
                  <a:pt x="1056" y="2157"/>
                </a:lnTo>
                <a:lnTo>
                  <a:pt x="980" y="2131"/>
                </a:lnTo>
                <a:lnTo>
                  <a:pt x="908" y="2102"/>
                </a:lnTo>
                <a:lnTo>
                  <a:pt x="839" y="2072"/>
                </a:lnTo>
                <a:lnTo>
                  <a:pt x="772" y="2042"/>
                </a:lnTo>
                <a:lnTo>
                  <a:pt x="708" y="2012"/>
                </a:lnTo>
                <a:lnTo>
                  <a:pt x="647" y="1981"/>
                </a:lnTo>
                <a:lnTo>
                  <a:pt x="588" y="1949"/>
                </a:lnTo>
                <a:lnTo>
                  <a:pt x="532" y="1917"/>
                </a:lnTo>
                <a:lnTo>
                  <a:pt x="479" y="1883"/>
                </a:lnTo>
                <a:lnTo>
                  <a:pt x="429" y="1848"/>
                </a:lnTo>
                <a:lnTo>
                  <a:pt x="382" y="1814"/>
                </a:lnTo>
                <a:lnTo>
                  <a:pt x="338" y="1779"/>
                </a:lnTo>
                <a:lnTo>
                  <a:pt x="295" y="1742"/>
                </a:lnTo>
                <a:lnTo>
                  <a:pt x="256" y="1707"/>
                </a:lnTo>
                <a:lnTo>
                  <a:pt x="221" y="1670"/>
                </a:lnTo>
                <a:lnTo>
                  <a:pt x="188" y="1632"/>
                </a:lnTo>
                <a:lnTo>
                  <a:pt x="156" y="1595"/>
                </a:lnTo>
                <a:lnTo>
                  <a:pt x="127" y="1556"/>
                </a:lnTo>
                <a:lnTo>
                  <a:pt x="103" y="1518"/>
                </a:lnTo>
                <a:lnTo>
                  <a:pt x="80" y="1479"/>
                </a:lnTo>
                <a:lnTo>
                  <a:pt x="60" y="1440"/>
                </a:lnTo>
                <a:lnTo>
                  <a:pt x="44" y="1401"/>
                </a:lnTo>
                <a:lnTo>
                  <a:pt x="30" y="1360"/>
                </a:lnTo>
                <a:lnTo>
                  <a:pt x="18" y="1321"/>
                </a:lnTo>
                <a:lnTo>
                  <a:pt x="9" y="1281"/>
                </a:lnTo>
                <a:lnTo>
                  <a:pt x="4" y="1240"/>
                </a:lnTo>
                <a:lnTo>
                  <a:pt x="0" y="1201"/>
                </a:lnTo>
                <a:lnTo>
                  <a:pt x="0" y="1161"/>
                </a:lnTo>
                <a:lnTo>
                  <a:pt x="2" y="1120"/>
                </a:lnTo>
                <a:lnTo>
                  <a:pt x="7" y="1079"/>
                </a:lnTo>
                <a:lnTo>
                  <a:pt x="14" y="1039"/>
                </a:lnTo>
                <a:lnTo>
                  <a:pt x="25" y="998"/>
                </a:lnTo>
                <a:lnTo>
                  <a:pt x="39" y="957"/>
                </a:lnTo>
                <a:lnTo>
                  <a:pt x="55" y="917"/>
                </a:lnTo>
                <a:lnTo>
                  <a:pt x="73" y="878"/>
                </a:lnTo>
                <a:lnTo>
                  <a:pt x="94" y="837"/>
                </a:lnTo>
                <a:lnTo>
                  <a:pt x="119" y="797"/>
                </a:lnTo>
                <a:lnTo>
                  <a:pt x="145" y="758"/>
                </a:lnTo>
                <a:lnTo>
                  <a:pt x="175" y="719"/>
                </a:lnTo>
                <a:lnTo>
                  <a:pt x="207" y="680"/>
                </a:lnTo>
                <a:lnTo>
                  <a:pt x="242" y="641"/>
                </a:lnTo>
                <a:lnTo>
                  <a:pt x="279" y="602"/>
                </a:lnTo>
                <a:lnTo>
                  <a:pt x="320" y="563"/>
                </a:lnTo>
                <a:lnTo>
                  <a:pt x="362" y="526"/>
                </a:lnTo>
                <a:lnTo>
                  <a:pt x="408" y="489"/>
                </a:lnTo>
                <a:lnTo>
                  <a:pt x="458" y="452"/>
                </a:lnTo>
                <a:lnTo>
                  <a:pt x="509" y="415"/>
                </a:lnTo>
                <a:lnTo>
                  <a:pt x="562" y="379"/>
                </a:lnTo>
                <a:lnTo>
                  <a:pt x="618" y="344"/>
                </a:lnTo>
                <a:lnTo>
                  <a:pt x="678" y="309"/>
                </a:lnTo>
                <a:lnTo>
                  <a:pt x="740" y="275"/>
                </a:lnTo>
                <a:lnTo>
                  <a:pt x="806" y="242"/>
                </a:lnTo>
                <a:lnTo>
                  <a:pt x="873" y="208"/>
                </a:lnTo>
                <a:lnTo>
                  <a:pt x="942" y="176"/>
                </a:lnTo>
                <a:lnTo>
                  <a:pt x="1014" y="144"/>
                </a:lnTo>
                <a:lnTo>
                  <a:pt x="1090" y="114"/>
                </a:lnTo>
                <a:lnTo>
                  <a:pt x="1168" y="84"/>
                </a:lnTo>
                <a:lnTo>
                  <a:pt x="1249" y="54"/>
                </a:lnTo>
                <a:lnTo>
                  <a:pt x="1332" y="26"/>
                </a:lnTo>
                <a:lnTo>
                  <a:pt x="1418" y="0"/>
                </a:lnTo>
                <a:lnTo>
                  <a:pt x="3324" y="0"/>
                </a:lnTo>
                <a:lnTo>
                  <a:pt x="3411" y="26"/>
                </a:lnTo>
                <a:lnTo>
                  <a:pt x="3494" y="54"/>
                </a:lnTo>
                <a:lnTo>
                  <a:pt x="3573" y="84"/>
                </a:lnTo>
                <a:lnTo>
                  <a:pt x="3653" y="114"/>
                </a:lnTo>
                <a:lnTo>
                  <a:pt x="3727" y="144"/>
                </a:lnTo>
                <a:lnTo>
                  <a:pt x="3801" y="176"/>
                </a:lnTo>
                <a:lnTo>
                  <a:pt x="3870" y="208"/>
                </a:lnTo>
                <a:lnTo>
                  <a:pt x="3937" y="242"/>
                </a:lnTo>
                <a:lnTo>
                  <a:pt x="4002" y="275"/>
                </a:lnTo>
                <a:lnTo>
                  <a:pt x="4064" y="309"/>
                </a:lnTo>
                <a:lnTo>
                  <a:pt x="4124" y="344"/>
                </a:lnTo>
                <a:lnTo>
                  <a:pt x="4181" y="379"/>
                </a:lnTo>
                <a:lnTo>
                  <a:pt x="4234" y="415"/>
                </a:lnTo>
                <a:lnTo>
                  <a:pt x="4285" y="452"/>
                </a:lnTo>
                <a:lnTo>
                  <a:pt x="4334" y="489"/>
                </a:lnTo>
                <a:lnTo>
                  <a:pt x="4378" y="526"/>
                </a:lnTo>
                <a:lnTo>
                  <a:pt x="4423" y="563"/>
                </a:lnTo>
                <a:lnTo>
                  <a:pt x="4463" y="602"/>
                </a:lnTo>
                <a:lnTo>
                  <a:pt x="4500" y="641"/>
                </a:lnTo>
                <a:lnTo>
                  <a:pt x="4536" y="680"/>
                </a:lnTo>
                <a:lnTo>
                  <a:pt x="4567" y="719"/>
                </a:lnTo>
                <a:lnTo>
                  <a:pt x="4597" y="758"/>
                </a:lnTo>
                <a:lnTo>
                  <a:pt x="4624" y="797"/>
                </a:lnTo>
                <a:lnTo>
                  <a:pt x="4649" y="837"/>
                </a:lnTo>
                <a:lnTo>
                  <a:pt x="4670" y="878"/>
                </a:lnTo>
                <a:lnTo>
                  <a:pt x="4687" y="917"/>
                </a:lnTo>
                <a:lnTo>
                  <a:pt x="4703" y="957"/>
                </a:lnTo>
                <a:lnTo>
                  <a:pt x="4718" y="998"/>
                </a:lnTo>
                <a:lnTo>
                  <a:pt x="4728" y="1039"/>
                </a:lnTo>
                <a:lnTo>
                  <a:pt x="4735" y="1079"/>
                </a:lnTo>
                <a:lnTo>
                  <a:pt x="4740" y="1120"/>
                </a:lnTo>
                <a:lnTo>
                  <a:pt x="4742" y="1161"/>
                </a:lnTo>
                <a:lnTo>
                  <a:pt x="4742" y="1201"/>
                </a:lnTo>
                <a:lnTo>
                  <a:pt x="4739" y="1240"/>
                </a:lnTo>
                <a:lnTo>
                  <a:pt x="4733" y="1281"/>
                </a:lnTo>
                <a:lnTo>
                  <a:pt x="4725" y="1321"/>
                </a:lnTo>
                <a:lnTo>
                  <a:pt x="4712" y="1360"/>
                </a:lnTo>
                <a:lnTo>
                  <a:pt x="4698" y="1401"/>
                </a:lnTo>
                <a:lnTo>
                  <a:pt x="4682" y="1440"/>
                </a:lnTo>
                <a:lnTo>
                  <a:pt x="4661" y="1479"/>
                </a:lnTo>
                <a:lnTo>
                  <a:pt x="4640" y="1518"/>
                </a:lnTo>
                <a:lnTo>
                  <a:pt x="4613" y="1556"/>
                </a:lnTo>
                <a:lnTo>
                  <a:pt x="4587" y="1595"/>
                </a:lnTo>
                <a:lnTo>
                  <a:pt x="4555" y="1632"/>
                </a:lnTo>
                <a:lnTo>
                  <a:pt x="4521" y="1670"/>
                </a:lnTo>
                <a:lnTo>
                  <a:pt x="4486" y="1707"/>
                </a:lnTo>
                <a:lnTo>
                  <a:pt x="4447" y="1742"/>
                </a:lnTo>
                <a:lnTo>
                  <a:pt x="4405" y="1779"/>
                </a:lnTo>
                <a:lnTo>
                  <a:pt x="4361" y="1814"/>
                </a:lnTo>
                <a:lnTo>
                  <a:pt x="4313" y="1848"/>
                </a:lnTo>
                <a:lnTo>
                  <a:pt x="4262" y="1883"/>
                </a:lnTo>
                <a:lnTo>
                  <a:pt x="4209" y="1917"/>
                </a:lnTo>
                <a:lnTo>
                  <a:pt x="4154" y="1949"/>
                </a:lnTo>
                <a:lnTo>
                  <a:pt x="4096" y="1981"/>
                </a:lnTo>
                <a:lnTo>
                  <a:pt x="4034" y="2012"/>
                </a:lnTo>
                <a:lnTo>
                  <a:pt x="3970" y="2042"/>
                </a:lnTo>
                <a:lnTo>
                  <a:pt x="3903" y="2072"/>
                </a:lnTo>
                <a:lnTo>
                  <a:pt x="3834" y="2102"/>
                </a:lnTo>
                <a:lnTo>
                  <a:pt x="3762" y="2131"/>
                </a:lnTo>
                <a:lnTo>
                  <a:pt x="3686" y="2157"/>
                </a:lnTo>
                <a:lnTo>
                  <a:pt x="3608" y="2184"/>
                </a:lnTo>
                <a:lnTo>
                  <a:pt x="3527" y="2210"/>
                </a:lnTo>
                <a:lnTo>
                  <a:pt x="3444" y="2235"/>
                </a:lnTo>
                <a:lnTo>
                  <a:pt x="3358" y="2258"/>
                </a:lnTo>
                <a:lnTo>
                  <a:pt x="1385" y="2258"/>
                </a:lnTo>
              </a:path>
            </a:pathLst>
          </a:custGeom>
          <a:noFill/>
          <a:ln w="0">
            <a:solidFill>
              <a:srgbClr val="999999"/>
            </a:solidFill>
            <a:prstDash val="solid"/>
            <a:round/>
            <a:headEnd/>
            <a:tailEnd/>
          </a:ln>
        </p:spPr>
        <p:txBody>
          <a:bodyPr/>
          <a:lstStyle/>
          <a:p>
            <a:endParaRPr lang="es-ES"/>
          </a:p>
        </p:txBody>
      </p:sp>
      <p:sp>
        <p:nvSpPr>
          <p:cNvPr id="79880" name="Freeform 9"/>
          <p:cNvSpPr>
            <a:spLocks/>
          </p:cNvSpPr>
          <p:nvPr/>
        </p:nvSpPr>
        <p:spPr bwMode="auto">
          <a:xfrm>
            <a:off x="1293813" y="1873250"/>
            <a:ext cx="6357937" cy="3584575"/>
          </a:xfrm>
          <a:custGeom>
            <a:avLst/>
            <a:gdLst>
              <a:gd name="T0" fmla="*/ 1153 w 4505"/>
              <a:gd name="T1" fmla="*/ 2210 h 2258"/>
              <a:gd name="T2" fmla="*/ 931 w 4505"/>
              <a:gd name="T3" fmla="*/ 2131 h 2258"/>
              <a:gd name="T4" fmla="*/ 733 w 4505"/>
              <a:gd name="T5" fmla="*/ 2042 h 2258"/>
              <a:gd name="T6" fmla="*/ 558 w 4505"/>
              <a:gd name="T7" fmla="*/ 1949 h 2258"/>
              <a:gd name="T8" fmla="*/ 408 w 4505"/>
              <a:gd name="T9" fmla="*/ 1848 h 2258"/>
              <a:gd name="T10" fmla="*/ 281 w 4505"/>
              <a:gd name="T11" fmla="*/ 1742 h 2258"/>
              <a:gd name="T12" fmla="*/ 176 w 4505"/>
              <a:gd name="T13" fmla="*/ 1632 h 2258"/>
              <a:gd name="T14" fmla="*/ 97 w 4505"/>
              <a:gd name="T15" fmla="*/ 1518 h 2258"/>
              <a:gd name="T16" fmla="*/ 40 w 4505"/>
              <a:gd name="T17" fmla="*/ 1401 h 2258"/>
              <a:gd name="T18" fmla="*/ 9 w 4505"/>
              <a:gd name="T19" fmla="*/ 1281 h 2258"/>
              <a:gd name="T20" fmla="*/ 0 w 4505"/>
              <a:gd name="T21" fmla="*/ 1161 h 2258"/>
              <a:gd name="T22" fmla="*/ 14 w 4505"/>
              <a:gd name="T23" fmla="*/ 1039 h 2258"/>
              <a:gd name="T24" fmla="*/ 51 w 4505"/>
              <a:gd name="T25" fmla="*/ 917 h 2258"/>
              <a:gd name="T26" fmla="*/ 111 w 4505"/>
              <a:gd name="T27" fmla="*/ 797 h 2258"/>
              <a:gd name="T28" fmla="*/ 196 w 4505"/>
              <a:gd name="T29" fmla="*/ 680 h 2258"/>
              <a:gd name="T30" fmla="*/ 304 w 4505"/>
              <a:gd name="T31" fmla="*/ 563 h 2258"/>
              <a:gd name="T32" fmla="*/ 434 w 4505"/>
              <a:gd name="T33" fmla="*/ 452 h 2258"/>
              <a:gd name="T34" fmla="*/ 588 w 4505"/>
              <a:gd name="T35" fmla="*/ 344 h 2258"/>
              <a:gd name="T36" fmla="*/ 763 w 4505"/>
              <a:gd name="T37" fmla="*/ 242 h 2258"/>
              <a:gd name="T38" fmla="*/ 962 w 4505"/>
              <a:gd name="T39" fmla="*/ 144 h 2258"/>
              <a:gd name="T40" fmla="*/ 1185 w 4505"/>
              <a:gd name="T41" fmla="*/ 54 h 2258"/>
              <a:gd name="T42" fmla="*/ 3158 w 4505"/>
              <a:gd name="T43" fmla="*/ 0 h 2258"/>
              <a:gd name="T44" fmla="*/ 3394 w 4505"/>
              <a:gd name="T45" fmla="*/ 84 h 2258"/>
              <a:gd name="T46" fmla="*/ 3610 w 4505"/>
              <a:gd name="T47" fmla="*/ 176 h 2258"/>
              <a:gd name="T48" fmla="*/ 3802 w 4505"/>
              <a:gd name="T49" fmla="*/ 275 h 2258"/>
              <a:gd name="T50" fmla="*/ 3970 w 4505"/>
              <a:gd name="T51" fmla="*/ 379 h 2258"/>
              <a:gd name="T52" fmla="*/ 4117 w 4505"/>
              <a:gd name="T53" fmla="*/ 489 h 2258"/>
              <a:gd name="T54" fmla="*/ 4238 w 4505"/>
              <a:gd name="T55" fmla="*/ 602 h 2258"/>
              <a:gd name="T56" fmla="*/ 4339 w 4505"/>
              <a:gd name="T57" fmla="*/ 719 h 2258"/>
              <a:gd name="T58" fmla="*/ 4415 w 4505"/>
              <a:gd name="T59" fmla="*/ 837 h 2258"/>
              <a:gd name="T60" fmla="*/ 4468 w 4505"/>
              <a:gd name="T61" fmla="*/ 957 h 2258"/>
              <a:gd name="T62" fmla="*/ 4498 w 4505"/>
              <a:gd name="T63" fmla="*/ 1079 h 2258"/>
              <a:gd name="T64" fmla="*/ 4505 w 4505"/>
              <a:gd name="T65" fmla="*/ 1201 h 2258"/>
              <a:gd name="T66" fmla="*/ 4487 w 4505"/>
              <a:gd name="T67" fmla="*/ 1321 h 2258"/>
              <a:gd name="T68" fmla="*/ 4447 w 4505"/>
              <a:gd name="T69" fmla="*/ 1440 h 2258"/>
              <a:gd name="T70" fmla="*/ 4383 w 4505"/>
              <a:gd name="T71" fmla="*/ 1556 h 2258"/>
              <a:gd name="T72" fmla="*/ 4295 w 4505"/>
              <a:gd name="T73" fmla="*/ 1670 h 2258"/>
              <a:gd name="T74" fmla="*/ 4184 w 4505"/>
              <a:gd name="T75" fmla="*/ 1779 h 2258"/>
              <a:gd name="T76" fmla="*/ 4049 w 4505"/>
              <a:gd name="T77" fmla="*/ 1883 h 2258"/>
              <a:gd name="T78" fmla="*/ 3891 w 4505"/>
              <a:gd name="T79" fmla="*/ 1981 h 2258"/>
              <a:gd name="T80" fmla="*/ 3709 w 4505"/>
              <a:gd name="T81" fmla="*/ 2072 h 2258"/>
              <a:gd name="T82" fmla="*/ 3502 w 4505"/>
              <a:gd name="T83" fmla="*/ 2157 h 2258"/>
              <a:gd name="T84" fmla="*/ 3271 w 4505"/>
              <a:gd name="T85" fmla="*/ 2235 h 2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05"/>
              <a:gd name="T130" fmla="*/ 0 h 2258"/>
              <a:gd name="T131" fmla="*/ 4505 w 4505"/>
              <a:gd name="T132" fmla="*/ 2258 h 2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05" h="2258">
                <a:moveTo>
                  <a:pt x="1316" y="2258"/>
                </a:moveTo>
                <a:lnTo>
                  <a:pt x="1233" y="2235"/>
                </a:lnTo>
                <a:lnTo>
                  <a:pt x="1153" y="2210"/>
                </a:lnTo>
                <a:lnTo>
                  <a:pt x="1077" y="2184"/>
                </a:lnTo>
                <a:lnTo>
                  <a:pt x="1003" y="2157"/>
                </a:lnTo>
                <a:lnTo>
                  <a:pt x="931" y="2131"/>
                </a:lnTo>
                <a:lnTo>
                  <a:pt x="862" y="2102"/>
                </a:lnTo>
                <a:lnTo>
                  <a:pt x="796" y="2072"/>
                </a:lnTo>
                <a:lnTo>
                  <a:pt x="733" y="2042"/>
                </a:lnTo>
                <a:lnTo>
                  <a:pt x="673" y="2012"/>
                </a:lnTo>
                <a:lnTo>
                  <a:pt x="614" y="1981"/>
                </a:lnTo>
                <a:lnTo>
                  <a:pt x="558" y="1949"/>
                </a:lnTo>
                <a:lnTo>
                  <a:pt x="505" y="1917"/>
                </a:lnTo>
                <a:lnTo>
                  <a:pt x="456" y="1883"/>
                </a:lnTo>
                <a:lnTo>
                  <a:pt x="408" y="1848"/>
                </a:lnTo>
                <a:lnTo>
                  <a:pt x="362" y="1814"/>
                </a:lnTo>
                <a:lnTo>
                  <a:pt x="320" y="1779"/>
                </a:lnTo>
                <a:lnTo>
                  <a:pt x="281" y="1742"/>
                </a:lnTo>
                <a:lnTo>
                  <a:pt x="244" y="1707"/>
                </a:lnTo>
                <a:lnTo>
                  <a:pt x="208" y="1670"/>
                </a:lnTo>
                <a:lnTo>
                  <a:pt x="176" y="1632"/>
                </a:lnTo>
                <a:lnTo>
                  <a:pt x="148" y="1595"/>
                </a:lnTo>
                <a:lnTo>
                  <a:pt x="122" y="1556"/>
                </a:lnTo>
                <a:lnTo>
                  <a:pt x="97" y="1518"/>
                </a:lnTo>
                <a:lnTo>
                  <a:pt x="76" y="1479"/>
                </a:lnTo>
                <a:lnTo>
                  <a:pt x="56" y="1440"/>
                </a:lnTo>
                <a:lnTo>
                  <a:pt x="40" y="1401"/>
                </a:lnTo>
                <a:lnTo>
                  <a:pt x="28" y="1360"/>
                </a:lnTo>
                <a:lnTo>
                  <a:pt x="18" y="1321"/>
                </a:lnTo>
                <a:lnTo>
                  <a:pt x="9" y="1281"/>
                </a:lnTo>
                <a:lnTo>
                  <a:pt x="3" y="1240"/>
                </a:lnTo>
                <a:lnTo>
                  <a:pt x="0" y="1201"/>
                </a:lnTo>
                <a:lnTo>
                  <a:pt x="0" y="1161"/>
                </a:lnTo>
                <a:lnTo>
                  <a:pt x="2" y="1120"/>
                </a:lnTo>
                <a:lnTo>
                  <a:pt x="7" y="1079"/>
                </a:lnTo>
                <a:lnTo>
                  <a:pt x="14" y="1039"/>
                </a:lnTo>
                <a:lnTo>
                  <a:pt x="23" y="998"/>
                </a:lnTo>
                <a:lnTo>
                  <a:pt x="35" y="957"/>
                </a:lnTo>
                <a:lnTo>
                  <a:pt x="51" y="917"/>
                </a:lnTo>
                <a:lnTo>
                  <a:pt x="69" y="878"/>
                </a:lnTo>
                <a:lnTo>
                  <a:pt x="88" y="837"/>
                </a:lnTo>
                <a:lnTo>
                  <a:pt x="111" y="797"/>
                </a:lnTo>
                <a:lnTo>
                  <a:pt x="138" y="758"/>
                </a:lnTo>
                <a:lnTo>
                  <a:pt x="166" y="719"/>
                </a:lnTo>
                <a:lnTo>
                  <a:pt x="196" y="680"/>
                </a:lnTo>
                <a:lnTo>
                  <a:pt x="229" y="641"/>
                </a:lnTo>
                <a:lnTo>
                  <a:pt x="265" y="602"/>
                </a:lnTo>
                <a:lnTo>
                  <a:pt x="304" y="563"/>
                </a:lnTo>
                <a:lnTo>
                  <a:pt x="344" y="526"/>
                </a:lnTo>
                <a:lnTo>
                  <a:pt x="388" y="489"/>
                </a:lnTo>
                <a:lnTo>
                  <a:pt x="434" y="452"/>
                </a:lnTo>
                <a:lnTo>
                  <a:pt x="482" y="415"/>
                </a:lnTo>
                <a:lnTo>
                  <a:pt x="533" y="379"/>
                </a:lnTo>
                <a:lnTo>
                  <a:pt x="588" y="344"/>
                </a:lnTo>
                <a:lnTo>
                  <a:pt x="643" y="309"/>
                </a:lnTo>
                <a:lnTo>
                  <a:pt x="703" y="275"/>
                </a:lnTo>
                <a:lnTo>
                  <a:pt x="763" y="242"/>
                </a:lnTo>
                <a:lnTo>
                  <a:pt x="828" y="208"/>
                </a:lnTo>
                <a:lnTo>
                  <a:pt x="893" y="176"/>
                </a:lnTo>
                <a:lnTo>
                  <a:pt x="962" y="144"/>
                </a:lnTo>
                <a:lnTo>
                  <a:pt x="1035" y="114"/>
                </a:lnTo>
                <a:lnTo>
                  <a:pt x="1109" y="84"/>
                </a:lnTo>
                <a:lnTo>
                  <a:pt x="1185" y="54"/>
                </a:lnTo>
                <a:lnTo>
                  <a:pt x="1264" y="26"/>
                </a:lnTo>
                <a:lnTo>
                  <a:pt x="1346" y="0"/>
                </a:lnTo>
                <a:lnTo>
                  <a:pt x="3158" y="0"/>
                </a:lnTo>
                <a:lnTo>
                  <a:pt x="3239" y="26"/>
                </a:lnTo>
                <a:lnTo>
                  <a:pt x="3318" y="54"/>
                </a:lnTo>
                <a:lnTo>
                  <a:pt x="3394" y="84"/>
                </a:lnTo>
                <a:lnTo>
                  <a:pt x="3468" y="114"/>
                </a:lnTo>
                <a:lnTo>
                  <a:pt x="3541" y="144"/>
                </a:lnTo>
                <a:lnTo>
                  <a:pt x="3610" y="176"/>
                </a:lnTo>
                <a:lnTo>
                  <a:pt x="3677" y="208"/>
                </a:lnTo>
                <a:lnTo>
                  <a:pt x="3740" y="242"/>
                </a:lnTo>
                <a:lnTo>
                  <a:pt x="3802" y="275"/>
                </a:lnTo>
                <a:lnTo>
                  <a:pt x="3861" y="309"/>
                </a:lnTo>
                <a:lnTo>
                  <a:pt x="3917" y="344"/>
                </a:lnTo>
                <a:lnTo>
                  <a:pt x="3970" y="379"/>
                </a:lnTo>
                <a:lnTo>
                  <a:pt x="4021" y="415"/>
                </a:lnTo>
                <a:lnTo>
                  <a:pt x="4071" y="452"/>
                </a:lnTo>
                <a:lnTo>
                  <a:pt x="4117" y="489"/>
                </a:lnTo>
                <a:lnTo>
                  <a:pt x="4159" y="526"/>
                </a:lnTo>
                <a:lnTo>
                  <a:pt x="4201" y="563"/>
                </a:lnTo>
                <a:lnTo>
                  <a:pt x="4238" y="602"/>
                </a:lnTo>
                <a:lnTo>
                  <a:pt x="4276" y="641"/>
                </a:lnTo>
                <a:lnTo>
                  <a:pt x="4307" y="680"/>
                </a:lnTo>
                <a:lnTo>
                  <a:pt x="4339" y="719"/>
                </a:lnTo>
                <a:lnTo>
                  <a:pt x="4367" y="758"/>
                </a:lnTo>
                <a:lnTo>
                  <a:pt x="4392" y="797"/>
                </a:lnTo>
                <a:lnTo>
                  <a:pt x="4415" y="837"/>
                </a:lnTo>
                <a:lnTo>
                  <a:pt x="4434" y="878"/>
                </a:lnTo>
                <a:lnTo>
                  <a:pt x="4454" y="917"/>
                </a:lnTo>
                <a:lnTo>
                  <a:pt x="4468" y="957"/>
                </a:lnTo>
                <a:lnTo>
                  <a:pt x="4480" y="998"/>
                </a:lnTo>
                <a:lnTo>
                  <a:pt x="4491" y="1039"/>
                </a:lnTo>
                <a:lnTo>
                  <a:pt x="4498" y="1079"/>
                </a:lnTo>
                <a:lnTo>
                  <a:pt x="4503" y="1120"/>
                </a:lnTo>
                <a:lnTo>
                  <a:pt x="4505" y="1161"/>
                </a:lnTo>
                <a:lnTo>
                  <a:pt x="4505" y="1201"/>
                </a:lnTo>
                <a:lnTo>
                  <a:pt x="4502" y="1240"/>
                </a:lnTo>
                <a:lnTo>
                  <a:pt x="4496" y="1281"/>
                </a:lnTo>
                <a:lnTo>
                  <a:pt x="4487" y="1321"/>
                </a:lnTo>
                <a:lnTo>
                  <a:pt x="4477" y="1360"/>
                </a:lnTo>
                <a:lnTo>
                  <a:pt x="4463" y="1401"/>
                </a:lnTo>
                <a:lnTo>
                  <a:pt x="4447" y="1440"/>
                </a:lnTo>
                <a:lnTo>
                  <a:pt x="4427" y="1479"/>
                </a:lnTo>
                <a:lnTo>
                  <a:pt x="4406" y="1518"/>
                </a:lnTo>
                <a:lnTo>
                  <a:pt x="4383" y="1556"/>
                </a:lnTo>
                <a:lnTo>
                  <a:pt x="4357" y="1595"/>
                </a:lnTo>
                <a:lnTo>
                  <a:pt x="4327" y="1632"/>
                </a:lnTo>
                <a:lnTo>
                  <a:pt x="4295" y="1670"/>
                </a:lnTo>
                <a:lnTo>
                  <a:pt x="4261" y="1707"/>
                </a:lnTo>
                <a:lnTo>
                  <a:pt x="4224" y="1742"/>
                </a:lnTo>
                <a:lnTo>
                  <a:pt x="4184" y="1779"/>
                </a:lnTo>
                <a:lnTo>
                  <a:pt x="4141" y="1814"/>
                </a:lnTo>
                <a:lnTo>
                  <a:pt x="4097" y="1848"/>
                </a:lnTo>
                <a:lnTo>
                  <a:pt x="4049" y="1883"/>
                </a:lnTo>
                <a:lnTo>
                  <a:pt x="3998" y="1917"/>
                </a:lnTo>
                <a:lnTo>
                  <a:pt x="3945" y="1949"/>
                </a:lnTo>
                <a:lnTo>
                  <a:pt x="3891" y="1981"/>
                </a:lnTo>
                <a:lnTo>
                  <a:pt x="3832" y="2012"/>
                </a:lnTo>
                <a:lnTo>
                  <a:pt x="3772" y="2042"/>
                </a:lnTo>
                <a:lnTo>
                  <a:pt x="3709" y="2072"/>
                </a:lnTo>
                <a:lnTo>
                  <a:pt x="3642" y="2102"/>
                </a:lnTo>
                <a:lnTo>
                  <a:pt x="3573" y="2131"/>
                </a:lnTo>
                <a:lnTo>
                  <a:pt x="3502" y="2157"/>
                </a:lnTo>
                <a:lnTo>
                  <a:pt x="3428" y="2184"/>
                </a:lnTo>
                <a:lnTo>
                  <a:pt x="3350" y="2210"/>
                </a:lnTo>
                <a:lnTo>
                  <a:pt x="3271" y="2235"/>
                </a:lnTo>
                <a:lnTo>
                  <a:pt x="3189" y="2258"/>
                </a:lnTo>
                <a:lnTo>
                  <a:pt x="1316" y="2258"/>
                </a:lnTo>
              </a:path>
            </a:pathLst>
          </a:custGeom>
          <a:noFill/>
          <a:ln w="0">
            <a:solidFill>
              <a:srgbClr val="999999"/>
            </a:solidFill>
            <a:prstDash val="solid"/>
            <a:round/>
            <a:headEnd/>
            <a:tailEnd/>
          </a:ln>
        </p:spPr>
        <p:txBody>
          <a:bodyPr/>
          <a:lstStyle/>
          <a:p>
            <a:endParaRPr lang="es-ES"/>
          </a:p>
        </p:txBody>
      </p:sp>
      <p:sp>
        <p:nvSpPr>
          <p:cNvPr id="79881" name="Freeform 10"/>
          <p:cNvSpPr>
            <a:spLocks/>
          </p:cNvSpPr>
          <p:nvPr/>
        </p:nvSpPr>
        <p:spPr bwMode="auto">
          <a:xfrm>
            <a:off x="1563688" y="1873250"/>
            <a:ext cx="5821362" cy="3584575"/>
          </a:xfrm>
          <a:custGeom>
            <a:avLst/>
            <a:gdLst>
              <a:gd name="T0" fmla="*/ 1056 w 4125"/>
              <a:gd name="T1" fmla="*/ 2210 h 2258"/>
              <a:gd name="T2" fmla="*/ 853 w 4125"/>
              <a:gd name="T3" fmla="*/ 2131 h 2258"/>
              <a:gd name="T4" fmla="*/ 671 w 4125"/>
              <a:gd name="T5" fmla="*/ 2042 h 2258"/>
              <a:gd name="T6" fmla="*/ 510 w 4125"/>
              <a:gd name="T7" fmla="*/ 1949 h 2258"/>
              <a:gd name="T8" fmla="*/ 372 w 4125"/>
              <a:gd name="T9" fmla="*/ 1848 h 2258"/>
              <a:gd name="T10" fmla="*/ 256 w 4125"/>
              <a:gd name="T11" fmla="*/ 1742 h 2258"/>
              <a:gd name="T12" fmla="*/ 162 w 4125"/>
              <a:gd name="T13" fmla="*/ 1632 h 2258"/>
              <a:gd name="T14" fmla="*/ 88 w 4125"/>
              <a:gd name="T15" fmla="*/ 1518 h 2258"/>
              <a:gd name="T16" fmla="*/ 37 w 4125"/>
              <a:gd name="T17" fmla="*/ 1401 h 2258"/>
              <a:gd name="T18" fmla="*/ 7 w 4125"/>
              <a:gd name="T19" fmla="*/ 1281 h 2258"/>
              <a:gd name="T20" fmla="*/ 0 w 4125"/>
              <a:gd name="T21" fmla="*/ 1161 h 2258"/>
              <a:gd name="T22" fmla="*/ 12 w 4125"/>
              <a:gd name="T23" fmla="*/ 1039 h 2258"/>
              <a:gd name="T24" fmla="*/ 46 w 4125"/>
              <a:gd name="T25" fmla="*/ 917 h 2258"/>
              <a:gd name="T26" fmla="*/ 102 w 4125"/>
              <a:gd name="T27" fmla="*/ 797 h 2258"/>
              <a:gd name="T28" fmla="*/ 180 w 4125"/>
              <a:gd name="T29" fmla="*/ 680 h 2258"/>
              <a:gd name="T30" fmla="*/ 277 w 4125"/>
              <a:gd name="T31" fmla="*/ 563 h 2258"/>
              <a:gd name="T32" fmla="*/ 397 w 4125"/>
              <a:gd name="T33" fmla="*/ 452 h 2258"/>
              <a:gd name="T34" fmla="*/ 538 w 4125"/>
              <a:gd name="T35" fmla="*/ 344 h 2258"/>
              <a:gd name="T36" fmla="*/ 699 w 4125"/>
              <a:gd name="T37" fmla="*/ 242 h 2258"/>
              <a:gd name="T38" fmla="*/ 883 w 4125"/>
              <a:gd name="T39" fmla="*/ 144 h 2258"/>
              <a:gd name="T40" fmla="*/ 1086 w 4125"/>
              <a:gd name="T41" fmla="*/ 54 h 2258"/>
              <a:gd name="T42" fmla="*/ 2891 w 4125"/>
              <a:gd name="T43" fmla="*/ 0 h 2258"/>
              <a:gd name="T44" fmla="*/ 3108 w 4125"/>
              <a:gd name="T45" fmla="*/ 84 h 2258"/>
              <a:gd name="T46" fmla="*/ 3306 w 4125"/>
              <a:gd name="T47" fmla="*/ 176 h 2258"/>
              <a:gd name="T48" fmla="*/ 3481 w 4125"/>
              <a:gd name="T49" fmla="*/ 275 h 2258"/>
              <a:gd name="T50" fmla="*/ 3636 w 4125"/>
              <a:gd name="T51" fmla="*/ 379 h 2258"/>
              <a:gd name="T52" fmla="*/ 3768 w 4125"/>
              <a:gd name="T53" fmla="*/ 489 h 2258"/>
              <a:gd name="T54" fmla="*/ 3881 w 4125"/>
              <a:gd name="T55" fmla="*/ 602 h 2258"/>
              <a:gd name="T56" fmla="*/ 3973 w 4125"/>
              <a:gd name="T57" fmla="*/ 719 h 2258"/>
              <a:gd name="T58" fmla="*/ 4042 w 4125"/>
              <a:gd name="T59" fmla="*/ 837 h 2258"/>
              <a:gd name="T60" fmla="*/ 4092 w 4125"/>
              <a:gd name="T61" fmla="*/ 957 h 2258"/>
              <a:gd name="T62" fmla="*/ 4118 w 4125"/>
              <a:gd name="T63" fmla="*/ 1079 h 2258"/>
              <a:gd name="T64" fmla="*/ 4123 w 4125"/>
              <a:gd name="T65" fmla="*/ 1201 h 2258"/>
              <a:gd name="T66" fmla="*/ 4109 w 4125"/>
              <a:gd name="T67" fmla="*/ 1321 h 2258"/>
              <a:gd name="T68" fmla="*/ 4072 w 4125"/>
              <a:gd name="T69" fmla="*/ 1440 h 2258"/>
              <a:gd name="T70" fmla="*/ 4012 w 4125"/>
              <a:gd name="T71" fmla="*/ 1556 h 2258"/>
              <a:gd name="T72" fmla="*/ 3933 w 4125"/>
              <a:gd name="T73" fmla="*/ 1670 h 2258"/>
              <a:gd name="T74" fmla="*/ 3830 w 4125"/>
              <a:gd name="T75" fmla="*/ 1779 h 2258"/>
              <a:gd name="T76" fmla="*/ 3707 w 4125"/>
              <a:gd name="T77" fmla="*/ 1883 h 2258"/>
              <a:gd name="T78" fmla="*/ 3562 w 4125"/>
              <a:gd name="T79" fmla="*/ 1981 h 2258"/>
              <a:gd name="T80" fmla="*/ 3394 w 4125"/>
              <a:gd name="T81" fmla="*/ 2072 h 2258"/>
              <a:gd name="T82" fmla="*/ 3205 w 4125"/>
              <a:gd name="T83" fmla="*/ 2157 h 2258"/>
              <a:gd name="T84" fmla="*/ 2995 w 4125"/>
              <a:gd name="T85" fmla="*/ 2235 h 2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25"/>
              <a:gd name="T130" fmla="*/ 0 h 2258"/>
              <a:gd name="T131" fmla="*/ 4125 w 4125"/>
              <a:gd name="T132" fmla="*/ 2258 h 2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25" h="2258">
                <a:moveTo>
                  <a:pt x="1204" y="2258"/>
                </a:moveTo>
                <a:lnTo>
                  <a:pt x="1128" y="2235"/>
                </a:lnTo>
                <a:lnTo>
                  <a:pt x="1056" y="2210"/>
                </a:lnTo>
                <a:lnTo>
                  <a:pt x="985" y="2184"/>
                </a:lnTo>
                <a:lnTo>
                  <a:pt x="918" y="2157"/>
                </a:lnTo>
                <a:lnTo>
                  <a:pt x="853" y="2131"/>
                </a:lnTo>
                <a:lnTo>
                  <a:pt x="789" y="2102"/>
                </a:lnTo>
                <a:lnTo>
                  <a:pt x="729" y="2072"/>
                </a:lnTo>
                <a:lnTo>
                  <a:pt x="671" y="2042"/>
                </a:lnTo>
                <a:lnTo>
                  <a:pt x="614" y="2012"/>
                </a:lnTo>
                <a:lnTo>
                  <a:pt x="561" y="1981"/>
                </a:lnTo>
                <a:lnTo>
                  <a:pt x="510" y="1949"/>
                </a:lnTo>
                <a:lnTo>
                  <a:pt x="462" y="1917"/>
                </a:lnTo>
                <a:lnTo>
                  <a:pt x="416" y="1883"/>
                </a:lnTo>
                <a:lnTo>
                  <a:pt x="372" y="1848"/>
                </a:lnTo>
                <a:lnTo>
                  <a:pt x="332" y="1814"/>
                </a:lnTo>
                <a:lnTo>
                  <a:pt x="293" y="1779"/>
                </a:lnTo>
                <a:lnTo>
                  <a:pt x="256" y="1742"/>
                </a:lnTo>
                <a:lnTo>
                  <a:pt x="222" y="1707"/>
                </a:lnTo>
                <a:lnTo>
                  <a:pt x="190" y="1670"/>
                </a:lnTo>
                <a:lnTo>
                  <a:pt x="162" y="1632"/>
                </a:lnTo>
                <a:lnTo>
                  <a:pt x="136" y="1595"/>
                </a:lnTo>
                <a:lnTo>
                  <a:pt x="111" y="1556"/>
                </a:lnTo>
                <a:lnTo>
                  <a:pt x="88" y="1518"/>
                </a:lnTo>
                <a:lnTo>
                  <a:pt x="68" y="1479"/>
                </a:lnTo>
                <a:lnTo>
                  <a:pt x="53" y="1440"/>
                </a:lnTo>
                <a:lnTo>
                  <a:pt x="37" y="1401"/>
                </a:lnTo>
                <a:lnTo>
                  <a:pt x="24" y="1360"/>
                </a:lnTo>
                <a:lnTo>
                  <a:pt x="15" y="1321"/>
                </a:lnTo>
                <a:lnTo>
                  <a:pt x="7" y="1281"/>
                </a:lnTo>
                <a:lnTo>
                  <a:pt x="1" y="1240"/>
                </a:lnTo>
                <a:lnTo>
                  <a:pt x="0" y="1201"/>
                </a:lnTo>
                <a:lnTo>
                  <a:pt x="0" y="1161"/>
                </a:lnTo>
                <a:lnTo>
                  <a:pt x="1" y="1120"/>
                </a:lnTo>
                <a:lnTo>
                  <a:pt x="5" y="1079"/>
                </a:lnTo>
                <a:lnTo>
                  <a:pt x="12" y="1039"/>
                </a:lnTo>
                <a:lnTo>
                  <a:pt x="21" y="998"/>
                </a:lnTo>
                <a:lnTo>
                  <a:pt x="33" y="957"/>
                </a:lnTo>
                <a:lnTo>
                  <a:pt x="46" y="917"/>
                </a:lnTo>
                <a:lnTo>
                  <a:pt x="63" y="878"/>
                </a:lnTo>
                <a:lnTo>
                  <a:pt x="81" y="837"/>
                </a:lnTo>
                <a:lnTo>
                  <a:pt x="102" y="797"/>
                </a:lnTo>
                <a:lnTo>
                  <a:pt x="125" y="758"/>
                </a:lnTo>
                <a:lnTo>
                  <a:pt x="151" y="719"/>
                </a:lnTo>
                <a:lnTo>
                  <a:pt x="180" y="680"/>
                </a:lnTo>
                <a:lnTo>
                  <a:pt x="210" y="641"/>
                </a:lnTo>
                <a:lnTo>
                  <a:pt x="242" y="602"/>
                </a:lnTo>
                <a:lnTo>
                  <a:pt x="277" y="563"/>
                </a:lnTo>
                <a:lnTo>
                  <a:pt x="316" y="526"/>
                </a:lnTo>
                <a:lnTo>
                  <a:pt x="355" y="489"/>
                </a:lnTo>
                <a:lnTo>
                  <a:pt x="397" y="452"/>
                </a:lnTo>
                <a:lnTo>
                  <a:pt x="441" y="415"/>
                </a:lnTo>
                <a:lnTo>
                  <a:pt x="489" y="379"/>
                </a:lnTo>
                <a:lnTo>
                  <a:pt x="538" y="344"/>
                </a:lnTo>
                <a:lnTo>
                  <a:pt x="589" y="309"/>
                </a:lnTo>
                <a:lnTo>
                  <a:pt x="642" y="275"/>
                </a:lnTo>
                <a:lnTo>
                  <a:pt x="699" y="242"/>
                </a:lnTo>
                <a:lnTo>
                  <a:pt x="757" y="208"/>
                </a:lnTo>
                <a:lnTo>
                  <a:pt x="819" y="176"/>
                </a:lnTo>
                <a:lnTo>
                  <a:pt x="883" y="144"/>
                </a:lnTo>
                <a:lnTo>
                  <a:pt x="948" y="114"/>
                </a:lnTo>
                <a:lnTo>
                  <a:pt x="1015" y="84"/>
                </a:lnTo>
                <a:lnTo>
                  <a:pt x="1086" y="54"/>
                </a:lnTo>
                <a:lnTo>
                  <a:pt x="1158" y="26"/>
                </a:lnTo>
                <a:lnTo>
                  <a:pt x="1234" y="0"/>
                </a:lnTo>
                <a:lnTo>
                  <a:pt x="2891" y="0"/>
                </a:lnTo>
                <a:lnTo>
                  <a:pt x="2965" y="26"/>
                </a:lnTo>
                <a:lnTo>
                  <a:pt x="3037" y="54"/>
                </a:lnTo>
                <a:lnTo>
                  <a:pt x="3108" y="84"/>
                </a:lnTo>
                <a:lnTo>
                  <a:pt x="3177" y="114"/>
                </a:lnTo>
                <a:lnTo>
                  <a:pt x="3242" y="144"/>
                </a:lnTo>
                <a:lnTo>
                  <a:pt x="3306" y="176"/>
                </a:lnTo>
                <a:lnTo>
                  <a:pt x="3366" y="208"/>
                </a:lnTo>
                <a:lnTo>
                  <a:pt x="3424" y="242"/>
                </a:lnTo>
                <a:lnTo>
                  <a:pt x="3481" y="275"/>
                </a:lnTo>
                <a:lnTo>
                  <a:pt x="3535" y="309"/>
                </a:lnTo>
                <a:lnTo>
                  <a:pt x="3587" y="344"/>
                </a:lnTo>
                <a:lnTo>
                  <a:pt x="3636" y="379"/>
                </a:lnTo>
                <a:lnTo>
                  <a:pt x="3682" y="415"/>
                </a:lnTo>
                <a:lnTo>
                  <a:pt x="3726" y="452"/>
                </a:lnTo>
                <a:lnTo>
                  <a:pt x="3768" y="489"/>
                </a:lnTo>
                <a:lnTo>
                  <a:pt x="3809" y="526"/>
                </a:lnTo>
                <a:lnTo>
                  <a:pt x="3846" y="563"/>
                </a:lnTo>
                <a:lnTo>
                  <a:pt x="3881" y="602"/>
                </a:lnTo>
                <a:lnTo>
                  <a:pt x="3913" y="641"/>
                </a:lnTo>
                <a:lnTo>
                  <a:pt x="3945" y="680"/>
                </a:lnTo>
                <a:lnTo>
                  <a:pt x="3973" y="719"/>
                </a:lnTo>
                <a:lnTo>
                  <a:pt x="3998" y="758"/>
                </a:lnTo>
                <a:lnTo>
                  <a:pt x="4021" y="797"/>
                </a:lnTo>
                <a:lnTo>
                  <a:pt x="4042" y="837"/>
                </a:lnTo>
                <a:lnTo>
                  <a:pt x="4062" y="878"/>
                </a:lnTo>
                <a:lnTo>
                  <a:pt x="4077" y="917"/>
                </a:lnTo>
                <a:lnTo>
                  <a:pt x="4092" y="957"/>
                </a:lnTo>
                <a:lnTo>
                  <a:pt x="4102" y="998"/>
                </a:lnTo>
                <a:lnTo>
                  <a:pt x="4111" y="1039"/>
                </a:lnTo>
                <a:lnTo>
                  <a:pt x="4118" y="1079"/>
                </a:lnTo>
                <a:lnTo>
                  <a:pt x="4123" y="1120"/>
                </a:lnTo>
                <a:lnTo>
                  <a:pt x="4125" y="1161"/>
                </a:lnTo>
                <a:lnTo>
                  <a:pt x="4123" y="1201"/>
                </a:lnTo>
                <a:lnTo>
                  <a:pt x="4122" y="1240"/>
                </a:lnTo>
                <a:lnTo>
                  <a:pt x="4116" y="1281"/>
                </a:lnTo>
                <a:lnTo>
                  <a:pt x="4109" y="1321"/>
                </a:lnTo>
                <a:lnTo>
                  <a:pt x="4099" y="1360"/>
                </a:lnTo>
                <a:lnTo>
                  <a:pt x="4086" y="1401"/>
                </a:lnTo>
                <a:lnTo>
                  <a:pt x="4072" y="1440"/>
                </a:lnTo>
                <a:lnTo>
                  <a:pt x="4055" y="1479"/>
                </a:lnTo>
                <a:lnTo>
                  <a:pt x="4035" y="1518"/>
                </a:lnTo>
                <a:lnTo>
                  <a:pt x="4012" y="1556"/>
                </a:lnTo>
                <a:lnTo>
                  <a:pt x="3989" y="1595"/>
                </a:lnTo>
                <a:lnTo>
                  <a:pt x="3961" y="1632"/>
                </a:lnTo>
                <a:lnTo>
                  <a:pt x="3933" y="1670"/>
                </a:lnTo>
                <a:lnTo>
                  <a:pt x="3901" y="1707"/>
                </a:lnTo>
                <a:lnTo>
                  <a:pt x="3867" y="1742"/>
                </a:lnTo>
                <a:lnTo>
                  <a:pt x="3830" y="1779"/>
                </a:lnTo>
                <a:lnTo>
                  <a:pt x="3791" y="1814"/>
                </a:lnTo>
                <a:lnTo>
                  <a:pt x="3751" y="1848"/>
                </a:lnTo>
                <a:lnTo>
                  <a:pt x="3707" y="1883"/>
                </a:lnTo>
                <a:lnTo>
                  <a:pt x="3661" y="1917"/>
                </a:lnTo>
                <a:lnTo>
                  <a:pt x="3613" y="1949"/>
                </a:lnTo>
                <a:lnTo>
                  <a:pt x="3562" y="1981"/>
                </a:lnTo>
                <a:lnTo>
                  <a:pt x="3509" y="2012"/>
                </a:lnTo>
                <a:lnTo>
                  <a:pt x="3452" y="2042"/>
                </a:lnTo>
                <a:lnTo>
                  <a:pt x="3394" y="2072"/>
                </a:lnTo>
                <a:lnTo>
                  <a:pt x="3334" y="2102"/>
                </a:lnTo>
                <a:lnTo>
                  <a:pt x="3270" y="2131"/>
                </a:lnTo>
                <a:lnTo>
                  <a:pt x="3205" y="2157"/>
                </a:lnTo>
                <a:lnTo>
                  <a:pt x="3138" y="2184"/>
                </a:lnTo>
                <a:lnTo>
                  <a:pt x="3067" y="2210"/>
                </a:lnTo>
                <a:lnTo>
                  <a:pt x="2995" y="2235"/>
                </a:lnTo>
                <a:lnTo>
                  <a:pt x="2919" y="2258"/>
                </a:lnTo>
                <a:lnTo>
                  <a:pt x="1204" y="2258"/>
                </a:lnTo>
              </a:path>
            </a:pathLst>
          </a:custGeom>
          <a:noFill/>
          <a:ln w="0">
            <a:solidFill>
              <a:srgbClr val="999999"/>
            </a:solidFill>
            <a:prstDash val="solid"/>
            <a:round/>
            <a:headEnd/>
            <a:tailEnd/>
          </a:ln>
        </p:spPr>
        <p:txBody>
          <a:bodyPr/>
          <a:lstStyle/>
          <a:p>
            <a:endParaRPr lang="es-ES"/>
          </a:p>
        </p:txBody>
      </p:sp>
      <p:sp>
        <p:nvSpPr>
          <p:cNvPr id="79882" name="Freeform 11"/>
          <p:cNvSpPr>
            <a:spLocks/>
          </p:cNvSpPr>
          <p:nvPr/>
        </p:nvSpPr>
        <p:spPr bwMode="auto">
          <a:xfrm>
            <a:off x="1836738" y="1873250"/>
            <a:ext cx="5270500" cy="3584575"/>
          </a:xfrm>
          <a:custGeom>
            <a:avLst/>
            <a:gdLst>
              <a:gd name="T0" fmla="*/ 957 w 3735"/>
              <a:gd name="T1" fmla="*/ 2210 h 2258"/>
              <a:gd name="T2" fmla="*/ 773 w 3735"/>
              <a:gd name="T3" fmla="*/ 2131 h 2258"/>
              <a:gd name="T4" fmla="*/ 609 w 3735"/>
              <a:gd name="T5" fmla="*/ 2042 h 2258"/>
              <a:gd name="T6" fmla="*/ 464 w 3735"/>
              <a:gd name="T7" fmla="*/ 1949 h 2258"/>
              <a:gd name="T8" fmla="*/ 339 w 3735"/>
              <a:gd name="T9" fmla="*/ 1848 h 2258"/>
              <a:gd name="T10" fmla="*/ 233 w 3735"/>
              <a:gd name="T11" fmla="*/ 1742 h 2258"/>
              <a:gd name="T12" fmla="*/ 148 w 3735"/>
              <a:gd name="T13" fmla="*/ 1632 h 2258"/>
              <a:gd name="T14" fmla="*/ 81 w 3735"/>
              <a:gd name="T15" fmla="*/ 1518 h 2258"/>
              <a:gd name="T16" fmla="*/ 35 w 3735"/>
              <a:gd name="T17" fmla="*/ 1401 h 2258"/>
              <a:gd name="T18" fmla="*/ 9 w 3735"/>
              <a:gd name="T19" fmla="*/ 1281 h 2258"/>
              <a:gd name="T20" fmla="*/ 0 w 3735"/>
              <a:gd name="T21" fmla="*/ 1161 h 2258"/>
              <a:gd name="T22" fmla="*/ 12 w 3735"/>
              <a:gd name="T23" fmla="*/ 1039 h 2258"/>
              <a:gd name="T24" fmla="*/ 44 w 3735"/>
              <a:gd name="T25" fmla="*/ 917 h 2258"/>
              <a:gd name="T26" fmla="*/ 93 w 3735"/>
              <a:gd name="T27" fmla="*/ 797 h 2258"/>
              <a:gd name="T28" fmla="*/ 164 w 3735"/>
              <a:gd name="T29" fmla="*/ 680 h 2258"/>
              <a:gd name="T30" fmla="*/ 252 w 3735"/>
              <a:gd name="T31" fmla="*/ 563 h 2258"/>
              <a:gd name="T32" fmla="*/ 360 w 3735"/>
              <a:gd name="T33" fmla="*/ 452 h 2258"/>
              <a:gd name="T34" fmla="*/ 487 w 3735"/>
              <a:gd name="T35" fmla="*/ 344 h 2258"/>
              <a:gd name="T36" fmla="*/ 634 w 3735"/>
              <a:gd name="T37" fmla="*/ 242 h 2258"/>
              <a:gd name="T38" fmla="*/ 800 w 3735"/>
              <a:gd name="T39" fmla="*/ 144 h 2258"/>
              <a:gd name="T40" fmla="*/ 984 w 3735"/>
              <a:gd name="T41" fmla="*/ 54 h 2258"/>
              <a:gd name="T42" fmla="*/ 2617 w 3735"/>
              <a:gd name="T43" fmla="*/ 0 h 2258"/>
              <a:gd name="T44" fmla="*/ 2815 w 3735"/>
              <a:gd name="T45" fmla="*/ 84 h 2258"/>
              <a:gd name="T46" fmla="*/ 2993 w 3735"/>
              <a:gd name="T47" fmla="*/ 176 h 2258"/>
              <a:gd name="T48" fmla="*/ 3152 w 3735"/>
              <a:gd name="T49" fmla="*/ 275 h 2258"/>
              <a:gd name="T50" fmla="*/ 3292 w 3735"/>
              <a:gd name="T51" fmla="*/ 379 h 2258"/>
              <a:gd name="T52" fmla="*/ 3412 w 3735"/>
              <a:gd name="T53" fmla="*/ 489 h 2258"/>
              <a:gd name="T54" fmla="*/ 3514 w 3735"/>
              <a:gd name="T55" fmla="*/ 602 h 2258"/>
              <a:gd name="T56" fmla="*/ 3597 w 3735"/>
              <a:gd name="T57" fmla="*/ 719 h 2258"/>
              <a:gd name="T58" fmla="*/ 3661 w 3735"/>
              <a:gd name="T59" fmla="*/ 837 h 2258"/>
              <a:gd name="T60" fmla="*/ 3705 w 3735"/>
              <a:gd name="T61" fmla="*/ 957 h 2258"/>
              <a:gd name="T62" fmla="*/ 3730 w 3735"/>
              <a:gd name="T63" fmla="*/ 1079 h 2258"/>
              <a:gd name="T64" fmla="*/ 3733 w 3735"/>
              <a:gd name="T65" fmla="*/ 1201 h 2258"/>
              <a:gd name="T66" fmla="*/ 3719 w 3735"/>
              <a:gd name="T67" fmla="*/ 1321 h 2258"/>
              <a:gd name="T68" fmla="*/ 3686 w 3735"/>
              <a:gd name="T69" fmla="*/ 1440 h 2258"/>
              <a:gd name="T70" fmla="*/ 3633 w 3735"/>
              <a:gd name="T71" fmla="*/ 1556 h 2258"/>
              <a:gd name="T72" fmla="*/ 3560 w 3735"/>
              <a:gd name="T73" fmla="*/ 1670 h 2258"/>
              <a:gd name="T74" fmla="*/ 3468 w 3735"/>
              <a:gd name="T75" fmla="*/ 1779 h 2258"/>
              <a:gd name="T76" fmla="*/ 3357 w 3735"/>
              <a:gd name="T77" fmla="*/ 1883 h 2258"/>
              <a:gd name="T78" fmla="*/ 3225 w 3735"/>
              <a:gd name="T79" fmla="*/ 1981 h 2258"/>
              <a:gd name="T80" fmla="*/ 3073 w 3735"/>
              <a:gd name="T81" fmla="*/ 2072 h 2258"/>
              <a:gd name="T82" fmla="*/ 2903 w 3735"/>
              <a:gd name="T83" fmla="*/ 2157 h 2258"/>
              <a:gd name="T84" fmla="*/ 2711 w 3735"/>
              <a:gd name="T85" fmla="*/ 2235 h 2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35"/>
              <a:gd name="T130" fmla="*/ 0 h 2258"/>
              <a:gd name="T131" fmla="*/ 3735 w 3735"/>
              <a:gd name="T132" fmla="*/ 2258 h 2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35" h="2258">
                <a:moveTo>
                  <a:pt x="1091" y="2258"/>
                </a:moveTo>
                <a:lnTo>
                  <a:pt x="1024" y="2235"/>
                </a:lnTo>
                <a:lnTo>
                  <a:pt x="957" y="2210"/>
                </a:lnTo>
                <a:lnTo>
                  <a:pt x="894" y="2184"/>
                </a:lnTo>
                <a:lnTo>
                  <a:pt x="832" y="2157"/>
                </a:lnTo>
                <a:lnTo>
                  <a:pt x="773" y="2131"/>
                </a:lnTo>
                <a:lnTo>
                  <a:pt x="717" y="2102"/>
                </a:lnTo>
                <a:lnTo>
                  <a:pt x="662" y="2072"/>
                </a:lnTo>
                <a:lnTo>
                  <a:pt x="609" y="2042"/>
                </a:lnTo>
                <a:lnTo>
                  <a:pt x="558" y="2012"/>
                </a:lnTo>
                <a:lnTo>
                  <a:pt x="510" y="1981"/>
                </a:lnTo>
                <a:lnTo>
                  <a:pt x="464" y="1949"/>
                </a:lnTo>
                <a:lnTo>
                  <a:pt x="420" y="1917"/>
                </a:lnTo>
                <a:lnTo>
                  <a:pt x="378" y="1883"/>
                </a:lnTo>
                <a:lnTo>
                  <a:pt x="339" y="1848"/>
                </a:lnTo>
                <a:lnTo>
                  <a:pt x="302" y="1814"/>
                </a:lnTo>
                <a:lnTo>
                  <a:pt x="267" y="1779"/>
                </a:lnTo>
                <a:lnTo>
                  <a:pt x="233" y="1742"/>
                </a:lnTo>
                <a:lnTo>
                  <a:pt x="203" y="1707"/>
                </a:lnTo>
                <a:lnTo>
                  <a:pt x="175" y="1670"/>
                </a:lnTo>
                <a:lnTo>
                  <a:pt x="148" y="1632"/>
                </a:lnTo>
                <a:lnTo>
                  <a:pt x="123" y="1595"/>
                </a:lnTo>
                <a:lnTo>
                  <a:pt x="102" y="1556"/>
                </a:lnTo>
                <a:lnTo>
                  <a:pt x="81" y="1518"/>
                </a:lnTo>
                <a:lnTo>
                  <a:pt x="63" y="1479"/>
                </a:lnTo>
                <a:lnTo>
                  <a:pt x="49" y="1440"/>
                </a:lnTo>
                <a:lnTo>
                  <a:pt x="35" y="1401"/>
                </a:lnTo>
                <a:lnTo>
                  <a:pt x="25" y="1360"/>
                </a:lnTo>
                <a:lnTo>
                  <a:pt x="14" y="1321"/>
                </a:lnTo>
                <a:lnTo>
                  <a:pt x="9" y="1281"/>
                </a:lnTo>
                <a:lnTo>
                  <a:pt x="3" y="1240"/>
                </a:lnTo>
                <a:lnTo>
                  <a:pt x="0" y="1201"/>
                </a:lnTo>
                <a:lnTo>
                  <a:pt x="0" y="1161"/>
                </a:lnTo>
                <a:lnTo>
                  <a:pt x="2" y="1120"/>
                </a:lnTo>
                <a:lnTo>
                  <a:pt x="5" y="1079"/>
                </a:lnTo>
                <a:lnTo>
                  <a:pt x="12" y="1039"/>
                </a:lnTo>
                <a:lnTo>
                  <a:pt x="21" y="998"/>
                </a:lnTo>
                <a:lnTo>
                  <a:pt x="30" y="957"/>
                </a:lnTo>
                <a:lnTo>
                  <a:pt x="44" y="917"/>
                </a:lnTo>
                <a:lnTo>
                  <a:pt x="58" y="878"/>
                </a:lnTo>
                <a:lnTo>
                  <a:pt x="74" y="837"/>
                </a:lnTo>
                <a:lnTo>
                  <a:pt x="93" y="797"/>
                </a:lnTo>
                <a:lnTo>
                  <a:pt x="115" y="758"/>
                </a:lnTo>
                <a:lnTo>
                  <a:pt x="138" y="719"/>
                </a:lnTo>
                <a:lnTo>
                  <a:pt x="164" y="680"/>
                </a:lnTo>
                <a:lnTo>
                  <a:pt x="191" y="641"/>
                </a:lnTo>
                <a:lnTo>
                  <a:pt x="221" y="602"/>
                </a:lnTo>
                <a:lnTo>
                  <a:pt x="252" y="563"/>
                </a:lnTo>
                <a:lnTo>
                  <a:pt x="286" y="526"/>
                </a:lnTo>
                <a:lnTo>
                  <a:pt x="323" y="489"/>
                </a:lnTo>
                <a:lnTo>
                  <a:pt x="360" y="452"/>
                </a:lnTo>
                <a:lnTo>
                  <a:pt x="401" y="415"/>
                </a:lnTo>
                <a:lnTo>
                  <a:pt x="443" y="379"/>
                </a:lnTo>
                <a:lnTo>
                  <a:pt x="487" y="344"/>
                </a:lnTo>
                <a:lnTo>
                  <a:pt x="535" y="309"/>
                </a:lnTo>
                <a:lnTo>
                  <a:pt x="583" y="275"/>
                </a:lnTo>
                <a:lnTo>
                  <a:pt x="634" y="242"/>
                </a:lnTo>
                <a:lnTo>
                  <a:pt x="687" y="208"/>
                </a:lnTo>
                <a:lnTo>
                  <a:pt x="742" y="176"/>
                </a:lnTo>
                <a:lnTo>
                  <a:pt x="800" y="144"/>
                </a:lnTo>
                <a:lnTo>
                  <a:pt x="858" y="114"/>
                </a:lnTo>
                <a:lnTo>
                  <a:pt x="920" y="84"/>
                </a:lnTo>
                <a:lnTo>
                  <a:pt x="984" y="54"/>
                </a:lnTo>
                <a:lnTo>
                  <a:pt x="1049" y="26"/>
                </a:lnTo>
                <a:lnTo>
                  <a:pt x="1118" y="0"/>
                </a:lnTo>
                <a:lnTo>
                  <a:pt x="2617" y="0"/>
                </a:lnTo>
                <a:lnTo>
                  <a:pt x="2686" y="26"/>
                </a:lnTo>
                <a:lnTo>
                  <a:pt x="2751" y="54"/>
                </a:lnTo>
                <a:lnTo>
                  <a:pt x="2815" y="84"/>
                </a:lnTo>
                <a:lnTo>
                  <a:pt x="2877" y="114"/>
                </a:lnTo>
                <a:lnTo>
                  <a:pt x="2935" y="144"/>
                </a:lnTo>
                <a:lnTo>
                  <a:pt x="2993" y="176"/>
                </a:lnTo>
                <a:lnTo>
                  <a:pt x="3048" y="208"/>
                </a:lnTo>
                <a:lnTo>
                  <a:pt x="3101" y="242"/>
                </a:lnTo>
                <a:lnTo>
                  <a:pt x="3152" y="275"/>
                </a:lnTo>
                <a:lnTo>
                  <a:pt x="3200" y="309"/>
                </a:lnTo>
                <a:lnTo>
                  <a:pt x="3248" y="344"/>
                </a:lnTo>
                <a:lnTo>
                  <a:pt x="3292" y="379"/>
                </a:lnTo>
                <a:lnTo>
                  <a:pt x="3334" y="415"/>
                </a:lnTo>
                <a:lnTo>
                  <a:pt x="3375" y="452"/>
                </a:lnTo>
                <a:lnTo>
                  <a:pt x="3412" y="489"/>
                </a:lnTo>
                <a:lnTo>
                  <a:pt x="3449" y="526"/>
                </a:lnTo>
                <a:lnTo>
                  <a:pt x="3483" y="563"/>
                </a:lnTo>
                <a:lnTo>
                  <a:pt x="3514" y="602"/>
                </a:lnTo>
                <a:lnTo>
                  <a:pt x="3544" y="641"/>
                </a:lnTo>
                <a:lnTo>
                  <a:pt x="3571" y="680"/>
                </a:lnTo>
                <a:lnTo>
                  <a:pt x="3597" y="719"/>
                </a:lnTo>
                <a:lnTo>
                  <a:pt x="3620" y="758"/>
                </a:lnTo>
                <a:lnTo>
                  <a:pt x="3642" y="797"/>
                </a:lnTo>
                <a:lnTo>
                  <a:pt x="3661" y="837"/>
                </a:lnTo>
                <a:lnTo>
                  <a:pt x="3677" y="878"/>
                </a:lnTo>
                <a:lnTo>
                  <a:pt x="3691" y="917"/>
                </a:lnTo>
                <a:lnTo>
                  <a:pt x="3705" y="957"/>
                </a:lnTo>
                <a:lnTo>
                  <a:pt x="3714" y="998"/>
                </a:lnTo>
                <a:lnTo>
                  <a:pt x="3723" y="1039"/>
                </a:lnTo>
                <a:lnTo>
                  <a:pt x="3730" y="1079"/>
                </a:lnTo>
                <a:lnTo>
                  <a:pt x="3733" y="1120"/>
                </a:lnTo>
                <a:lnTo>
                  <a:pt x="3735" y="1161"/>
                </a:lnTo>
                <a:lnTo>
                  <a:pt x="3733" y="1201"/>
                </a:lnTo>
                <a:lnTo>
                  <a:pt x="3732" y="1240"/>
                </a:lnTo>
                <a:lnTo>
                  <a:pt x="3726" y="1281"/>
                </a:lnTo>
                <a:lnTo>
                  <a:pt x="3719" y="1321"/>
                </a:lnTo>
                <a:lnTo>
                  <a:pt x="3710" y="1360"/>
                </a:lnTo>
                <a:lnTo>
                  <a:pt x="3700" y="1401"/>
                </a:lnTo>
                <a:lnTo>
                  <a:pt x="3686" y="1440"/>
                </a:lnTo>
                <a:lnTo>
                  <a:pt x="3672" y="1479"/>
                </a:lnTo>
                <a:lnTo>
                  <a:pt x="3654" y="1518"/>
                </a:lnTo>
                <a:lnTo>
                  <a:pt x="3633" y="1556"/>
                </a:lnTo>
                <a:lnTo>
                  <a:pt x="3612" y="1595"/>
                </a:lnTo>
                <a:lnTo>
                  <a:pt x="3587" y="1632"/>
                </a:lnTo>
                <a:lnTo>
                  <a:pt x="3560" y="1670"/>
                </a:lnTo>
                <a:lnTo>
                  <a:pt x="3532" y="1707"/>
                </a:lnTo>
                <a:lnTo>
                  <a:pt x="3502" y="1742"/>
                </a:lnTo>
                <a:lnTo>
                  <a:pt x="3468" y="1779"/>
                </a:lnTo>
                <a:lnTo>
                  <a:pt x="3433" y="1814"/>
                </a:lnTo>
                <a:lnTo>
                  <a:pt x="3396" y="1848"/>
                </a:lnTo>
                <a:lnTo>
                  <a:pt x="3357" y="1883"/>
                </a:lnTo>
                <a:lnTo>
                  <a:pt x="3315" y="1917"/>
                </a:lnTo>
                <a:lnTo>
                  <a:pt x="3271" y="1949"/>
                </a:lnTo>
                <a:lnTo>
                  <a:pt x="3225" y="1981"/>
                </a:lnTo>
                <a:lnTo>
                  <a:pt x="3177" y="2012"/>
                </a:lnTo>
                <a:lnTo>
                  <a:pt x="3126" y="2042"/>
                </a:lnTo>
                <a:lnTo>
                  <a:pt x="3073" y="2072"/>
                </a:lnTo>
                <a:lnTo>
                  <a:pt x="3018" y="2102"/>
                </a:lnTo>
                <a:lnTo>
                  <a:pt x="2962" y="2131"/>
                </a:lnTo>
                <a:lnTo>
                  <a:pt x="2903" y="2157"/>
                </a:lnTo>
                <a:lnTo>
                  <a:pt x="2841" y="2184"/>
                </a:lnTo>
                <a:lnTo>
                  <a:pt x="2778" y="2210"/>
                </a:lnTo>
                <a:lnTo>
                  <a:pt x="2711" y="2235"/>
                </a:lnTo>
                <a:lnTo>
                  <a:pt x="2644" y="2258"/>
                </a:lnTo>
                <a:lnTo>
                  <a:pt x="1091" y="2258"/>
                </a:lnTo>
              </a:path>
            </a:pathLst>
          </a:custGeom>
          <a:noFill/>
          <a:ln w="0">
            <a:solidFill>
              <a:srgbClr val="999999"/>
            </a:solidFill>
            <a:prstDash val="solid"/>
            <a:round/>
            <a:headEnd/>
            <a:tailEnd/>
          </a:ln>
        </p:spPr>
        <p:txBody>
          <a:bodyPr/>
          <a:lstStyle/>
          <a:p>
            <a:endParaRPr lang="es-ES"/>
          </a:p>
        </p:txBody>
      </p:sp>
      <p:sp>
        <p:nvSpPr>
          <p:cNvPr id="79883" name="Freeform 12"/>
          <p:cNvSpPr>
            <a:spLocks/>
          </p:cNvSpPr>
          <p:nvPr/>
        </p:nvSpPr>
        <p:spPr bwMode="auto">
          <a:xfrm>
            <a:off x="2155825" y="1873250"/>
            <a:ext cx="4632325" cy="3584575"/>
          </a:xfrm>
          <a:custGeom>
            <a:avLst/>
            <a:gdLst>
              <a:gd name="T0" fmla="*/ 841 w 3283"/>
              <a:gd name="T1" fmla="*/ 2210 h 2258"/>
              <a:gd name="T2" fmla="*/ 678 w 3283"/>
              <a:gd name="T3" fmla="*/ 2131 h 2258"/>
              <a:gd name="T4" fmla="*/ 535 w 3283"/>
              <a:gd name="T5" fmla="*/ 2042 h 2258"/>
              <a:gd name="T6" fmla="*/ 406 w 3283"/>
              <a:gd name="T7" fmla="*/ 1949 h 2258"/>
              <a:gd name="T8" fmla="*/ 297 w 3283"/>
              <a:gd name="T9" fmla="*/ 1848 h 2258"/>
              <a:gd name="T10" fmla="*/ 205 w 3283"/>
              <a:gd name="T11" fmla="*/ 1742 h 2258"/>
              <a:gd name="T12" fmla="*/ 129 w 3283"/>
              <a:gd name="T13" fmla="*/ 1632 h 2258"/>
              <a:gd name="T14" fmla="*/ 71 w 3283"/>
              <a:gd name="T15" fmla="*/ 1518 h 2258"/>
              <a:gd name="T16" fmla="*/ 30 w 3283"/>
              <a:gd name="T17" fmla="*/ 1401 h 2258"/>
              <a:gd name="T18" fmla="*/ 7 w 3283"/>
              <a:gd name="T19" fmla="*/ 1281 h 2258"/>
              <a:gd name="T20" fmla="*/ 0 w 3283"/>
              <a:gd name="T21" fmla="*/ 1161 h 2258"/>
              <a:gd name="T22" fmla="*/ 11 w 3283"/>
              <a:gd name="T23" fmla="*/ 1039 h 2258"/>
              <a:gd name="T24" fmla="*/ 37 w 3283"/>
              <a:gd name="T25" fmla="*/ 917 h 2258"/>
              <a:gd name="T26" fmla="*/ 81 w 3283"/>
              <a:gd name="T27" fmla="*/ 797 h 2258"/>
              <a:gd name="T28" fmla="*/ 143 w 3283"/>
              <a:gd name="T29" fmla="*/ 680 h 2258"/>
              <a:gd name="T30" fmla="*/ 221 w 3283"/>
              <a:gd name="T31" fmla="*/ 563 h 2258"/>
              <a:gd name="T32" fmla="*/ 316 w 3283"/>
              <a:gd name="T33" fmla="*/ 452 h 2258"/>
              <a:gd name="T34" fmla="*/ 429 w 3283"/>
              <a:gd name="T35" fmla="*/ 344 h 2258"/>
              <a:gd name="T36" fmla="*/ 556 w 3283"/>
              <a:gd name="T37" fmla="*/ 242 h 2258"/>
              <a:gd name="T38" fmla="*/ 703 w 3283"/>
              <a:gd name="T39" fmla="*/ 144 h 2258"/>
              <a:gd name="T40" fmla="*/ 865 w 3283"/>
              <a:gd name="T41" fmla="*/ 54 h 2258"/>
              <a:gd name="T42" fmla="*/ 2301 w 3283"/>
              <a:gd name="T43" fmla="*/ 0 h 2258"/>
              <a:gd name="T44" fmla="*/ 2474 w 3283"/>
              <a:gd name="T45" fmla="*/ 84 h 2258"/>
              <a:gd name="T46" fmla="*/ 2631 w 3283"/>
              <a:gd name="T47" fmla="*/ 176 h 2258"/>
              <a:gd name="T48" fmla="*/ 2771 w 3283"/>
              <a:gd name="T49" fmla="*/ 275 h 2258"/>
              <a:gd name="T50" fmla="*/ 2895 w 3283"/>
              <a:gd name="T51" fmla="*/ 379 h 2258"/>
              <a:gd name="T52" fmla="*/ 3001 w 3283"/>
              <a:gd name="T53" fmla="*/ 489 h 2258"/>
              <a:gd name="T54" fmla="*/ 3091 w 3283"/>
              <a:gd name="T55" fmla="*/ 602 h 2258"/>
              <a:gd name="T56" fmla="*/ 3163 w 3283"/>
              <a:gd name="T57" fmla="*/ 719 h 2258"/>
              <a:gd name="T58" fmla="*/ 3218 w 3283"/>
              <a:gd name="T59" fmla="*/ 837 h 2258"/>
              <a:gd name="T60" fmla="*/ 3257 w 3283"/>
              <a:gd name="T61" fmla="*/ 957 h 2258"/>
              <a:gd name="T62" fmla="*/ 3278 w 3283"/>
              <a:gd name="T63" fmla="*/ 1079 h 2258"/>
              <a:gd name="T64" fmla="*/ 3283 w 3283"/>
              <a:gd name="T65" fmla="*/ 1201 h 2258"/>
              <a:gd name="T66" fmla="*/ 3271 w 3283"/>
              <a:gd name="T67" fmla="*/ 1321 h 2258"/>
              <a:gd name="T68" fmla="*/ 3241 w 3283"/>
              <a:gd name="T69" fmla="*/ 1440 h 2258"/>
              <a:gd name="T70" fmla="*/ 3195 w 3283"/>
              <a:gd name="T71" fmla="*/ 1556 h 2258"/>
              <a:gd name="T72" fmla="*/ 3131 w 3283"/>
              <a:gd name="T73" fmla="*/ 1670 h 2258"/>
              <a:gd name="T74" fmla="*/ 3050 w 3283"/>
              <a:gd name="T75" fmla="*/ 1779 h 2258"/>
              <a:gd name="T76" fmla="*/ 2951 w 3283"/>
              <a:gd name="T77" fmla="*/ 1883 h 2258"/>
              <a:gd name="T78" fmla="*/ 2836 w 3283"/>
              <a:gd name="T79" fmla="*/ 1981 h 2258"/>
              <a:gd name="T80" fmla="*/ 2702 w 3283"/>
              <a:gd name="T81" fmla="*/ 2072 h 2258"/>
              <a:gd name="T82" fmla="*/ 2552 w 3283"/>
              <a:gd name="T83" fmla="*/ 2157 h 2258"/>
              <a:gd name="T84" fmla="*/ 2384 w 3283"/>
              <a:gd name="T85" fmla="*/ 2235 h 2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83"/>
              <a:gd name="T130" fmla="*/ 0 h 2258"/>
              <a:gd name="T131" fmla="*/ 3283 w 3283"/>
              <a:gd name="T132" fmla="*/ 2258 h 2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83" h="2258">
                <a:moveTo>
                  <a:pt x="959" y="2258"/>
                </a:moveTo>
                <a:lnTo>
                  <a:pt x="899" y="2235"/>
                </a:lnTo>
                <a:lnTo>
                  <a:pt x="841" y="2210"/>
                </a:lnTo>
                <a:lnTo>
                  <a:pt x="786" y="2184"/>
                </a:lnTo>
                <a:lnTo>
                  <a:pt x="731" y="2157"/>
                </a:lnTo>
                <a:lnTo>
                  <a:pt x="678" y="2131"/>
                </a:lnTo>
                <a:lnTo>
                  <a:pt x="629" y="2102"/>
                </a:lnTo>
                <a:lnTo>
                  <a:pt x="581" y="2072"/>
                </a:lnTo>
                <a:lnTo>
                  <a:pt x="535" y="2042"/>
                </a:lnTo>
                <a:lnTo>
                  <a:pt x="489" y="2012"/>
                </a:lnTo>
                <a:lnTo>
                  <a:pt x="447" y="1981"/>
                </a:lnTo>
                <a:lnTo>
                  <a:pt x="406" y="1949"/>
                </a:lnTo>
                <a:lnTo>
                  <a:pt x="369" y="1917"/>
                </a:lnTo>
                <a:lnTo>
                  <a:pt x="332" y="1883"/>
                </a:lnTo>
                <a:lnTo>
                  <a:pt x="297" y="1848"/>
                </a:lnTo>
                <a:lnTo>
                  <a:pt x="265" y="1814"/>
                </a:lnTo>
                <a:lnTo>
                  <a:pt x="233" y="1779"/>
                </a:lnTo>
                <a:lnTo>
                  <a:pt x="205" y="1742"/>
                </a:lnTo>
                <a:lnTo>
                  <a:pt x="178" y="1707"/>
                </a:lnTo>
                <a:lnTo>
                  <a:pt x="152" y="1670"/>
                </a:lnTo>
                <a:lnTo>
                  <a:pt x="129" y="1632"/>
                </a:lnTo>
                <a:lnTo>
                  <a:pt x="108" y="1595"/>
                </a:lnTo>
                <a:lnTo>
                  <a:pt x="88" y="1556"/>
                </a:lnTo>
                <a:lnTo>
                  <a:pt x="71" y="1518"/>
                </a:lnTo>
                <a:lnTo>
                  <a:pt x="55" y="1479"/>
                </a:lnTo>
                <a:lnTo>
                  <a:pt x="42" y="1440"/>
                </a:lnTo>
                <a:lnTo>
                  <a:pt x="30" y="1401"/>
                </a:lnTo>
                <a:lnTo>
                  <a:pt x="21" y="1360"/>
                </a:lnTo>
                <a:lnTo>
                  <a:pt x="12" y="1321"/>
                </a:lnTo>
                <a:lnTo>
                  <a:pt x="7" y="1281"/>
                </a:lnTo>
                <a:lnTo>
                  <a:pt x="2" y="1240"/>
                </a:lnTo>
                <a:lnTo>
                  <a:pt x="0" y="1201"/>
                </a:lnTo>
                <a:lnTo>
                  <a:pt x="0" y="1161"/>
                </a:lnTo>
                <a:lnTo>
                  <a:pt x="2" y="1120"/>
                </a:lnTo>
                <a:lnTo>
                  <a:pt x="5" y="1079"/>
                </a:lnTo>
                <a:lnTo>
                  <a:pt x="11" y="1039"/>
                </a:lnTo>
                <a:lnTo>
                  <a:pt x="18" y="998"/>
                </a:lnTo>
                <a:lnTo>
                  <a:pt x="26" y="957"/>
                </a:lnTo>
                <a:lnTo>
                  <a:pt x="37" y="917"/>
                </a:lnTo>
                <a:lnTo>
                  <a:pt x="51" y="878"/>
                </a:lnTo>
                <a:lnTo>
                  <a:pt x="65" y="837"/>
                </a:lnTo>
                <a:lnTo>
                  <a:pt x="81" y="797"/>
                </a:lnTo>
                <a:lnTo>
                  <a:pt x="101" y="758"/>
                </a:lnTo>
                <a:lnTo>
                  <a:pt x="120" y="719"/>
                </a:lnTo>
                <a:lnTo>
                  <a:pt x="143" y="680"/>
                </a:lnTo>
                <a:lnTo>
                  <a:pt x="168" y="641"/>
                </a:lnTo>
                <a:lnTo>
                  <a:pt x="194" y="602"/>
                </a:lnTo>
                <a:lnTo>
                  <a:pt x="221" y="563"/>
                </a:lnTo>
                <a:lnTo>
                  <a:pt x="251" y="526"/>
                </a:lnTo>
                <a:lnTo>
                  <a:pt x="282" y="489"/>
                </a:lnTo>
                <a:lnTo>
                  <a:pt x="316" y="452"/>
                </a:lnTo>
                <a:lnTo>
                  <a:pt x="351" y="415"/>
                </a:lnTo>
                <a:lnTo>
                  <a:pt x="388" y="379"/>
                </a:lnTo>
                <a:lnTo>
                  <a:pt x="429" y="344"/>
                </a:lnTo>
                <a:lnTo>
                  <a:pt x="470" y="309"/>
                </a:lnTo>
                <a:lnTo>
                  <a:pt x="512" y="275"/>
                </a:lnTo>
                <a:lnTo>
                  <a:pt x="556" y="242"/>
                </a:lnTo>
                <a:lnTo>
                  <a:pt x="604" y="208"/>
                </a:lnTo>
                <a:lnTo>
                  <a:pt x="652" y="176"/>
                </a:lnTo>
                <a:lnTo>
                  <a:pt x="703" y="144"/>
                </a:lnTo>
                <a:lnTo>
                  <a:pt x="754" y="114"/>
                </a:lnTo>
                <a:lnTo>
                  <a:pt x="809" y="84"/>
                </a:lnTo>
                <a:lnTo>
                  <a:pt x="865" y="54"/>
                </a:lnTo>
                <a:lnTo>
                  <a:pt x="922" y="26"/>
                </a:lnTo>
                <a:lnTo>
                  <a:pt x="982" y="0"/>
                </a:lnTo>
                <a:lnTo>
                  <a:pt x="2301" y="0"/>
                </a:lnTo>
                <a:lnTo>
                  <a:pt x="2361" y="26"/>
                </a:lnTo>
                <a:lnTo>
                  <a:pt x="2418" y="54"/>
                </a:lnTo>
                <a:lnTo>
                  <a:pt x="2474" y="84"/>
                </a:lnTo>
                <a:lnTo>
                  <a:pt x="2529" y="114"/>
                </a:lnTo>
                <a:lnTo>
                  <a:pt x="2580" y="144"/>
                </a:lnTo>
                <a:lnTo>
                  <a:pt x="2631" y="176"/>
                </a:lnTo>
                <a:lnTo>
                  <a:pt x="2679" y="208"/>
                </a:lnTo>
                <a:lnTo>
                  <a:pt x="2727" y="242"/>
                </a:lnTo>
                <a:lnTo>
                  <a:pt x="2771" y="275"/>
                </a:lnTo>
                <a:lnTo>
                  <a:pt x="2813" y="309"/>
                </a:lnTo>
                <a:lnTo>
                  <a:pt x="2856" y="344"/>
                </a:lnTo>
                <a:lnTo>
                  <a:pt x="2895" y="379"/>
                </a:lnTo>
                <a:lnTo>
                  <a:pt x="2932" y="415"/>
                </a:lnTo>
                <a:lnTo>
                  <a:pt x="2967" y="452"/>
                </a:lnTo>
                <a:lnTo>
                  <a:pt x="3001" y="489"/>
                </a:lnTo>
                <a:lnTo>
                  <a:pt x="3032" y="526"/>
                </a:lnTo>
                <a:lnTo>
                  <a:pt x="3062" y="563"/>
                </a:lnTo>
                <a:lnTo>
                  <a:pt x="3091" y="602"/>
                </a:lnTo>
                <a:lnTo>
                  <a:pt x="3115" y="641"/>
                </a:lnTo>
                <a:lnTo>
                  <a:pt x="3140" y="680"/>
                </a:lnTo>
                <a:lnTo>
                  <a:pt x="3163" y="719"/>
                </a:lnTo>
                <a:lnTo>
                  <a:pt x="3182" y="758"/>
                </a:lnTo>
                <a:lnTo>
                  <a:pt x="3202" y="797"/>
                </a:lnTo>
                <a:lnTo>
                  <a:pt x="3218" y="837"/>
                </a:lnTo>
                <a:lnTo>
                  <a:pt x="3234" y="878"/>
                </a:lnTo>
                <a:lnTo>
                  <a:pt x="3246" y="917"/>
                </a:lnTo>
                <a:lnTo>
                  <a:pt x="3257" y="957"/>
                </a:lnTo>
                <a:lnTo>
                  <a:pt x="3265" y="998"/>
                </a:lnTo>
                <a:lnTo>
                  <a:pt x="3272" y="1039"/>
                </a:lnTo>
                <a:lnTo>
                  <a:pt x="3278" y="1079"/>
                </a:lnTo>
                <a:lnTo>
                  <a:pt x="3281" y="1120"/>
                </a:lnTo>
                <a:lnTo>
                  <a:pt x="3283" y="1161"/>
                </a:lnTo>
                <a:lnTo>
                  <a:pt x="3283" y="1201"/>
                </a:lnTo>
                <a:lnTo>
                  <a:pt x="3281" y="1240"/>
                </a:lnTo>
                <a:lnTo>
                  <a:pt x="3278" y="1281"/>
                </a:lnTo>
                <a:lnTo>
                  <a:pt x="3271" y="1321"/>
                </a:lnTo>
                <a:lnTo>
                  <a:pt x="3264" y="1360"/>
                </a:lnTo>
                <a:lnTo>
                  <a:pt x="3253" y="1401"/>
                </a:lnTo>
                <a:lnTo>
                  <a:pt x="3241" y="1440"/>
                </a:lnTo>
                <a:lnTo>
                  <a:pt x="3228" y="1479"/>
                </a:lnTo>
                <a:lnTo>
                  <a:pt x="3212" y="1518"/>
                </a:lnTo>
                <a:lnTo>
                  <a:pt x="3195" y="1556"/>
                </a:lnTo>
                <a:lnTo>
                  <a:pt x="3175" y="1595"/>
                </a:lnTo>
                <a:lnTo>
                  <a:pt x="3154" y="1632"/>
                </a:lnTo>
                <a:lnTo>
                  <a:pt x="3131" y="1670"/>
                </a:lnTo>
                <a:lnTo>
                  <a:pt x="3106" y="1707"/>
                </a:lnTo>
                <a:lnTo>
                  <a:pt x="3078" y="1742"/>
                </a:lnTo>
                <a:lnTo>
                  <a:pt x="3050" y="1779"/>
                </a:lnTo>
                <a:lnTo>
                  <a:pt x="3018" y="1814"/>
                </a:lnTo>
                <a:lnTo>
                  <a:pt x="2986" y="1848"/>
                </a:lnTo>
                <a:lnTo>
                  <a:pt x="2951" y="1883"/>
                </a:lnTo>
                <a:lnTo>
                  <a:pt x="2914" y="1917"/>
                </a:lnTo>
                <a:lnTo>
                  <a:pt x="2877" y="1949"/>
                </a:lnTo>
                <a:lnTo>
                  <a:pt x="2836" y="1981"/>
                </a:lnTo>
                <a:lnTo>
                  <a:pt x="2794" y="2012"/>
                </a:lnTo>
                <a:lnTo>
                  <a:pt x="2748" y="2042"/>
                </a:lnTo>
                <a:lnTo>
                  <a:pt x="2702" y="2072"/>
                </a:lnTo>
                <a:lnTo>
                  <a:pt x="2654" y="2102"/>
                </a:lnTo>
                <a:lnTo>
                  <a:pt x="2605" y="2131"/>
                </a:lnTo>
                <a:lnTo>
                  <a:pt x="2552" y="2157"/>
                </a:lnTo>
                <a:lnTo>
                  <a:pt x="2497" y="2184"/>
                </a:lnTo>
                <a:lnTo>
                  <a:pt x="2442" y="2210"/>
                </a:lnTo>
                <a:lnTo>
                  <a:pt x="2384" y="2235"/>
                </a:lnTo>
                <a:lnTo>
                  <a:pt x="2324" y="2258"/>
                </a:lnTo>
                <a:lnTo>
                  <a:pt x="959" y="2258"/>
                </a:lnTo>
              </a:path>
            </a:pathLst>
          </a:custGeom>
          <a:noFill/>
          <a:ln w="0">
            <a:solidFill>
              <a:srgbClr val="999999"/>
            </a:solidFill>
            <a:prstDash val="solid"/>
            <a:round/>
            <a:headEnd/>
            <a:tailEnd/>
          </a:ln>
        </p:spPr>
        <p:txBody>
          <a:bodyPr/>
          <a:lstStyle/>
          <a:p>
            <a:endParaRPr lang="es-ES"/>
          </a:p>
        </p:txBody>
      </p:sp>
      <p:sp>
        <p:nvSpPr>
          <p:cNvPr id="79884" name="Freeform 13"/>
          <p:cNvSpPr>
            <a:spLocks/>
          </p:cNvSpPr>
          <p:nvPr/>
        </p:nvSpPr>
        <p:spPr bwMode="auto">
          <a:xfrm>
            <a:off x="2570163" y="1873250"/>
            <a:ext cx="3805237" cy="3584575"/>
          </a:xfrm>
          <a:custGeom>
            <a:avLst/>
            <a:gdLst>
              <a:gd name="T0" fmla="*/ 691 w 2697"/>
              <a:gd name="T1" fmla="*/ 2210 h 2258"/>
              <a:gd name="T2" fmla="*/ 558 w 2697"/>
              <a:gd name="T3" fmla="*/ 2131 h 2258"/>
              <a:gd name="T4" fmla="*/ 440 w 2697"/>
              <a:gd name="T5" fmla="*/ 2042 h 2258"/>
              <a:gd name="T6" fmla="*/ 334 w 2697"/>
              <a:gd name="T7" fmla="*/ 1949 h 2258"/>
              <a:gd name="T8" fmla="*/ 244 w 2697"/>
              <a:gd name="T9" fmla="*/ 1848 h 2258"/>
              <a:gd name="T10" fmla="*/ 168 w 2697"/>
              <a:gd name="T11" fmla="*/ 1742 h 2258"/>
              <a:gd name="T12" fmla="*/ 106 w 2697"/>
              <a:gd name="T13" fmla="*/ 1632 h 2258"/>
              <a:gd name="T14" fmla="*/ 58 w 2697"/>
              <a:gd name="T15" fmla="*/ 1518 h 2258"/>
              <a:gd name="T16" fmla="*/ 25 w 2697"/>
              <a:gd name="T17" fmla="*/ 1401 h 2258"/>
              <a:gd name="T18" fmla="*/ 5 w 2697"/>
              <a:gd name="T19" fmla="*/ 1281 h 2258"/>
              <a:gd name="T20" fmla="*/ 0 w 2697"/>
              <a:gd name="T21" fmla="*/ 1161 h 2258"/>
              <a:gd name="T22" fmla="*/ 9 w 2697"/>
              <a:gd name="T23" fmla="*/ 1039 h 2258"/>
              <a:gd name="T24" fmla="*/ 32 w 2697"/>
              <a:gd name="T25" fmla="*/ 917 h 2258"/>
              <a:gd name="T26" fmla="*/ 67 w 2697"/>
              <a:gd name="T27" fmla="*/ 797 h 2258"/>
              <a:gd name="T28" fmla="*/ 118 w 2697"/>
              <a:gd name="T29" fmla="*/ 680 h 2258"/>
              <a:gd name="T30" fmla="*/ 182 w 2697"/>
              <a:gd name="T31" fmla="*/ 563 h 2258"/>
              <a:gd name="T32" fmla="*/ 260 w 2697"/>
              <a:gd name="T33" fmla="*/ 452 h 2258"/>
              <a:gd name="T34" fmla="*/ 352 w 2697"/>
              <a:gd name="T35" fmla="*/ 344 h 2258"/>
              <a:gd name="T36" fmla="*/ 458 w 2697"/>
              <a:gd name="T37" fmla="*/ 242 h 2258"/>
              <a:gd name="T38" fmla="*/ 578 w 2697"/>
              <a:gd name="T39" fmla="*/ 144 h 2258"/>
              <a:gd name="T40" fmla="*/ 710 w 2697"/>
              <a:gd name="T41" fmla="*/ 54 h 2258"/>
              <a:gd name="T42" fmla="*/ 1892 w 2697"/>
              <a:gd name="T43" fmla="*/ 0 h 2258"/>
              <a:gd name="T44" fmla="*/ 2033 w 2697"/>
              <a:gd name="T45" fmla="*/ 84 h 2258"/>
              <a:gd name="T46" fmla="*/ 2162 w 2697"/>
              <a:gd name="T47" fmla="*/ 176 h 2258"/>
              <a:gd name="T48" fmla="*/ 2277 w 2697"/>
              <a:gd name="T49" fmla="*/ 275 h 2258"/>
              <a:gd name="T50" fmla="*/ 2377 w 2697"/>
              <a:gd name="T51" fmla="*/ 379 h 2258"/>
              <a:gd name="T52" fmla="*/ 2466 w 2697"/>
              <a:gd name="T53" fmla="*/ 489 h 2258"/>
              <a:gd name="T54" fmla="*/ 2538 w 2697"/>
              <a:gd name="T55" fmla="*/ 602 h 2258"/>
              <a:gd name="T56" fmla="*/ 2598 w 2697"/>
              <a:gd name="T57" fmla="*/ 719 h 2258"/>
              <a:gd name="T58" fmla="*/ 2644 w 2697"/>
              <a:gd name="T59" fmla="*/ 837 h 2258"/>
              <a:gd name="T60" fmla="*/ 2676 w 2697"/>
              <a:gd name="T61" fmla="*/ 957 h 2258"/>
              <a:gd name="T62" fmla="*/ 2693 w 2697"/>
              <a:gd name="T63" fmla="*/ 1079 h 2258"/>
              <a:gd name="T64" fmla="*/ 2697 w 2697"/>
              <a:gd name="T65" fmla="*/ 1201 h 2258"/>
              <a:gd name="T66" fmla="*/ 2686 w 2697"/>
              <a:gd name="T67" fmla="*/ 1321 h 2258"/>
              <a:gd name="T68" fmla="*/ 2663 w 2697"/>
              <a:gd name="T69" fmla="*/ 1440 h 2258"/>
              <a:gd name="T70" fmla="*/ 2624 w 2697"/>
              <a:gd name="T71" fmla="*/ 1556 h 2258"/>
              <a:gd name="T72" fmla="*/ 2572 w 2697"/>
              <a:gd name="T73" fmla="*/ 1670 h 2258"/>
              <a:gd name="T74" fmla="*/ 2504 w 2697"/>
              <a:gd name="T75" fmla="*/ 1779 h 2258"/>
              <a:gd name="T76" fmla="*/ 2425 w 2697"/>
              <a:gd name="T77" fmla="*/ 1883 h 2258"/>
              <a:gd name="T78" fmla="*/ 2330 w 2697"/>
              <a:gd name="T79" fmla="*/ 1981 h 2258"/>
              <a:gd name="T80" fmla="*/ 2220 w 2697"/>
              <a:gd name="T81" fmla="*/ 2072 h 2258"/>
              <a:gd name="T82" fmla="*/ 2096 w 2697"/>
              <a:gd name="T83" fmla="*/ 2157 h 2258"/>
              <a:gd name="T84" fmla="*/ 1959 w 2697"/>
              <a:gd name="T85" fmla="*/ 2235 h 2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97"/>
              <a:gd name="T130" fmla="*/ 0 h 2258"/>
              <a:gd name="T131" fmla="*/ 2697 w 2697"/>
              <a:gd name="T132" fmla="*/ 2258 h 2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97" h="2258">
                <a:moveTo>
                  <a:pt x="788" y="2258"/>
                </a:moveTo>
                <a:lnTo>
                  <a:pt x="738" y="2235"/>
                </a:lnTo>
                <a:lnTo>
                  <a:pt x="691" y="2210"/>
                </a:lnTo>
                <a:lnTo>
                  <a:pt x="645" y="2184"/>
                </a:lnTo>
                <a:lnTo>
                  <a:pt x="601" y="2157"/>
                </a:lnTo>
                <a:lnTo>
                  <a:pt x="558" y="2131"/>
                </a:lnTo>
                <a:lnTo>
                  <a:pt x="518" y="2102"/>
                </a:lnTo>
                <a:lnTo>
                  <a:pt x="477" y="2072"/>
                </a:lnTo>
                <a:lnTo>
                  <a:pt x="440" y="2042"/>
                </a:lnTo>
                <a:lnTo>
                  <a:pt x="403" y="2012"/>
                </a:lnTo>
                <a:lnTo>
                  <a:pt x="367" y="1981"/>
                </a:lnTo>
                <a:lnTo>
                  <a:pt x="334" y="1949"/>
                </a:lnTo>
                <a:lnTo>
                  <a:pt x="302" y="1917"/>
                </a:lnTo>
                <a:lnTo>
                  <a:pt x="272" y="1883"/>
                </a:lnTo>
                <a:lnTo>
                  <a:pt x="244" y="1848"/>
                </a:lnTo>
                <a:lnTo>
                  <a:pt x="217" y="1814"/>
                </a:lnTo>
                <a:lnTo>
                  <a:pt x="193" y="1779"/>
                </a:lnTo>
                <a:lnTo>
                  <a:pt x="168" y="1742"/>
                </a:lnTo>
                <a:lnTo>
                  <a:pt x="147" y="1707"/>
                </a:lnTo>
                <a:lnTo>
                  <a:pt x="125" y="1670"/>
                </a:lnTo>
                <a:lnTo>
                  <a:pt x="106" y="1632"/>
                </a:lnTo>
                <a:lnTo>
                  <a:pt x="88" y="1595"/>
                </a:lnTo>
                <a:lnTo>
                  <a:pt x="73" y="1556"/>
                </a:lnTo>
                <a:lnTo>
                  <a:pt x="58" y="1518"/>
                </a:lnTo>
                <a:lnTo>
                  <a:pt x="46" y="1479"/>
                </a:lnTo>
                <a:lnTo>
                  <a:pt x="35" y="1440"/>
                </a:lnTo>
                <a:lnTo>
                  <a:pt x="25" y="1401"/>
                </a:lnTo>
                <a:lnTo>
                  <a:pt x="18" y="1360"/>
                </a:lnTo>
                <a:lnTo>
                  <a:pt x="11" y="1321"/>
                </a:lnTo>
                <a:lnTo>
                  <a:pt x="5" y="1281"/>
                </a:lnTo>
                <a:lnTo>
                  <a:pt x="2" y="1240"/>
                </a:lnTo>
                <a:lnTo>
                  <a:pt x="0" y="1201"/>
                </a:lnTo>
                <a:lnTo>
                  <a:pt x="0" y="1161"/>
                </a:lnTo>
                <a:lnTo>
                  <a:pt x="2" y="1120"/>
                </a:lnTo>
                <a:lnTo>
                  <a:pt x="4" y="1079"/>
                </a:lnTo>
                <a:lnTo>
                  <a:pt x="9" y="1039"/>
                </a:lnTo>
                <a:lnTo>
                  <a:pt x="14" y="998"/>
                </a:lnTo>
                <a:lnTo>
                  <a:pt x="21" y="957"/>
                </a:lnTo>
                <a:lnTo>
                  <a:pt x="32" y="917"/>
                </a:lnTo>
                <a:lnTo>
                  <a:pt x="42" y="878"/>
                </a:lnTo>
                <a:lnTo>
                  <a:pt x="53" y="837"/>
                </a:lnTo>
                <a:lnTo>
                  <a:pt x="67" y="797"/>
                </a:lnTo>
                <a:lnTo>
                  <a:pt x="83" y="758"/>
                </a:lnTo>
                <a:lnTo>
                  <a:pt x="99" y="719"/>
                </a:lnTo>
                <a:lnTo>
                  <a:pt x="118" y="680"/>
                </a:lnTo>
                <a:lnTo>
                  <a:pt x="138" y="641"/>
                </a:lnTo>
                <a:lnTo>
                  <a:pt x="159" y="602"/>
                </a:lnTo>
                <a:lnTo>
                  <a:pt x="182" y="563"/>
                </a:lnTo>
                <a:lnTo>
                  <a:pt x="207" y="526"/>
                </a:lnTo>
                <a:lnTo>
                  <a:pt x="233" y="489"/>
                </a:lnTo>
                <a:lnTo>
                  <a:pt x="260" y="452"/>
                </a:lnTo>
                <a:lnTo>
                  <a:pt x="290" y="415"/>
                </a:lnTo>
                <a:lnTo>
                  <a:pt x="320" y="379"/>
                </a:lnTo>
                <a:lnTo>
                  <a:pt x="352" y="344"/>
                </a:lnTo>
                <a:lnTo>
                  <a:pt x="385" y="309"/>
                </a:lnTo>
                <a:lnTo>
                  <a:pt x="420" y="275"/>
                </a:lnTo>
                <a:lnTo>
                  <a:pt x="458" y="242"/>
                </a:lnTo>
                <a:lnTo>
                  <a:pt x="496" y="208"/>
                </a:lnTo>
                <a:lnTo>
                  <a:pt x="535" y="176"/>
                </a:lnTo>
                <a:lnTo>
                  <a:pt x="578" y="144"/>
                </a:lnTo>
                <a:lnTo>
                  <a:pt x="620" y="114"/>
                </a:lnTo>
                <a:lnTo>
                  <a:pt x="664" y="84"/>
                </a:lnTo>
                <a:lnTo>
                  <a:pt x="710" y="54"/>
                </a:lnTo>
                <a:lnTo>
                  <a:pt x="758" y="26"/>
                </a:lnTo>
                <a:lnTo>
                  <a:pt x="807" y="0"/>
                </a:lnTo>
                <a:lnTo>
                  <a:pt x="1892" y="0"/>
                </a:lnTo>
                <a:lnTo>
                  <a:pt x="1939" y="26"/>
                </a:lnTo>
                <a:lnTo>
                  <a:pt x="1987" y="54"/>
                </a:lnTo>
                <a:lnTo>
                  <a:pt x="2033" y="84"/>
                </a:lnTo>
                <a:lnTo>
                  <a:pt x="2077" y="114"/>
                </a:lnTo>
                <a:lnTo>
                  <a:pt x="2121" y="144"/>
                </a:lnTo>
                <a:lnTo>
                  <a:pt x="2162" y="176"/>
                </a:lnTo>
                <a:lnTo>
                  <a:pt x="2202" y="208"/>
                </a:lnTo>
                <a:lnTo>
                  <a:pt x="2239" y="242"/>
                </a:lnTo>
                <a:lnTo>
                  <a:pt x="2277" y="275"/>
                </a:lnTo>
                <a:lnTo>
                  <a:pt x="2312" y="309"/>
                </a:lnTo>
                <a:lnTo>
                  <a:pt x="2345" y="344"/>
                </a:lnTo>
                <a:lnTo>
                  <a:pt x="2377" y="379"/>
                </a:lnTo>
                <a:lnTo>
                  <a:pt x="2409" y="415"/>
                </a:lnTo>
                <a:lnTo>
                  <a:pt x="2437" y="452"/>
                </a:lnTo>
                <a:lnTo>
                  <a:pt x="2466" y="489"/>
                </a:lnTo>
                <a:lnTo>
                  <a:pt x="2492" y="526"/>
                </a:lnTo>
                <a:lnTo>
                  <a:pt x="2515" y="563"/>
                </a:lnTo>
                <a:lnTo>
                  <a:pt x="2538" y="602"/>
                </a:lnTo>
                <a:lnTo>
                  <a:pt x="2561" y="641"/>
                </a:lnTo>
                <a:lnTo>
                  <a:pt x="2580" y="680"/>
                </a:lnTo>
                <a:lnTo>
                  <a:pt x="2598" y="719"/>
                </a:lnTo>
                <a:lnTo>
                  <a:pt x="2616" y="758"/>
                </a:lnTo>
                <a:lnTo>
                  <a:pt x="2630" y="797"/>
                </a:lnTo>
                <a:lnTo>
                  <a:pt x="2644" y="837"/>
                </a:lnTo>
                <a:lnTo>
                  <a:pt x="2656" y="878"/>
                </a:lnTo>
                <a:lnTo>
                  <a:pt x="2667" y="917"/>
                </a:lnTo>
                <a:lnTo>
                  <a:pt x="2676" y="957"/>
                </a:lnTo>
                <a:lnTo>
                  <a:pt x="2683" y="998"/>
                </a:lnTo>
                <a:lnTo>
                  <a:pt x="2690" y="1039"/>
                </a:lnTo>
                <a:lnTo>
                  <a:pt x="2693" y="1079"/>
                </a:lnTo>
                <a:lnTo>
                  <a:pt x="2697" y="1120"/>
                </a:lnTo>
                <a:lnTo>
                  <a:pt x="2697" y="1161"/>
                </a:lnTo>
                <a:lnTo>
                  <a:pt x="2697" y="1201"/>
                </a:lnTo>
                <a:lnTo>
                  <a:pt x="2695" y="1240"/>
                </a:lnTo>
                <a:lnTo>
                  <a:pt x="2692" y="1281"/>
                </a:lnTo>
                <a:lnTo>
                  <a:pt x="2686" y="1321"/>
                </a:lnTo>
                <a:lnTo>
                  <a:pt x="2681" y="1360"/>
                </a:lnTo>
                <a:lnTo>
                  <a:pt x="2672" y="1401"/>
                </a:lnTo>
                <a:lnTo>
                  <a:pt x="2663" y="1440"/>
                </a:lnTo>
                <a:lnTo>
                  <a:pt x="2651" y="1479"/>
                </a:lnTo>
                <a:lnTo>
                  <a:pt x="2639" y="1518"/>
                </a:lnTo>
                <a:lnTo>
                  <a:pt x="2624" y="1556"/>
                </a:lnTo>
                <a:lnTo>
                  <a:pt x="2609" y="1595"/>
                </a:lnTo>
                <a:lnTo>
                  <a:pt x="2591" y="1632"/>
                </a:lnTo>
                <a:lnTo>
                  <a:pt x="2572" y="1670"/>
                </a:lnTo>
                <a:lnTo>
                  <a:pt x="2550" y="1707"/>
                </a:lnTo>
                <a:lnTo>
                  <a:pt x="2529" y="1742"/>
                </a:lnTo>
                <a:lnTo>
                  <a:pt x="2504" y="1779"/>
                </a:lnTo>
                <a:lnTo>
                  <a:pt x="2480" y="1814"/>
                </a:lnTo>
                <a:lnTo>
                  <a:pt x="2453" y="1848"/>
                </a:lnTo>
                <a:lnTo>
                  <a:pt x="2425" y="1883"/>
                </a:lnTo>
                <a:lnTo>
                  <a:pt x="2395" y="1917"/>
                </a:lnTo>
                <a:lnTo>
                  <a:pt x="2363" y="1949"/>
                </a:lnTo>
                <a:lnTo>
                  <a:pt x="2330" y="1981"/>
                </a:lnTo>
                <a:lnTo>
                  <a:pt x="2294" y="2012"/>
                </a:lnTo>
                <a:lnTo>
                  <a:pt x="2257" y="2042"/>
                </a:lnTo>
                <a:lnTo>
                  <a:pt x="2220" y="2072"/>
                </a:lnTo>
                <a:lnTo>
                  <a:pt x="2179" y="2102"/>
                </a:lnTo>
                <a:lnTo>
                  <a:pt x="2139" y="2131"/>
                </a:lnTo>
                <a:lnTo>
                  <a:pt x="2096" y="2157"/>
                </a:lnTo>
                <a:lnTo>
                  <a:pt x="2052" y="2184"/>
                </a:lnTo>
                <a:lnTo>
                  <a:pt x="2006" y="2210"/>
                </a:lnTo>
                <a:lnTo>
                  <a:pt x="1959" y="2235"/>
                </a:lnTo>
                <a:lnTo>
                  <a:pt x="1909" y="2258"/>
                </a:lnTo>
                <a:lnTo>
                  <a:pt x="788" y="2258"/>
                </a:lnTo>
              </a:path>
            </a:pathLst>
          </a:custGeom>
          <a:noFill/>
          <a:ln w="0">
            <a:solidFill>
              <a:srgbClr val="999999"/>
            </a:solidFill>
            <a:prstDash val="solid"/>
            <a:round/>
            <a:headEnd/>
            <a:tailEnd/>
          </a:ln>
        </p:spPr>
        <p:txBody>
          <a:bodyPr/>
          <a:lstStyle/>
          <a:p>
            <a:endParaRPr lang="es-ES"/>
          </a:p>
        </p:txBody>
      </p:sp>
      <p:sp>
        <p:nvSpPr>
          <p:cNvPr id="79885" name="Freeform 14"/>
          <p:cNvSpPr>
            <a:spLocks/>
          </p:cNvSpPr>
          <p:nvPr/>
        </p:nvSpPr>
        <p:spPr bwMode="auto">
          <a:xfrm>
            <a:off x="3113088" y="1873250"/>
            <a:ext cx="2719387" cy="3584575"/>
          </a:xfrm>
          <a:custGeom>
            <a:avLst/>
            <a:gdLst>
              <a:gd name="T0" fmla="*/ 495 w 1927"/>
              <a:gd name="T1" fmla="*/ 2210 h 2258"/>
              <a:gd name="T2" fmla="*/ 399 w 1927"/>
              <a:gd name="T3" fmla="*/ 2131 h 2258"/>
              <a:gd name="T4" fmla="*/ 314 w 1927"/>
              <a:gd name="T5" fmla="*/ 2042 h 2258"/>
              <a:gd name="T6" fmla="*/ 239 w 1927"/>
              <a:gd name="T7" fmla="*/ 1949 h 2258"/>
              <a:gd name="T8" fmla="*/ 175 w 1927"/>
              <a:gd name="T9" fmla="*/ 1848 h 2258"/>
              <a:gd name="T10" fmla="*/ 120 w 1927"/>
              <a:gd name="T11" fmla="*/ 1742 h 2258"/>
              <a:gd name="T12" fmla="*/ 76 w 1927"/>
              <a:gd name="T13" fmla="*/ 1632 h 2258"/>
              <a:gd name="T14" fmla="*/ 42 w 1927"/>
              <a:gd name="T15" fmla="*/ 1518 h 2258"/>
              <a:gd name="T16" fmla="*/ 18 w 1927"/>
              <a:gd name="T17" fmla="*/ 1401 h 2258"/>
              <a:gd name="T18" fmla="*/ 4 w 1927"/>
              <a:gd name="T19" fmla="*/ 1281 h 2258"/>
              <a:gd name="T20" fmla="*/ 0 w 1927"/>
              <a:gd name="T21" fmla="*/ 1161 h 2258"/>
              <a:gd name="T22" fmla="*/ 5 w 1927"/>
              <a:gd name="T23" fmla="*/ 1039 h 2258"/>
              <a:gd name="T24" fmla="*/ 21 w 1927"/>
              <a:gd name="T25" fmla="*/ 917 h 2258"/>
              <a:gd name="T26" fmla="*/ 48 w 1927"/>
              <a:gd name="T27" fmla="*/ 797 h 2258"/>
              <a:gd name="T28" fmla="*/ 85 w 1927"/>
              <a:gd name="T29" fmla="*/ 680 h 2258"/>
              <a:gd name="T30" fmla="*/ 131 w 1927"/>
              <a:gd name="T31" fmla="*/ 563 h 2258"/>
              <a:gd name="T32" fmla="*/ 186 w 1927"/>
              <a:gd name="T33" fmla="*/ 452 h 2258"/>
              <a:gd name="T34" fmla="*/ 251 w 1927"/>
              <a:gd name="T35" fmla="*/ 344 h 2258"/>
              <a:gd name="T36" fmla="*/ 327 w 1927"/>
              <a:gd name="T37" fmla="*/ 242 h 2258"/>
              <a:gd name="T38" fmla="*/ 413 w 1927"/>
              <a:gd name="T39" fmla="*/ 144 h 2258"/>
              <a:gd name="T40" fmla="*/ 509 w 1927"/>
              <a:gd name="T41" fmla="*/ 54 h 2258"/>
              <a:gd name="T42" fmla="*/ 1351 w 1927"/>
              <a:gd name="T43" fmla="*/ 0 h 2258"/>
              <a:gd name="T44" fmla="*/ 1452 w 1927"/>
              <a:gd name="T45" fmla="*/ 84 h 2258"/>
              <a:gd name="T46" fmla="*/ 1544 w 1927"/>
              <a:gd name="T47" fmla="*/ 176 h 2258"/>
              <a:gd name="T48" fmla="*/ 1627 w 1927"/>
              <a:gd name="T49" fmla="*/ 275 h 2258"/>
              <a:gd name="T50" fmla="*/ 1699 w 1927"/>
              <a:gd name="T51" fmla="*/ 379 h 2258"/>
              <a:gd name="T52" fmla="*/ 1761 w 1927"/>
              <a:gd name="T53" fmla="*/ 489 h 2258"/>
              <a:gd name="T54" fmla="*/ 1814 w 1927"/>
              <a:gd name="T55" fmla="*/ 602 h 2258"/>
              <a:gd name="T56" fmla="*/ 1856 w 1927"/>
              <a:gd name="T57" fmla="*/ 719 h 2258"/>
              <a:gd name="T58" fmla="*/ 1890 w 1927"/>
              <a:gd name="T59" fmla="*/ 837 h 2258"/>
              <a:gd name="T60" fmla="*/ 1911 w 1927"/>
              <a:gd name="T61" fmla="*/ 957 h 2258"/>
              <a:gd name="T62" fmla="*/ 1925 w 1927"/>
              <a:gd name="T63" fmla="*/ 1079 h 2258"/>
              <a:gd name="T64" fmla="*/ 1927 w 1927"/>
              <a:gd name="T65" fmla="*/ 1201 h 2258"/>
              <a:gd name="T66" fmla="*/ 1920 w 1927"/>
              <a:gd name="T67" fmla="*/ 1321 h 2258"/>
              <a:gd name="T68" fmla="*/ 1902 w 1927"/>
              <a:gd name="T69" fmla="*/ 1440 h 2258"/>
              <a:gd name="T70" fmla="*/ 1876 w 1927"/>
              <a:gd name="T71" fmla="*/ 1556 h 2258"/>
              <a:gd name="T72" fmla="*/ 1837 w 1927"/>
              <a:gd name="T73" fmla="*/ 1670 h 2258"/>
              <a:gd name="T74" fmla="*/ 1791 w 1927"/>
              <a:gd name="T75" fmla="*/ 1779 h 2258"/>
              <a:gd name="T76" fmla="*/ 1733 w 1927"/>
              <a:gd name="T77" fmla="*/ 1883 h 2258"/>
              <a:gd name="T78" fmla="*/ 1664 w 1927"/>
              <a:gd name="T79" fmla="*/ 1981 h 2258"/>
              <a:gd name="T80" fmla="*/ 1586 w 1927"/>
              <a:gd name="T81" fmla="*/ 2072 h 2258"/>
              <a:gd name="T82" fmla="*/ 1498 w 1927"/>
              <a:gd name="T83" fmla="*/ 2157 h 2258"/>
              <a:gd name="T84" fmla="*/ 1399 w 1927"/>
              <a:gd name="T85" fmla="*/ 2235 h 2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7"/>
              <a:gd name="T130" fmla="*/ 0 h 2258"/>
              <a:gd name="T131" fmla="*/ 1927 w 1927"/>
              <a:gd name="T132" fmla="*/ 2258 h 2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7" h="2258">
                <a:moveTo>
                  <a:pt x="563" y="2258"/>
                </a:moveTo>
                <a:lnTo>
                  <a:pt x="528" y="2235"/>
                </a:lnTo>
                <a:lnTo>
                  <a:pt x="495" y="2210"/>
                </a:lnTo>
                <a:lnTo>
                  <a:pt x="461" y="2184"/>
                </a:lnTo>
                <a:lnTo>
                  <a:pt x="429" y="2157"/>
                </a:lnTo>
                <a:lnTo>
                  <a:pt x="399" y="2131"/>
                </a:lnTo>
                <a:lnTo>
                  <a:pt x="369" y="2102"/>
                </a:lnTo>
                <a:lnTo>
                  <a:pt x="341" y="2072"/>
                </a:lnTo>
                <a:lnTo>
                  <a:pt x="314" y="2042"/>
                </a:lnTo>
                <a:lnTo>
                  <a:pt x="288" y="2012"/>
                </a:lnTo>
                <a:lnTo>
                  <a:pt x="263" y="1981"/>
                </a:lnTo>
                <a:lnTo>
                  <a:pt x="239" y="1949"/>
                </a:lnTo>
                <a:lnTo>
                  <a:pt x="217" y="1917"/>
                </a:lnTo>
                <a:lnTo>
                  <a:pt x="194" y="1883"/>
                </a:lnTo>
                <a:lnTo>
                  <a:pt x="175" y="1848"/>
                </a:lnTo>
                <a:lnTo>
                  <a:pt x="156" y="1814"/>
                </a:lnTo>
                <a:lnTo>
                  <a:pt x="138" y="1779"/>
                </a:lnTo>
                <a:lnTo>
                  <a:pt x="120" y="1742"/>
                </a:lnTo>
                <a:lnTo>
                  <a:pt x="104" y="1707"/>
                </a:lnTo>
                <a:lnTo>
                  <a:pt x="90" y="1670"/>
                </a:lnTo>
                <a:lnTo>
                  <a:pt x="76" y="1632"/>
                </a:lnTo>
                <a:lnTo>
                  <a:pt x="64" y="1595"/>
                </a:lnTo>
                <a:lnTo>
                  <a:pt x="51" y="1556"/>
                </a:lnTo>
                <a:lnTo>
                  <a:pt x="42" y="1518"/>
                </a:lnTo>
                <a:lnTo>
                  <a:pt x="32" y="1479"/>
                </a:lnTo>
                <a:lnTo>
                  <a:pt x="25" y="1440"/>
                </a:lnTo>
                <a:lnTo>
                  <a:pt x="18" y="1401"/>
                </a:lnTo>
                <a:lnTo>
                  <a:pt x="12" y="1360"/>
                </a:lnTo>
                <a:lnTo>
                  <a:pt x="7" y="1321"/>
                </a:lnTo>
                <a:lnTo>
                  <a:pt x="4" y="1281"/>
                </a:lnTo>
                <a:lnTo>
                  <a:pt x="2" y="1240"/>
                </a:lnTo>
                <a:lnTo>
                  <a:pt x="0" y="1201"/>
                </a:lnTo>
                <a:lnTo>
                  <a:pt x="0" y="1161"/>
                </a:lnTo>
                <a:lnTo>
                  <a:pt x="0" y="1120"/>
                </a:lnTo>
                <a:lnTo>
                  <a:pt x="4" y="1079"/>
                </a:lnTo>
                <a:lnTo>
                  <a:pt x="5" y="1039"/>
                </a:lnTo>
                <a:lnTo>
                  <a:pt x="11" y="998"/>
                </a:lnTo>
                <a:lnTo>
                  <a:pt x="16" y="957"/>
                </a:lnTo>
                <a:lnTo>
                  <a:pt x="21" y="917"/>
                </a:lnTo>
                <a:lnTo>
                  <a:pt x="30" y="878"/>
                </a:lnTo>
                <a:lnTo>
                  <a:pt x="39" y="837"/>
                </a:lnTo>
                <a:lnTo>
                  <a:pt x="48" y="797"/>
                </a:lnTo>
                <a:lnTo>
                  <a:pt x="58" y="758"/>
                </a:lnTo>
                <a:lnTo>
                  <a:pt x="71" y="719"/>
                </a:lnTo>
                <a:lnTo>
                  <a:pt x="85" y="680"/>
                </a:lnTo>
                <a:lnTo>
                  <a:pt x="99" y="641"/>
                </a:lnTo>
                <a:lnTo>
                  <a:pt x="113" y="602"/>
                </a:lnTo>
                <a:lnTo>
                  <a:pt x="131" y="563"/>
                </a:lnTo>
                <a:lnTo>
                  <a:pt x="147" y="526"/>
                </a:lnTo>
                <a:lnTo>
                  <a:pt x="166" y="489"/>
                </a:lnTo>
                <a:lnTo>
                  <a:pt x="186" y="452"/>
                </a:lnTo>
                <a:lnTo>
                  <a:pt x="207" y="415"/>
                </a:lnTo>
                <a:lnTo>
                  <a:pt x="228" y="379"/>
                </a:lnTo>
                <a:lnTo>
                  <a:pt x="251" y="344"/>
                </a:lnTo>
                <a:lnTo>
                  <a:pt x="276" y="309"/>
                </a:lnTo>
                <a:lnTo>
                  <a:pt x="300" y="275"/>
                </a:lnTo>
                <a:lnTo>
                  <a:pt x="327" y="242"/>
                </a:lnTo>
                <a:lnTo>
                  <a:pt x="355" y="208"/>
                </a:lnTo>
                <a:lnTo>
                  <a:pt x="383" y="176"/>
                </a:lnTo>
                <a:lnTo>
                  <a:pt x="413" y="144"/>
                </a:lnTo>
                <a:lnTo>
                  <a:pt x="443" y="114"/>
                </a:lnTo>
                <a:lnTo>
                  <a:pt x="475" y="84"/>
                </a:lnTo>
                <a:lnTo>
                  <a:pt x="509" y="54"/>
                </a:lnTo>
                <a:lnTo>
                  <a:pt x="542" y="26"/>
                </a:lnTo>
                <a:lnTo>
                  <a:pt x="578" y="0"/>
                </a:lnTo>
                <a:lnTo>
                  <a:pt x="1351" y="0"/>
                </a:lnTo>
                <a:lnTo>
                  <a:pt x="1386" y="26"/>
                </a:lnTo>
                <a:lnTo>
                  <a:pt x="1420" y="54"/>
                </a:lnTo>
                <a:lnTo>
                  <a:pt x="1452" y="84"/>
                </a:lnTo>
                <a:lnTo>
                  <a:pt x="1484" y="114"/>
                </a:lnTo>
                <a:lnTo>
                  <a:pt x="1515" y="144"/>
                </a:lnTo>
                <a:lnTo>
                  <a:pt x="1544" y="176"/>
                </a:lnTo>
                <a:lnTo>
                  <a:pt x="1574" y="208"/>
                </a:lnTo>
                <a:lnTo>
                  <a:pt x="1600" y="242"/>
                </a:lnTo>
                <a:lnTo>
                  <a:pt x="1627" y="275"/>
                </a:lnTo>
                <a:lnTo>
                  <a:pt x="1651" y="309"/>
                </a:lnTo>
                <a:lnTo>
                  <a:pt x="1676" y="344"/>
                </a:lnTo>
                <a:lnTo>
                  <a:pt x="1699" y="379"/>
                </a:lnTo>
                <a:lnTo>
                  <a:pt x="1720" y="415"/>
                </a:lnTo>
                <a:lnTo>
                  <a:pt x="1741" y="452"/>
                </a:lnTo>
                <a:lnTo>
                  <a:pt x="1761" y="489"/>
                </a:lnTo>
                <a:lnTo>
                  <a:pt x="1780" y="526"/>
                </a:lnTo>
                <a:lnTo>
                  <a:pt x="1798" y="563"/>
                </a:lnTo>
                <a:lnTo>
                  <a:pt x="1814" y="602"/>
                </a:lnTo>
                <a:lnTo>
                  <a:pt x="1830" y="641"/>
                </a:lnTo>
                <a:lnTo>
                  <a:pt x="1844" y="680"/>
                </a:lnTo>
                <a:lnTo>
                  <a:pt x="1856" y="719"/>
                </a:lnTo>
                <a:lnTo>
                  <a:pt x="1869" y="758"/>
                </a:lnTo>
                <a:lnTo>
                  <a:pt x="1879" y="797"/>
                </a:lnTo>
                <a:lnTo>
                  <a:pt x="1890" y="837"/>
                </a:lnTo>
                <a:lnTo>
                  <a:pt x="1897" y="878"/>
                </a:lnTo>
                <a:lnTo>
                  <a:pt x="1906" y="917"/>
                </a:lnTo>
                <a:lnTo>
                  <a:pt x="1911" y="957"/>
                </a:lnTo>
                <a:lnTo>
                  <a:pt x="1916" y="998"/>
                </a:lnTo>
                <a:lnTo>
                  <a:pt x="1922" y="1039"/>
                </a:lnTo>
                <a:lnTo>
                  <a:pt x="1925" y="1079"/>
                </a:lnTo>
                <a:lnTo>
                  <a:pt x="1927" y="1120"/>
                </a:lnTo>
                <a:lnTo>
                  <a:pt x="1927" y="1161"/>
                </a:lnTo>
                <a:lnTo>
                  <a:pt x="1927" y="1201"/>
                </a:lnTo>
                <a:lnTo>
                  <a:pt x="1925" y="1240"/>
                </a:lnTo>
                <a:lnTo>
                  <a:pt x="1923" y="1281"/>
                </a:lnTo>
                <a:lnTo>
                  <a:pt x="1920" y="1321"/>
                </a:lnTo>
                <a:lnTo>
                  <a:pt x="1915" y="1360"/>
                </a:lnTo>
                <a:lnTo>
                  <a:pt x="1909" y="1401"/>
                </a:lnTo>
                <a:lnTo>
                  <a:pt x="1902" y="1440"/>
                </a:lnTo>
                <a:lnTo>
                  <a:pt x="1895" y="1479"/>
                </a:lnTo>
                <a:lnTo>
                  <a:pt x="1885" y="1518"/>
                </a:lnTo>
                <a:lnTo>
                  <a:pt x="1876" y="1556"/>
                </a:lnTo>
                <a:lnTo>
                  <a:pt x="1863" y="1595"/>
                </a:lnTo>
                <a:lnTo>
                  <a:pt x="1851" y="1632"/>
                </a:lnTo>
                <a:lnTo>
                  <a:pt x="1837" y="1670"/>
                </a:lnTo>
                <a:lnTo>
                  <a:pt x="1823" y="1707"/>
                </a:lnTo>
                <a:lnTo>
                  <a:pt x="1807" y="1742"/>
                </a:lnTo>
                <a:lnTo>
                  <a:pt x="1791" y="1779"/>
                </a:lnTo>
                <a:lnTo>
                  <a:pt x="1771" y="1814"/>
                </a:lnTo>
                <a:lnTo>
                  <a:pt x="1752" y="1848"/>
                </a:lnTo>
                <a:lnTo>
                  <a:pt x="1733" y="1883"/>
                </a:lnTo>
                <a:lnTo>
                  <a:pt x="1711" y="1917"/>
                </a:lnTo>
                <a:lnTo>
                  <a:pt x="1688" y="1949"/>
                </a:lnTo>
                <a:lnTo>
                  <a:pt x="1664" y="1981"/>
                </a:lnTo>
                <a:lnTo>
                  <a:pt x="1639" y="2012"/>
                </a:lnTo>
                <a:lnTo>
                  <a:pt x="1614" y="2042"/>
                </a:lnTo>
                <a:lnTo>
                  <a:pt x="1586" y="2072"/>
                </a:lnTo>
                <a:lnTo>
                  <a:pt x="1558" y="2102"/>
                </a:lnTo>
                <a:lnTo>
                  <a:pt x="1530" y="2131"/>
                </a:lnTo>
                <a:lnTo>
                  <a:pt x="1498" y="2157"/>
                </a:lnTo>
                <a:lnTo>
                  <a:pt x="1466" y="2184"/>
                </a:lnTo>
                <a:lnTo>
                  <a:pt x="1434" y="2210"/>
                </a:lnTo>
                <a:lnTo>
                  <a:pt x="1399" y="2235"/>
                </a:lnTo>
                <a:lnTo>
                  <a:pt x="1365" y="2258"/>
                </a:lnTo>
                <a:lnTo>
                  <a:pt x="563" y="2258"/>
                </a:lnTo>
              </a:path>
            </a:pathLst>
          </a:custGeom>
          <a:noFill/>
          <a:ln w="0">
            <a:solidFill>
              <a:srgbClr val="999999"/>
            </a:solidFill>
            <a:prstDash val="solid"/>
            <a:round/>
            <a:headEnd/>
            <a:tailEnd/>
          </a:ln>
        </p:spPr>
        <p:txBody>
          <a:bodyPr/>
          <a:lstStyle/>
          <a:p>
            <a:endParaRPr lang="es-ES"/>
          </a:p>
        </p:txBody>
      </p:sp>
      <p:sp>
        <p:nvSpPr>
          <p:cNvPr id="79886" name="Freeform 15"/>
          <p:cNvSpPr>
            <a:spLocks/>
          </p:cNvSpPr>
          <p:nvPr/>
        </p:nvSpPr>
        <p:spPr bwMode="auto">
          <a:xfrm>
            <a:off x="3743325" y="1873250"/>
            <a:ext cx="1460500" cy="3584575"/>
          </a:xfrm>
          <a:custGeom>
            <a:avLst/>
            <a:gdLst>
              <a:gd name="T0" fmla="*/ 284 w 1035"/>
              <a:gd name="T1" fmla="*/ 2235 h 2258"/>
              <a:gd name="T2" fmla="*/ 247 w 1035"/>
              <a:gd name="T3" fmla="*/ 2184 h 2258"/>
              <a:gd name="T4" fmla="*/ 214 w 1035"/>
              <a:gd name="T5" fmla="*/ 2131 h 2258"/>
              <a:gd name="T6" fmla="*/ 184 w 1035"/>
              <a:gd name="T7" fmla="*/ 2072 h 2258"/>
              <a:gd name="T8" fmla="*/ 141 w 1035"/>
              <a:gd name="T9" fmla="*/ 1981 h 2258"/>
              <a:gd name="T10" fmla="*/ 94 w 1035"/>
              <a:gd name="T11" fmla="*/ 1848 h 2258"/>
              <a:gd name="T12" fmla="*/ 56 w 1035"/>
              <a:gd name="T13" fmla="*/ 1707 h 2258"/>
              <a:gd name="T14" fmla="*/ 28 w 1035"/>
              <a:gd name="T15" fmla="*/ 1556 h 2258"/>
              <a:gd name="T16" fmla="*/ 9 w 1035"/>
              <a:gd name="T17" fmla="*/ 1401 h 2258"/>
              <a:gd name="T18" fmla="*/ 0 w 1035"/>
              <a:gd name="T19" fmla="*/ 1240 h 2258"/>
              <a:gd name="T20" fmla="*/ 2 w 1035"/>
              <a:gd name="T21" fmla="*/ 1079 h 2258"/>
              <a:gd name="T22" fmla="*/ 12 w 1035"/>
              <a:gd name="T23" fmla="*/ 917 h 2258"/>
              <a:gd name="T24" fmla="*/ 32 w 1035"/>
              <a:gd name="T25" fmla="*/ 758 h 2258"/>
              <a:gd name="T26" fmla="*/ 60 w 1035"/>
              <a:gd name="T27" fmla="*/ 602 h 2258"/>
              <a:gd name="T28" fmla="*/ 99 w 1035"/>
              <a:gd name="T29" fmla="*/ 452 h 2258"/>
              <a:gd name="T30" fmla="*/ 148 w 1035"/>
              <a:gd name="T31" fmla="*/ 309 h 2258"/>
              <a:gd name="T32" fmla="*/ 205 w 1035"/>
              <a:gd name="T33" fmla="*/ 176 h 2258"/>
              <a:gd name="T34" fmla="*/ 254 w 1035"/>
              <a:gd name="T35" fmla="*/ 84 h 2258"/>
              <a:gd name="T36" fmla="*/ 291 w 1035"/>
              <a:gd name="T37" fmla="*/ 26 h 2258"/>
              <a:gd name="T38" fmla="*/ 726 w 1035"/>
              <a:gd name="T39" fmla="*/ 0 h 2258"/>
              <a:gd name="T40" fmla="*/ 763 w 1035"/>
              <a:gd name="T41" fmla="*/ 54 h 2258"/>
              <a:gd name="T42" fmla="*/ 796 w 1035"/>
              <a:gd name="T43" fmla="*/ 114 h 2258"/>
              <a:gd name="T44" fmla="*/ 860 w 1035"/>
              <a:gd name="T45" fmla="*/ 242 h 2258"/>
              <a:gd name="T46" fmla="*/ 913 w 1035"/>
              <a:gd name="T47" fmla="*/ 379 h 2258"/>
              <a:gd name="T48" fmla="*/ 955 w 1035"/>
              <a:gd name="T49" fmla="*/ 526 h 2258"/>
              <a:gd name="T50" fmla="*/ 991 w 1035"/>
              <a:gd name="T51" fmla="*/ 680 h 2258"/>
              <a:gd name="T52" fmla="*/ 1014 w 1035"/>
              <a:gd name="T53" fmla="*/ 837 h 2258"/>
              <a:gd name="T54" fmla="*/ 1030 w 1035"/>
              <a:gd name="T55" fmla="*/ 998 h 2258"/>
              <a:gd name="T56" fmla="*/ 1035 w 1035"/>
              <a:gd name="T57" fmla="*/ 1161 h 2258"/>
              <a:gd name="T58" fmla="*/ 1031 w 1035"/>
              <a:gd name="T59" fmla="*/ 1321 h 2258"/>
              <a:gd name="T60" fmla="*/ 1017 w 1035"/>
              <a:gd name="T61" fmla="*/ 1479 h 2258"/>
              <a:gd name="T62" fmla="*/ 994 w 1035"/>
              <a:gd name="T63" fmla="*/ 1632 h 2258"/>
              <a:gd name="T64" fmla="*/ 961 w 1035"/>
              <a:gd name="T65" fmla="*/ 1779 h 2258"/>
              <a:gd name="T66" fmla="*/ 918 w 1035"/>
              <a:gd name="T67" fmla="*/ 1917 h 2258"/>
              <a:gd name="T68" fmla="*/ 865 w 1035"/>
              <a:gd name="T69" fmla="*/ 2042 h 2258"/>
              <a:gd name="T70" fmla="*/ 837 w 1035"/>
              <a:gd name="T71" fmla="*/ 2102 h 2258"/>
              <a:gd name="T72" fmla="*/ 803 w 1035"/>
              <a:gd name="T73" fmla="*/ 2157 h 2258"/>
              <a:gd name="T74" fmla="*/ 770 w 1035"/>
              <a:gd name="T75" fmla="*/ 2210 h 2258"/>
              <a:gd name="T76" fmla="*/ 733 w 1035"/>
              <a:gd name="T77" fmla="*/ 2258 h 22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5"/>
              <a:gd name="T118" fmla="*/ 0 h 2258"/>
              <a:gd name="T119" fmla="*/ 1035 w 1035"/>
              <a:gd name="T120" fmla="*/ 2258 h 22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5" h="2258">
                <a:moveTo>
                  <a:pt x="302" y="2258"/>
                </a:moveTo>
                <a:lnTo>
                  <a:pt x="284" y="2235"/>
                </a:lnTo>
                <a:lnTo>
                  <a:pt x="265" y="2210"/>
                </a:lnTo>
                <a:lnTo>
                  <a:pt x="247" y="2184"/>
                </a:lnTo>
                <a:lnTo>
                  <a:pt x="231" y="2157"/>
                </a:lnTo>
                <a:lnTo>
                  <a:pt x="214" y="2131"/>
                </a:lnTo>
                <a:lnTo>
                  <a:pt x="198" y="2102"/>
                </a:lnTo>
                <a:lnTo>
                  <a:pt x="184" y="2072"/>
                </a:lnTo>
                <a:lnTo>
                  <a:pt x="168" y="2042"/>
                </a:lnTo>
                <a:lnTo>
                  <a:pt x="141" y="1981"/>
                </a:lnTo>
                <a:lnTo>
                  <a:pt x="116" y="1917"/>
                </a:lnTo>
                <a:lnTo>
                  <a:pt x="94" y="1848"/>
                </a:lnTo>
                <a:lnTo>
                  <a:pt x="74" y="1779"/>
                </a:lnTo>
                <a:lnTo>
                  <a:pt x="56" y="1707"/>
                </a:lnTo>
                <a:lnTo>
                  <a:pt x="41" y="1632"/>
                </a:lnTo>
                <a:lnTo>
                  <a:pt x="28" y="1556"/>
                </a:lnTo>
                <a:lnTo>
                  <a:pt x="18" y="1479"/>
                </a:lnTo>
                <a:lnTo>
                  <a:pt x="9" y="1401"/>
                </a:lnTo>
                <a:lnTo>
                  <a:pt x="3" y="1321"/>
                </a:lnTo>
                <a:lnTo>
                  <a:pt x="0" y="1240"/>
                </a:lnTo>
                <a:lnTo>
                  <a:pt x="0" y="1161"/>
                </a:lnTo>
                <a:lnTo>
                  <a:pt x="2" y="1079"/>
                </a:lnTo>
                <a:lnTo>
                  <a:pt x="5" y="998"/>
                </a:lnTo>
                <a:lnTo>
                  <a:pt x="12" y="917"/>
                </a:lnTo>
                <a:lnTo>
                  <a:pt x="21" y="837"/>
                </a:lnTo>
                <a:lnTo>
                  <a:pt x="32" y="758"/>
                </a:lnTo>
                <a:lnTo>
                  <a:pt x="44" y="680"/>
                </a:lnTo>
                <a:lnTo>
                  <a:pt x="60" y="602"/>
                </a:lnTo>
                <a:lnTo>
                  <a:pt x="79" y="526"/>
                </a:lnTo>
                <a:lnTo>
                  <a:pt x="99" y="452"/>
                </a:lnTo>
                <a:lnTo>
                  <a:pt x="122" y="379"/>
                </a:lnTo>
                <a:lnTo>
                  <a:pt x="148" y="309"/>
                </a:lnTo>
                <a:lnTo>
                  <a:pt x="175" y="242"/>
                </a:lnTo>
                <a:lnTo>
                  <a:pt x="205" y="176"/>
                </a:lnTo>
                <a:lnTo>
                  <a:pt x="238" y="114"/>
                </a:lnTo>
                <a:lnTo>
                  <a:pt x="254" y="84"/>
                </a:lnTo>
                <a:lnTo>
                  <a:pt x="272" y="54"/>
                </a:lnTo>
                <a:lnTo>
                  <a:pt x="291" y="26"/>
                </a:lnTo>
                <a:lnTo>
                  <a:pt x="309" y="0"/>
                </a:lnTo>
                <a:lnTo>
                  <a:pt x="726" y="0"/>
                </a:lnTo>
                <a:lnTo>
                  <a:pt x="745" y="26"/>
                </a:lnTo>
                <a:lnTo>
                  <a:pt x="763" y="54"/>
                </a:lnTo>
                <a:lnTo>
                  <a:pt x="781" y="84"/>
                </a:lnTo>
                <a:lnTo>
                  <a:pt x="796" y="114"/>
                </a:lnTo>
                <a:lnTo>
                  <a:pt x="830" y="176"/>
                </a:lnTo>
                <a:lnTo>
                  <a:pt x="860" y="242"/>
                </a:lnTo>
                <a:lnTo>
                  <a:pt x="886" y="309"/>
                </a:lnTo>
                <a:lnTo>
                  <a:pt x="913" y="379"/>
                </a:lnTo>
                <a:lnTo>
                  <a:pt x="936" y="452"/>
                </a:lnTo>
                <a:lnTo>
                  <a:pt x="955" y="526"/>
                </a:lnTo>
                <a:lnTo>
                  <a:pt x="975" y="602"/>
                </a:lnTo>
                <a:lnTo>
                  <a:pt x="991" y="680"/>
                </a:lnTo>
                <a:lnTo>
                  <a:pt x="1003" y="758"/>
                </a:lnTo>
                <a:lnTo>
                  <a:pt x="1014" y="837"/>
                </a:lnTo>
                <a:lnTo>
                  <a:pt x="1022" y="917"/>
                </a:lnTo>
                <a:lnTo>
                  <a:pt x="1030" y="998"/>
                </a:lnTo>
                <a:lnTo>
                  <a:pt x="1033" y="1079"/>
                </a:lnTo>
                <a:lnTo>
                  <a:pt x="1035" y="1161"/>
                </a:lnTo>
                <a:lnTo>
                  <a:pt x="1035" y="1240"/>
                </a:lnTo>
                <a:lnTo>
                  <a:pt x="1031" y="1321"/>
                </a:lnTo>
                <a:lnTo>
                  <a:pt x="1026" y="1401"/>
                </a:lnTo>
                <a:lnTo>
                  <a:pt x="1017" y="1479"/>
                </a:lnTo>
                <a:lnTo>
                  <a:pt x="1007" y="1556"/>
                </a:lnTo>
                <a:lnTo>
                  <a:pt x="994" y="1632"/>
                </a:lnTo>
                <a:lnTo>
                  <a:pt x="978" y="1707"/>
                </a:lnTo>
                <a:lnTo>
                  <a:pt x="961" y="1779"/>
                </a:lnTo>
                <a:lnTo>
                  <a:pt x="941" y="1848"/>
                </a:lnTo>
                <a:lnTo>
                  <a:pt x="918" y="1917"/>
                </a:lnTo>
                <a:lnTo>
                  <a:pt x="894" y="1981"/>
                </a:lnTo>
                <a:lnTo>
                  <a:pt x="865" y="2042"/>
                </a:lnTo>
                <a:lnTo>
                  <a:pt x="851" y="2072"/>
                </a:lnTo>
                <a:lnTo>
                  <a:pt x="837" y="2102"/>
                </a:lnTo>
                <a:lnTo>
                  <a:pt x="821" y="2131"/>
                </a:lnTo>
                <a:lnTo>
                  <a:pt x="803" y="2157"/>
                </a:lnTo>
                <a:lnTo>
                  <a:pt x="788" y="2184"/>
                </a:lnTo>
                <a:lnTo>
                  <a:pt x="770" y="2210"/>
                </a:lnTo>
                <a:lnTo>
                  <a:pt x="751" y="2235"/>
                </a:lnTo>
                <a:lnTo>
                  <a:pt x="733" y="2258"/>
                </a:lnTo>
                <a:lnTo>
                  <a:pt x="302" y="2258"/>
                </a:lnTo>
              </a:path>
            </a:pathLst>
          </a:custGeom>
          <a:noFill/>
          <a:ln w="0">
            <a:solidFill>
              <a:srgbClr val="999999"/>
            </a:solidFill>
            <a:prstDash val="solid"/>
            <a:round/>
            <a:headEnd/>
            <a:tailEnd/>
          </a:ln>
        </p:spPr>
        <p:txBody>
          <a:bodyPr/>
          <a:lstStyle/>
          <a:p>
            <a:endParaRPr lang="es-ES"/>
          </a:p>
        </p:txBody>
      </p:sp>
      <p:sp>
        <p:nvSpPr>
          <p:cNvPr id="79887" name="Line 16"/>
          <p:cNvSpPr>
            <a:spLocks noChangeShapeType="1"/>
          </p:cNvSpPr>
          <p:nvPr/>
        </p:nvSpPr>
        <p:spPr bwMode="auto">
          <a:xfrm flipH="1" flipV="1">
            <a:off x="4468813" y="1873250"/>
            <a:ext cx="4762" cy="3581400"/>
          </a:xfrm>
          <a:prstGeom prst="line">
            <a:avLst/>
          </a:prstGeom>
          <a:noFill/>
          <a:ln w="0">
            <a:solidFill>
              <a:srgbClr val="999999"/>
            </a:solidFill>
            <a:round/>
            <a:headEnd/>
            <a:tailEnd/>
          </a:ln>
        </p:spPr>
        <p:txBody>
          <a:bodyPr/>
          <a:lstStyle/>
          <a:p>
            <a:endParaRPr lang="es-ES"/>
          </a:p>
        </p:txBody>
      </p:sp>
      <p:sp>
        <p:nvSpPr>
          <p:cNvPr id="141329" name="Line 17"/>
          <p:cNvSpPr>
            <a:spLocks noChangeShapeType="1"/>
          </p:cNvSpPr>
          <p:nvPr/>
        </p:nvSpPr>
        <p:spPr bwMode="auto">
          <a:xfrm>
            <a:off x="2711450" y="2005013"/>
            <a:ext cx="3514725" cy="1587"/>
          </a:xfrm>
          <a:prstGeom prst="line">
            <a:avLst/>
          </a:prstGeom>
          <a:noFill/>
          <a:ln w="0">
            <a:solidFill>
              <a:srgbClr val="999999"/>
            </a:solidFill>
            <a:round/>
            <a:headEnd/>
            <a:tailEnd/>
          </a:ln>
          <a:effectLst>
            <a:outerShdw dist="17961" dir="2700000" algn="ctr" rotWithShape="0">
              <a:srgbClr val="000000"/>
            </a:outerShdw>
          </a:effectLst>
        </p:spPr>
        <p:txBody>
          <a:bodyPr/>
          <a:lstStyle/>
          <a:p>
            <a:pPr>
              <a:defRPr/>
            </a:pPr>
            <a:endParaRPr lang="es-PE">
              <a:latin typeface="Arial" charset="0"/>
              <a:cs typeface="Arial" charset="0"/>
            </a:endParaRPr>
          </a:p>
        </p:txBody>
      </p:sp>
      <p:sp>
        <p:nvSpPr>
          <p:cNvPr id="141330" name="Line 18"/>
          <p:cNvSpPr>
            <a:spLocks noChangeShapeType="1"/>
          </p:cNvSpPr>
          <p:nvPr/>
        </p:nvSpPr>
        <p:spPr bwMode="auto">
          <a:xfrm>
            <a:off x="2233613" y="2220913"/>
            <a:ext cx="4478337" cy="1587"/>
          </a:xfrm>
          <a:prstGeom prst="line">
            <a:avLst/>
          </a:prstGeom>
          <a:noFill/>
          <a:ln w="0">
            <a:solidFill>
              <a:srgbClr val="999999"/>
            </a:solidFill>
            <a:round/>
            <a:headEnd/>
            <a:tailEnd/>
          </a:ln>
          <a:effectLst>
            <a:outerShdw dist="17961" dir="2700000" algn="ctr" rotWithShape="0">
              <a:srgbClr val="000000"/>
            </a:outerShdw>
          </a:effectLst>
        </p:spPr>
        <p:txBody>
          <a:bodyPr/>
          <a:lstStyle/>
          <a:p>
            <a:pPr>
              <a:defRPr/>
            </a:pPr>
            <a:endParaRPr lang="es-PE">
              <a:latin typeface="Arial" charset="0"/>
              <a:cs typeface="Arial" charset="0"/>
            </a:endParaRPr>
          </a:p>
        </p:txBody>
      </p:sp>
      <p:sp>
        <p:nvSpPr>
          <p:cNvPr id="141331" name="Line 19"/>
          <p:cNvSpPr>
            <a:spLocks noChangeShapeType="1"/>
          </p:cNvSpPr>
          <p:nvPr/>
        </p:nvSpPr>
        <p:spPr bwMode="auto">
          <a:xfrm flipV="1">
            <a:off x="1733550" y="2532063"/>
            <a:ext cx="5473700" cy="3175"/>
          </a:xfrm>
          <a:prstGeom prst="line">
            <a:avLst/>
          </a:prstGeom>
          <a:noFill/>
          <a:ln w="0">
            <a:solidFill>
              <a:srgbClr val="999999"/>
            </a:solidFill>
            <a:round/>
            <a:headEnd/>
            <a:tailEnd/>
          </a:ln>
          <a:effectLst>
            <a:outerShdw dist="17961" dir="2700000" algn="ctr" rotWithShape="0">
              <a:srgbClr val="000000"/>
            </a:outerShdw>
          </a:effectLst>
        </p:spPr>
        <p:txBody>
          <a:bodyPr/>
          <a:lstStyle/>
          <a:p>
            <a:pPr>
              <a:defRPr/>
            </a:pPr>
            <a:endParaRPr lang="es-PE">
              <a:latin typeface="Arial" charset="0"/>
              <a:cs typeface="Arial" charset="0"/>
            </a:endParaRPr>
          </a:p>
        </p:txBody>
      </p:sp>
      <p:sp>
        <p:nvSpPr>
          <p:cNvPr id="141332" name="Line 20"/>
          <p:cNvSpPr>
            <a:spLocks noChangeShapeType="1"/>
          </p:cNvSpPr>
          <p:nvPr/>
        </p:nvSpPr>
        <p:spPr bwMode="auto">
          <a:xfrm>
            <a:off x="1343025" y="2887663"/>
            <a:ext cx="6253163" cy="1587"/>
          </a:xfrm>
          <a:prstGeom prst="line">
            <a:avLst/>
          </a:prstGeom>
          <a:noFill/>
          <a:ln w="0">
            <a:solidFill>
              <a:srgbClr val="999999"/>
            </a:solidFill>
            <a:round/>
            <a:headEnd/>
            <a:tailEnd/>
          </a:ln>
          <a:effectLst>
            <a:outerShdw dist="17961" dir="2700000" algn="ctr" rotWithShape="0">
              <a:srgbClr val="000000"/>
            </a:outerShdw>
          </a:effectLst>
        </p:spPr>
        <p:txBody>
          <a:bodyPr/>
          <a:lstStyle/>
          <a:p>
            <a:pPr>
              <a:defRPr/>
            </a:pPr>
            <a:endParaRPr lang="es-PE">
              <a:latin typeface="Arial" charset="0"/>
              <a:cs typeface="Arial" charset="0"/>
            </a:endParaRPr>
          </a:p>
        </p:txBody>
      </p:sp>
      <p:sp>
        <p:nvSpPr>
          <p:cNvPr id="141333" name="Line 21"/>
          <p:cNvSpPr>
            <a:spLocks noChangeShapeType="1"/>
          </p:cNvSpPr>
          <p:nvPr/>
        </p:nvSpPr>
        <p:spPr bwMode="auto">
          <a:xfrm>
            <a:off x="1085850" y="3286125"/>
            <a:ext cx="6772275" cy="1588"/>
          </a:xfrm>
          <a:prstGeom prst="line">
            <a:avLst/>
          </a:prstGeom>
          <a:noFill/>
          <a:ln w="0">
            <a:solidFill>
              <a:srgbClr val="999999"/>
            </a:solidFill>
            <a:round/>
            <a:headEnd/>
            <a:tailEnd/>
          </a:ln>
          <a:effectLst>
            <a:outerShdw dist="17961" dir="2700000" algn="ctr" rotWithShape="0">
              <a:srgbClr val="000000"/>
            </a:outerShdw>
          </a:effectLst>
        </p:spPr>
        <p:txBody>
          <a:bodyPr/>
          <a:lstStyle/>
          <a:p>
            <a:pPr>
              <a:defRPr/>
            </a:pPr>
            <a:endParaRPr lang="es-PE">
              <a:latin typeface="Arial" charset="0"/>
              <a:cs typeface="Arial" charset="0"/>
            </a:endParaRPr>
          </a:p>
        </p:txBody>
      </p:sp>
      <p:sp>
        <p:nvSpPr>
          <p:cNvPr id="141334" name="Line 22"/>
          <p:cNvSpPr>
            <a:spLocks noChangeShapeType="1"/>
          </p:cNvSpPr>
          <p:nvPr/>
        </p:nvSpPr>
        <p:spPr bwMode="auto">
          <a:xfrm>
            <a:off x="987425" y="3729038"/>
            <a:ext cx="6969125" cy="1587"/>
          </a:xfrm>
          <a:prstGeom prst="line">
            <a:avLst/>
          </a:prstGeom>
          <a:noFill/>
          <a:ln w="0">
            <a:solidFill>
              <a:srgbClr val="999999"/>
            </a:solidFill>
            <a:round/>
            <a:headEnd/>
            <a:tailEnd/>
          </a:ln>
          <a:effectLst>
            <a:outerShdw dist="17961" dir="2700000" algn="ctr" rotWithShape="0">
              <a:srgbClr val="000000"/>
            </a:outerShdw>
          </a:effectLst>
        </p:spPr>
        <p:txBody>
          <a:bodyPr/>
          <a:lstStyle/>
          <a:p>
            <a:pPr>
              <a:defRPr/>
            </a:pPr>
            <a:endParaRPr lang="es-PE">
              <a:latin typeface="Arial" charset="0"/>
              <a:cs typeface="Arial" charset="0"/>
            </a:endParaRPr>
          </a:p>
        </p:txBody>
      </p:sp>
      <p:sp>
        <p:nvSpPr>
          <p:cNvPr id="141335" name="Line 23"/>
          <p:cNvSpPr>
            <a:spLocks noChangeShapeType="1"/>
          </p:cNvSpPr>
          <p:nvPr/>
        </p:nvSpPr>
        <p:spPr bwMode="auto">
          <a:xfrm>
            <a:off x="1092200" y="4189413"/>
            <a:ext cx="6761163" cy="1587"/>
          </a:xfrm>
          <a:prstGeom prst="line">
            <a:avLst/>
          </a:prstGeom>
          <a:noFill/>
          <a:ln w="0">
            <a:solidFill>
              <a:srgbClr val="999999"/>
            </a:solidFill>
            <a:round/>
            <a:headEnd/>
            <a:tailEnd/>
          </a:ln>
          <a:effectLst>
            <a:outerShdw dist="17961" dir="2700000" algn="ctr" rotWithShape="0">
              <a:srgbClr val="000000"/>
            </a:outerShdw>
          </a:effectLst>
        </p:spPr>
        <p:txBody>
          <a:bodyPr/>
          <a:lstStyle/>
          <a:p>
            <a:pPr>
              <a:defRPr/>
            </a:pPr>
            <a:endParaRPr lang="es-PE">
              <a:latin typeface="Arial" charset="0"/>
              <a:cs typeface="Arial" charset="0"/>
            </a:endParaRPr>
          </a:p>
        </p:txBody>
      </p:sp>
      <p:sp>
        <p:nvSpPr>
          <p:cNvPr id="141336" name="Line 24"/>
          <p:cNvSpPr>
            <a:spLocks noChangeShapeType="1"/>
          </p:cNvSpPr>
          <p:nvPr/>
        </p:nvSpPr>
        <p:spPr bwMode="auto">
          <a:xfrm>
            <a:off x="1365250" y="4584700"/>
            <a:ext cx="6208713" cy="1588"/>
          </a:xfrm>
          <a:prstGeom prst="line">
            <a:avLst/>
          </a:prstGeom>
          <a:noFill/>
          <a:ln w="0">
            <a:solidFill>
              <a:srgbClr val="999999"/>
            </a:solidFill>
            <a:round/>
            <a:headEnd/>
            <a:tailEnd/>
          </a:ln>
          <a:effectLst>
            <a:outerShdw dist="17961" dir="2700000" algn="ctr" rotWithShape="0">
              <a:srgbClr val="000000"/>
            </a:outerShdw>
          </a:effectLst>
        </p:spPr>
        <p:txBody>
          <a:bodyPr/>
          <a:lstStyle/>
          <a:p>
            <a:pPr>
              <a:defRPr/>
            </a:pPr>
            <a:endParaRPr lang="es-PE">
              <a:latin typeface="Arial" charset="0"/>
              <a:cs typeface="Arial" charset="0"/>
            </a:endParaRPr>
          </a:p>
        </p:txBody>
      </p:sp>
      <p:sp>
        <p:nvSpPr>
          <p:cNvPr id="141337" name="Line 25"/>
          <p:cNvSpPr>
            <a:spLocks noChangeShapeType="1"/>
          </p:cNvSpPr>
          <p:nvPr/>
        </p:nvSpPr>
        <p:spPr bwMode="auto">
          <a:xfrm>
            <a:off x="1804988" y="4938713"/>
            <a:ext cx="5322887" cy="3175"/>
          </a:xfrm>
          <a:prstGeom prst="line">
            <a:avLst/>
          </a:prstGeom>
          <a:noFill/>
          <a:ln w="0">
            <a:solidFill>
              <a:srgbClr val="999999"/>
            </a:solidFill>
            <a:round/>
            <a:headEnd/>
            <a:tailEnd/>
          </a:ln>
          <a:effectLst>
            <a:outerShdw dist="17961" dir="2700000" algn="ctr" rotWithShape="0">
              <a:srgbClr val="000000"/>
            </a:outerShdw>
          </a:effectLst>
        </p:spPr>
        <p:txBody>
          <a:bodyPr/>
          <a:lstStyle/>
          <a:p>
            <a:pPr>
              <a:defRPr/>
            </a:pPr>
            <a:endParaRPr lang="es-PE">
              <a:latin typeface="Arial" charset="0"/>
              <a:cs typeface="Arial" charset="0"/>
            </a:endParaRPr>
          </a:p>
        </p:txBody>
      </p:sp>
      <p:sp>
        <p:nvSpPr>
          <p:cNvPr id="79897" name="Line 26"/>
          <p:cNvSpPr>
            <a:spLocks noChangeShapeType="1"/>
          </p:cNvSpPr>
          <p:nvPr/>
        </p:nvSpPr>
        <p:spPr bwMode="auto">
          <a:xfrm>
            <a:off x="2417763" y="5246688"/>
            <a:ext cx="4097337" cy="1587"/>
          </a:xfrm>
          <a:prstGeom prst="line">
            <a:avLst/>
          </a:prstGeom>
          <a:noFill/>
          <a:ln w="0">
            <a:solidFill>
              <a:srgbClr val="999999"/>
            </a:solidFill>
            <a:round/>
            <a:headEnd/>
            <a:tailEnd/>
          </a:ln>
        </p:spPr>
        <p:txBody>
          <a:bodyPr/>
          <a:lstStyle/>
          <a:p>
            <a:endParaRPr lang="es-ES"/>
          </a:p>
        </p:txBody>
      </p:sp>
      <p:sp>
        <p:nvSpPr>
          <p:cNvPr id="141340" name="Rectangle 28"/>
          <p:cNvSpPr>
            <a:spLocks noChangeArrowheads="1"/>
          </p:cNvSpPr>
          <p:nvPr/>
        </p:nvSpPr>
        <p:spPr bwMode="auto">
          <a:xfrm>
            <a:off x="1247775" y="5635625"/>
            <a:ext cx="6594475" cy="492125"/>
          </a:xfrm>
          <a:prstGeom prst="rect">
            <a:avLst/>
          </a:prstGeom>
          <a:noFill/>
          <a:ln w="9525">
            <a:noFill/>
            <a:miter lim="800000"/>
            <a:headEnd/>
            <a:tailEnd/>
          </a:ln>
          <a:effectLst>
            <a:outerShdw dist="35921" dir="2700000" algn="ctr" rotWithShape="0">
              <a:srgbClr val="000000"/>
            </a:outerShdw>
          </a:effectLst>
        </p:spPr>
        <p:txBody>
          <a:bodyPr lIns="94184" tIns="47092" rIns="94184" bIns="47092">
            <a:spAutoFit/>
          </a:bodyPr>
          <a:lstStyle/>
          <a:p>
            <a:pPr defTabSz="935038">
              <a:defRPr/>
            </a:pPr>
            <a:r>
              <a:rPr lang="en-US" sz="2600">
                <a:latin typeface="Arial" charset="0"/>
                <a:cs typeface="Arial" charset="0"/>
              </a:rPr>
              <a:t>Total: 38,6 (33,4 – 46,0) millones</a:t>
            </a:r>
            <a:r>
              <a:rPr lang="en-US">
                <a:latin typeface="Tahoma" pitchFamily="34" charset="0"/>
                <a:cs typeface="Arial" charset="0"/>
              </a:rPr>
              <a:t> </a:t>
            </a:r>
          </a:p>
        </p:txBody>
      </p:sp>
      <p:sp>
        <p:nvSpPr>
          <p:cNvPr id="141341" name="Rectangle 29"/>
          <p:cNvSpPr>
            <a:spLocks noChangeArrowheads="1"/>
          </p:cNvSpPr>
          <p:nvPr/>
        </p:nvSpPr>
        <p:spPr bwMode="auto">
          <a:xfrm>
            <a:off x="3827463" y="2047875"/>
            <a:ext cx="1285875" cy="758825"/>
          </a:xfrm>
          <a:prstGeom prst="rect">
            <a:avLst/>
          </a:prstGeom>
          <a:noFill/>
          <a:ln w="9525">
            <a:noFill/>
            <a:miter lim="800000"/>
            <a:headEnd/>
            <a:tailEnd/>
          </a:ln>
          <a:effectLst>
            <a:outerShdw dist="17961" dir="2700000" algn="ctr" rotWithShape="0">
              <a:srgbClr val="000000"/>
            </a:outerShdw>
          </a:effectLst>
        </p:spPr>
        <p:txBody>
          <a:bodyPr lIns="0" tIns="0" rIns="0" bIns="0">
            <a:spAutoFit/>
          </a:bodyPr>
          <a:lstStyle/>
          <a:p>
            <a:pPr defTabSz="935038">
              <a:lnSpc>
                <a:spcPct val="85000"/>
              </a:lnSpc>
              <a:defRPr/>
            </a:pPr>
            <a:r>
              <a:rPr lang="en-US" sz="1400">
                <a:solidFill>
                  <a:srgbClr val="E93E35"/>
                </a:solidFill>
                <a:latin typeface="Arial Narrow" pitchFamily="34" charset="0"/>
                <a:cs typeface="Arial" charset="0"/>
              </a:rPr>
              <a:t>Europa occidental </a:t>
            </a:r>
            <a:br>
              <a:rPr lang="en-US" sz="1400">
                <a:solidFill>
                  <a:srgbClr val="E93E35"/>
                </a:solidFill>
                <a:latin typeface="Arial Narrow" pitchFamily="34" charset="0"/>
                <a:cs typeface="Arial" charset="0"/>
              </a:rPr>
            </a:br>
            <a:r>
              <a:rPr lang="en-US" sz="1400">
                <a:solidFill>
                  <a:srgbClr val="E93E35"/>
                </a:solidFill>
                <a:latin typeface="Arial Narrow" pitchFamily="34" charset="0"/>
                <a:cs typeface="Arial" charset="0"/>
              </a:rPr>
              <a:t>y central</a:t>
            </a:r>
          </a:p>
          <a:p>
            <a:pPr defTabSz="935038">
              <a:lnSpc>
                <a:spcPct val="85000"/>
              </a:lnSpc>
              <a:defRPr/>
            </a:pPr>
            <a:r>
              <a:rPr lang="en-US">
                <a:solidFill>
                  <a:srgbClr val="000000"/>
                </a:solidFill>
                <a:effectLst>
                  <a:outerShdw blurRad="38100" dist="38100" dir="2700000" algn="tl">
                    <a:srgbClr val="FFFFFF"/>
                  </a:outerShdw>
                </a:effectLst>
                <a:latin typeface="Arial Narrow" pitchFamily="34" charset="0"/>
                <a:cs typeface="Arial" charset="0"/>
              </a:rPr>
              <a:t>720 000</a:t>
            </a:r>
          </a:p>
          <a:p>
            <a:pPr defTabSz="935038">
              <a:lnSpc>
                <a:spcPct val="85000"/>
              </a:lnSpc>
              <a:defRPr/>
            </a:pPr>
            <a:r>
              <a:rPr lang="en-US" sz="1200">
                <a:solidFill>
                  <a:srgbClr val="000000"/>
                </a:solidFill>
                <a:effectLst>
                  <a:outerShdw blurRad="38100" dist="38100" dir="2700000" algn="tl">
                    <a:srgbClr val="FFFFFF"/>
                  </a:outerShdw>
                </a:effectLst>
                <a:latin typeface="Arial Narrow" pitchFamily="34" charset="0"/>
                <a:cs typeface="Arial" charset="0"/>
              </a:rPr>
              <a:t>[550 000 – 950 000]</a:t>
            </a:r>
          </a:p>
        </p:txBody>
      </p:sp>
      <p:sp>
        <p:nvSpPr>
          <p:cNvPr id="141342" name="Rectangle 30"/>
          <p:cNvSpPr>
            <a:spLocks noChangeArrowheads="1"/>
          </p:cNvSpPr>
          <p:nvPr/>
        </p:nvSpPr>
        <p:spPr bwMode="auto">
          <a:xfrm>
            <a:off x="3352800" y="2994025"/>
            <a:ext cx="2506663" cy="576263"/>
          </a:xfrm>
          <a:prstGeom prst="rect">
            <a:avLst/>
          </a:prstGeom>
          <a:noFill/>
          <a:ln w="9525">
            <a:noFill/>
            <a:miter lim="800000"/>
            <a:headEnd/>
            <a:tailEnd/>
          </a:ln>
          <a:effectLst>
            <a:outerShdw dist="17961" dir="2700000" algn="ctr" rotWithShape="0">
              <a:srgbClr val="000000"/>
            </a:outerShdw>
          </a:effectLst>
        </p:spPr>
        <p:txBody>
          <a:bodyPr lIns="0" tIns="0" rIns="0" bIns="0">
            <a:spAutoFit/>
          </a:bodyPr>
          <a:lstStyle/>
          <a:p>
            <a:pPr defTabSz="935038">
              <a:lnSpc>
                <a:spcPct val="85000"/>
              </a:lnSpc>
              <a:defRPr/>
            </a:pPr>
            <a:r>
              <a:rPr lang="en-US" sz="1400">
                <a:solidFill>
                  <a:srgbClr val="E93E35"/>
                </a:solidFill>
                <a:latin typeface="Arial Narrow" pitchFamily="34" charset="0"/>
                <a:cs typeface="Arial" charset="0"/>
              </a:rPr>
              <a:t>África del norte y Oriente Medio</a:t>
            </a:r>
          </a:p>
          <a:p>
            <a:pPr defTabSz="935038">
              <a:lnSpc>
                <a:spcPct val="85000"/>
              </a:lnSpc>
              <a:defRPr/>
            </a:pPr>
            <a:r>
              <a:rPr lang="en-US">
                <a:solidFill>
                  <a:srgbClr val="000000"/>
                </a:solidFill>
                <a:effectLst>
                  <a:outerShdw blurRad="38100" dist="38100" dir="2700000" algn="tl">
                    <a:srgbClr val="FFFFFF"/>
                  </a:outerShdw>
                </a:effectLst>
                <a:latin typeface="Arial Narrow" pitchFamily="34" charset="0"/>
                <a:cs typeface="Arial" charset="0"/>
              </a:rPr>
              <a:t>440 000</a:t>
            </a:r>
          </a:p>
          <a:p>
            <a:pPr defTabSz="935038">
              <a:lnSpc>
                <a:spcPct val="85000"/>
              </a:lnSpc>
              <a:defRPr/>
            </a:pPr>
            <a:r>
              <a:rPr lang="en-US" sz="1200">
                <a:solidFill>
                  <a:srgbClr val="000000"/>
                </a:solidFill>
                <a:effectLst>
                  <a:outerShdw blurRad="38100" dist="38100" dir="2700000" algn="tl">
                    <a:srgbClr val="FFFFFF"/>
                  </a:outerShdw>
                </a:effectLst>
                <a:latin typeface="Arial Narrow" pitchFamily="34" charset="0"/>
                <a:cs typeface="Arial" charset="0"/>
              </a:rPr>
              <a:t>[250 000 – 720 000]</a:t>
            </a:r>
          </a:p>
        </p:txBody>
      </p:sp>
      <p:sp>
        <p:nvSpPr>
          <p:cNvPr id="141343" name="Rectangle 31"/>
          <p:cNvSpPr>
            <a:spLocks noChangeArrowheads="1"/>
          </p:cNvSpPr>
          <p:nvPr/>
        </p:nvSpPr>
        <p:spPr bwMode="auto">
          <a:xfrm>
            <a:off x="3970338" y="3732213"/>
            <a:ext cx="1731962" cy="576262"/>
          </a:xfrm>
          <a:prstGeom prst="rect">
            <a:avLst/>
          </a:prstGeom>
          <a:noFill/>
          <a:ln w="9525">
            <a:noFill/>
            <a:miter lim="800000"/>
            <a:headEnd/>
            <a:tailEnd/>
          </a:ln>
          <a:effectLst>
            <a:outerShdw dist="17961" dir="2700000" algn="ctr" rotWithShape="0">
              <a:srgbClr val="000000"/>
            </a:outerShdw>
          </a:effectLst>
        </p:spPr>
        <p:txBody>
          <a:bodyPr lIns="0" tIns="0" rIns="0" bIns="0">
            <a:spAutoFit/>
          </a:bodyPr>
          <a:lstStyle/>
          <a:p>
            <a:pPr defTabSz="935038">
              <a:lnSpc>
                <a:spcPct val="85000"/>
              </a:lnSpc>
              <a:defRPr/>
            </a:pPr>
            <a:r>
              <a:rPr lang="en-US" sz="1400">
                <a:solidFill>
                  <a:srgbClr val="E93E35"/>
                </a:solidFill>
                <a:latin typeface="Arial Narrow" pitchFamily="34" charset="0"/>
                <a:cs typeface="Arial" charset="0"/>
              </a:rPr>
              <a:t>África subsahariana</a:t>
            </a:r>
          </a:p>
          <a:p>
            <a:pPr defTabSz="935038">
              <a:lnSpc>
                <a:spcPct val="85000"/>
              </a:lnSpc>
              <a:defRPr/>
            </a:pPr>
            <a:r>
              <a:rPr lang="en-US">
                <a:solidFill>
                  <a:srgbClr val="000000"/>
                </a:solidFill>
                <a:effectLst>
                  <a:outerShdw blurRad="38100" dist="38100" dir="2700000" algn="tl">
                    <a:srgbClr val="FFFFFF"/>
                  </a:outerShdw>
                </a:effectLst>
                <a:latin typeface="Arial Narrow" pitchFamily="34" charset="0"/>
                <a:cs typeface="Arial" charset="0"/>
              </a:rPr>
              <a:t>24,5 millones</a:t>
            </a:r>
          </a:p>
          <a:p>
            <a:pPr defTabSz="935038">
              <a:lnSpc>
                <a:spcPct val="85000"/>
              </a:lnSpc>
              <a:defRPr/>
            </a:pPr>
            <a:r>
              <a:rPr lang="en-US" sz="1200">
                <a:solidFill>
                  <a:srgbClr val="000000"/>
                </a:solidFill>
                <a:effectLst>
                  <a:outerShdw blurRad="38100" dist="38100" dir="2700000" algn="tl">
                    <a:srgbClr val="FFFFFF"/>
                  </a:outerShdw>
                </a:effectLst>
                <a:latin typeface="Arial Narrow" pitchFamily="34" charset="0"/>
                <a:cs typeface="Arial" charset="0"/>
              </a:rPr>
              <a:t>[21,6 – 27,4 millones]</a:t>
            </a:r>
          </a:p>
        </p:txBody>
      </p:sp>
      <p:sp>
        <p:nvSpPr>
          <p:cNvPr id="141344" name="Rectangle 32"/>
          <p:cNvSpPr>
            <a:spLocks noChangeArrowheads="1"/>
          </p:cNvSpPr>
          <p:nvPr/>
        </p:nvSpPr>
        <p:spPr bwMode="auto">
          <a:xfrm>
            <a:off x="5241925" y="2001838"/>
            <a:ext cx="1090613" cy="758825"/>
          </a:xfrm>
          <a:prstGeom prst="rect">
            <a:avLst/>
          </a:prstGeom>
          <a:noFill/>
          <a:ln w="9525">
            <a:noFill/>
            <a:miter lim="800000"/>
            <a:headEnd/>
            <a:tailEnd/>
          </a:ln>
          <a:effectLst>
            <a:outerShdw dist="17961" dir="2700000" algn="ctr" rotWithShape="0">
              <a:srgbClr val="000000"/>
            </a:outerShdw>
          </a:effectLst>
        </p:spPr>
        <p:txBody>
          <a:bodyPr lIns="0" tIns="0" rIns="0" bIns="0">
            <a:spAutoFit/>
          </a:bodyPr>
          <a:lstStyle/>
          <a:p>
            <a:pPr defTabSz="935038">
              <a:lnSpc>
                <a:spcPct val="85000"/>
              </a:lnSpc>
              <a:defRPr/>
            </a:pPr>
            <a:r>
              <a:rPr lang="en-US" sz="1400">
                <a:solidFill>
                  <a:srgbClr val="E93E35"/>
                </a:solidFill>
                <a:latin typeface="Arial Narrow" pitchFamily="34" charset="0"/>
                <a:cs typeface="Arial" charset="0"/>
              </a:rPr>
              <a:t>Europa oriental </a:t>
            </a:r>
            <a:br>
              <a:rPr lang="en-US" sz="1400">
                <a:solidFill>
                  <a:srgbClr val="E93E35"/>
                </a:solidFill>
                <a:latin typeface="Arial Narrow" pitchFamily="34" charset="0"/>
                <a:cs typeface="Arial" charset="0"/>
              </a:rPr>
            </a:br>
            <a:r>
              <a:rPr lang="en-US" sz="1400">
                <a:solidFill>
                  <a:srgbClr val="E93E35"/>
                </a:solidFill>
                <a:latin typeface="Arial Narrow" pitchFamily="34" charset="0"/>
                <a:cs typeface="Arial" charset="0"/>
              </a:rPr>
              <a:t>y Asia central</a:t>
            </a:r>
          </a:p>
          <a:p>
            <a:pPr defTabSz="935038">
              <a:lnSpc>
                <a:spcPct val="85000"/>
              </a:lnSpc>
              <a:defRPr/>
            </a:pPr>
            <a:r>
              <a:rPr lang="en-US">
                <a:solidFill>
                  <a:srgbClr val="000000"/>
                </a:solidFill>
                <a:effectLst>
                  <a:outerShdw blurRad="38100" dist="38100" dir="2700000" algn="tl">
                    <a:srgbClr val="FFFFFF"/>
                  </a:outerShdw>
                </a:effectLst>
                <a:latin typeface="Arial Narrow" pitchFamily="34" charset="0"/>
                <a:cs typeface="Arial" charset="0"/>
              </a:rPr>
              <a:t>1,5 millones </a:t>
            </a:r>
          </a:p>
          <a:p>
            <a:pPr defTabSz="935038">
              <a:lnSpc>
                <a:spcPct val="85000"/>
              </a:lnSpc>
              <a:defRPr/>
            </a:pPr>
            <a:r>
              <a:rPr lang="en-US" sz="1200">
                <a:solidFill>
                  <a:srgbClr val="000000"/>
                </a:solidFill>
                <a:effectLst>
                  <a:outerShdw blurRad="38100" dist="38100" dir="2700000" algn="tl">
                    <a:srgbClr val="FFFFFF"/>
                  </a:outerShdw>
                </a:effectLst>
                <a:latin typeface="Arial Narrow" pitchFamily="34" charset="0"/>
                <a:cs typeface="Arial" charset="0"/>
              </a:rPr>
              <a:t>[1,0 – 2,3 millones]</a:t>
            </a:r>
          </a:p>
        </p:txBody>
      </p:sp>
      <p:sp>
        <p:nvSpPr>
          <p:cNvPr id="141345" name="Rectangle 33"/>
          <p:cNvSpPr>
            <a:spLocks noChangeArrowheads="1"/>
          </p:cNvSpPr>
          <p:nvPr/>
        </p:nvSpPr>
        <p:spPr bwMode="auto">
          <a:xfrm>
            <a:off x="5599113" y="3367088"/>
            <a:ext cx="1952625" cy="576262"/>
          </a:xfrm>
          <a:prstGeom prst="rect">
            <a:avLst/>
          </a:prstGeom>
          <a:noFill/>
          <a:ln w="9525">
            <a:noFill/>
            <a:miter lim="800000"/>
            <a:headEnd/>
            <a:tailEnd/>
          </a:ln>
          <a:effectLst>
            <a:outerShdw dist="17961" dir="2700000" algn="ctr" rotWithShape="0">
              <a:srgbClr val="000000"/>
            </a:outerShdw>
          </a:effectLst>
        </p:spPr>
        <p:txBody>
          <a:bodyPr lIns="0" tIns="0" rIns="0" bIns="0">
            <a:spAutoFit/>
          </a:bodyPr>
          <a:lstStyle/>
          <a:p>
            <a:pPr defTabSz="935038">
              <a:lnSpc>
                <a:spcPct val="85000"/>
              </a:lnSpc>
              <a:tabLst>
                <a:tab pos="285750" algn="l"/>
              </a:tabLst>
              <a:defRPr/>
            </a:pPr>
            <a:r>
              <a:rPr lang="en-US" sz="1400">
                <a:solidFill>
                  <a:srgbClr val="E93E35"/>
                </a:solidFill>
                <a:latin typeface="Arial Narrow" pitchFamily="34" charset="0"/>
                <a:cs typeface="Arial" charset="0"/>
              </a:rPr>
              <a:t>Asia meridional y sudoriental</a:t>
            </a:r>
          </a:p>
          <a:p>
            <a:pPr defTabSz="935038">
              <a:lnSpc>
                <a:spcPct val="85000"/>
              </a:lnSpc>
              <a:tabLst>
                <a:tab pos="285750" algn="l"/>
              </a:tabLst>
              <a:defRPr/>
            </a:pPr>
            <a:r>
              <a:rPr lang="en-US">
                <a:effectLst>
                  <a:outerShdw blurRad="38100" dist="38100" dir="2700000" algn="tl">
                    <a:srgbClr val="000000"/>
                  </a:outerShdw>
                </a:effectLst>
                <a:latin typeface="Arial Narrow" pitchFamily="34" charset="0"/>
                <a:cs typeface="Arial" charset="0"/>
              </a:rPr>
              <a:t>	</a:t>
            </a:r>
            <a:r>
              <a:rPr lang="en-US">
                <a:solidFill>
                  <a:srgbClr val="000000"/>
                </a:solidFill>
                <a:effectLst>
                  <a:outerShdw blurRad="38100" dist="38100" dir="2700000" algn="tl">
                    <a:srgbClr val="FFFFFF"/>
                  </a:outerShdw>
                </a:effectLst>
                <a:latin typeface="Arial Narrow" pitchFamily="34" charset="0"/>
                <a:cs typeface="Arial" charset="0"/>
              </a:rPr>
              <a:t>7,6 millones</a:t>
            </a:r>
          </a:p>
          <a:p>
            <a:pPr defTabSz="935038">
              <a:lnSpc>
                <a:spcPct val="85000"/>
              </a:lnSpc>
              <a:tabLst>
                <a:tab pos="285750" algn="l"/>
              </a:tabLst>
              <a:defRPr/>
            </a:pPr>
            <a:r>
              <a:rPr lang="en-US" sz="1200">
                <a:solidFill>
                  <a:srgbClr val="000000"/>
                </a:solidFill>
                <a:effectLst>
                  <a:outerShdw blurRad="38100" dist="38100" dir="2700000" algn="tl">
                    <a:srgbClr val="FFFFFF"/>
                  </a:outerShdw>
                </a:effectLst>
                <a:latin typeface="Arial Narrow" pitchFamily="34" charset="0"/>
                <a:cs typeface="Arial" charset="0"/>
              </a:rPr>
              <a:t>	[5,1 – 11,7 millones]</a:t>
            </a:r>
          </a:p>
        </p:txBody>
      </p:sp>
      <p:sp>
        <p:nvSpPr>
          <p:cNvPr id="141346" name="Rectangle 34"/>
          <p:cNvSpPr>
            <a:spLocks noChangeArrowheads="1"/>
          </p:cNvSpPr>
          <p:nvPr/>
        </p:nvSpPr>
        <p:spPr bwMode="auto">
          <a:xfrm>
            <a:off x="5949950" y="4017963"/>
            <a:ext cx="1566863" cy="576262"/>
          </a:xfrm>
          <a:prstGeom prst="rect">
            <a:avLst/>
          </a:prstGeom>
          <a:noFill/>
          <a:ln w="9525">
            <a:noFill/>
            <a:miter lim="800000"/>
            <a:headEnd/>
            <a:tailEnd/>
          </a:ln>
          <a:effectLst>
            <a:outerShdw dist="17961" dir="2700000" algn="ctr" rotWithShape="0">
              <a:srgbClr val="000000"/>
            </a:outerShdw>
          </a:effectLst>
        </p:spPr>
        <p:txBody>
          <a:bodyPr lIns="0" tIns="0" rIns="0" bIns="0">
            <a:spAutoFit/>
          </a:bodyPr>
          <a:lstStyle/>
          <a:p>
            <a:pPr defTabSz="935038">
              <a:lnSpc>
                <a:spcPct val="85000"/>
              </a:lnSpc>
            </a:pPr>
            <a:r>
              <a:rPr lang="en-US" sz="1400">
                <a:solidFill>
                  <a:srgbClr val="E93E35"/>
                </a:solidFill>
                <a:latin typeface="Arial Narrow" pitchFamily="34" charset="0"/>
              </a:rPr>
              <a:t>Oceanía</a:t>
            </a:r>
          </a:p>
          <a:p>
            <a:pPr defTabSz="935038">
              <a:lnSpc>
                <a:spcPct val="85000"/>
              </a:lnSpc>
            </a:pPr>
            <a:r>
              <a:rPr lang="en-US">
                <a:solidFill>
                  <a:srgbClr val="000000"/>
                </a:solidFill>
                <a:effectLst>
                  <a:outerShdw blurRad="38100" dist="38100" dir="2700000" algn="tl">
                    <a:srgbClr val="C0C0C0"/>
                  </a:outerShdw>
                </a:effectLst>
                <a:latin typeface="Arial Narrow" pitchFamily="34" charset="0"/>
              </a:rPr>
              <a:t>78 000</a:t>
            </a:r>
          </a:p>
          <a:p>
            <a:pPr defTabSz="935038">
              <a:lnSpc>
                <a:spcPct val="85000"/>
              </a:lnSpc>
            </a:pPr>
            <a:r>
              <a:rPr lang="en-US" sz="1200">
                <a:solidFill>
                  <a:srgbClr val="000000"/>
                </a:solidFill>
                <a:effectLst>
                  <a:outerShdw blurRad="38100" dist="38100" dir="2700000" algn="tl">
                    <a:srgbClr val="C0C0C0"/>
                  </a:outerShdw>
                </a:effectLst>
                <a:latin typeface="Arial Narrow" pitchFamily="34" charset="0"/>
              </a:rPr>
              <a:t>[48 000 – 170 000]</a:t>
            </a:r>
            <a:endParaRPr lang="en-US">
              <a:solidFill>
                <a:srgbClr val="000000"/>
              </a:solidFill>
              <a:effectLst>
                <a:outerShdw blurRad="38100" dist="38100" dir="2700000" algn="tl">
                  <a:srgbClr val="C0C0C0"/>
                </a:outerShdw>
              </a:effectLst>
              <a:latin typeface="Arial Narrow" pitchFamily="34" charset="0"/>
            </a:endParaRPr>
          </a:p>
        </p:txBody>
      </p:sp>
      <p:sp>
        <p:nvSpPr>
          <p:cNvPr id="141347" name="Rectangle 35"/>
          <p:cNvSpPr>
            <a:spLocks noChangeArrowheads="1"/>
          </p:cNvSpPr>
          <p:nvPr/>
        </p:nvSpPr>
        <p:spPr bwMode="auto">
          <a:xfrm>
            <a:off x="1701800" y="2457450"/>
            <a:ext cx="1849438" cy="576263"/>
          </a:xfrm>
          <a:prstGeom prst="rect">
            <a:avLst/>
          </a:prstGeom>
          <a:noFill/>
          <a:ln w="9525">
            <a:noFill/>
            <a:miter lim="800000"/>
            <a:headEnd/>
            <a:tailEnd/>
          </a:ln>
          <a:effectLst>
            <a:outerShdw dist="17961" dir="2700000" algn="ctr" rotWithShape="0">
              <a:srgbClr val="000000"/>
            </a:outerShdw>
          </a:effectLst>
        </p:spPr>
        <p:txBody>
          <a:bodyPr lIns="0" tIns="0" rIns="0" bIns="0">
            <a:spAutoFit/>
          </a:bodyPr>
          <a:lstStyle/>
          <a:p>
            <a:pPr defTabSz="935038">
              <a:lnSpc>
                <a:spcPct val="85000"/>
              </a:lnSpc>
              <a:defRPr/>
            </a:pPr>
            <a:r>
              <a:rPr lang="en-US" sz="1400">
                <a:solidFill>
                  <a:srgbClr val="E93E35"/>
                </a:solidFill>
                <a:latin typeface="Arial Narrow" pitchFamily="34" charset="0"/>
                <a:cs typeface="Arial" charset="0"/>
              </a:rPr>
              <a:t>América del Norte</a:t>
            </a:r>
          </a:p>
          <a:p>
            <a:pPr defTabSz="935038">
              <a:lnSpc>
                <a:spcPct val="85000"/>
              </a:lnSpc>
              <a:defRPr/>
            </a:pPr>
            <a:r>
              <a:rPr lang="en-US">
                <a:solidFill>
                  <a:srgbClr val="000000"/>
                </a:solidFill>
                <a:effectLst>
                  <a:outerShdw blurRad="38100" dist="38100" dir="2700000" algn="tl">
                    <a:srgbClr val="FFFFFF"/>
                  </a:outerShdw>
                </a:effectLst>
                <a:latin typeface="Arial Narrow" pitchFamily="34" charset="0"/>
                <a:cs typeface="Arial" charset="0"/>
              </a:rPr>
              <a:t>1,3 millones</a:t>
            </a:r>
          </a:p>
          <a:p>
            <a:pPr defTabSz="935038">
              <a:lnSpc>
                <a:spcPct val="85000"/>
              </a:lnSpc>
              <a:defRPr/>
            </a:pPr>
            <a:r>
              <a:rPr lang="en-US" sz="1200">
                <a:solidFill>
                  <a:srgbClr val="000000"/>
                </a:solidFill>
                <a:effectLst>
                  <a:outerShdw blurRad="38100" dist="38100" dir="2700000" algn="tl">
                    <a:srgbClr val="FFFFFF"/>
                  </a:outerShdw>
                </a:effectLst>
                <a:latin typeface="Arial Narrow" pitchFamily="34" charset="0"/>
                <a:cs typeface="Arial" charset="0"/>
              </a:rPr>
              <a:t>[770 000 – 2,1 millones]</a:t>
            </a:r>
          </a:p>
        </p:txBody>
      </p:sp>
      <p:sp>
        <p:nvSpPr>
          <p:cNvPr id="141348" name="Rectangle 36"/>
          <p:cNvSpPr>
            <a:spLocks noChangeArrowheads="1"/>
          </p:cNvSpPr>
          <p:nvPr/>
        </p:nvSpPr>
        <p:spPr bwMode="auto">
          <a:xfrm>
            <a:off x="1727200" y="3074988"/>
            <a:ext cx="2043113" cy="576262"/>
          </a:xfrm>
          <a:prstGeom prst="rect">
            <a:avLst/>
          </a:prstGeom>
          <a:noFill/>
          <a:ln w="9525">
            <a:noFill/>
            <a:miter lim="800000"/>
            <a:headEnd/>
            <a:tailEnd/>
          </a:ln>
          <a:effectLst>
            <a:outerShdw dist="17961" dir="2700000" algn="ctr" rotWithShape="0">
              <a:srgbClr val="000000"/>
            </a:outerShdw>
          </a:effectLst>
        </p:spPr>
        <p:txBody>
          <a:bodyPr lIns="0" tIns="0" rIns="0" bIns="0">
            <a:spAutoFit/>
          </a:bodyPr>
          <a:lstStyle/>
          <a:p>
            <a:pPr defTabSz="935038">
              <a:lnSpc>
                <a:spcPct val="85000"/>
              </a:lnSpc>
              <a:defRPr/>
            </a:pPr>
            <a:r>
              <a:rPr lang="en-US" sz="1400">
                <a:solidFill>
                  <a:srgbClr val="E93E35"/>
                </a:solidFill>
                <a:latin typeface="Arial Narrow" pitchFamily="34" charset="0"/>
                <a:cs typeface="Arial" charset="0"/>
              </a:rPr>
              <a:t>Caribe</a:t>
            </a:r>
          </a:p>
          <a:p>
            <a:pPr defTabSz="935038">
              <a:lnSpc>
                <a:spcPct val="85000"/>
              </a:lnSpc>
              <a:defRPr/>
            </a:pPr>
            <a:r>
              <a:rPr lang="en-US">
                <a:solidFill>
                  <a:srgbClr val="000000"/>
                </a:solidFill>
                <a:effectLst>
                  <a:outerShdw blurRad="38100" dist="38100" dir="2700000" algn="tl">
                    <a:srgbClr val="FFFFFF"/>
                  </a:outerShdw>
                </a:effectLst>
                <a:latin typeface="Arial Narrow" pitchFamily="34" charset="0"/>
                <a:cs typeface="Arial" charset="0"/>
              </a:rPr>
              <a:t>330 000</a:t>
            </a:r>
          </a:p>
          <a:p>
            <a:pPr defTabSz="935038">
              <a:lnSpc>
                <a:spcPct val="85000"/>
              </a:lnSpc>
              <a:defRPr/>
            </a:pPr>
            <a:r>
              <a:rPr lang="en-US" sz="1200">
                <a:solidFill>
                  <a:srgbClr val="000000"/>
                </a:solidFill>
                <a:effectLst>
                  <a:outerShdw blurRad="38100" dist="38100" dir="2700000" algn="tl">
                    <a:srgbClr val="FFFFFF"/>
                  </a:outerShdw>
                </a:effectLst>
                <a:latin typeface="Arial Narrow" pitchFamily="34" charset="0"/>
                <a:cs typeface="Arial" charset="0"/>
              </a:rPr>
              <a:t>[240 000 – 420 000]</a:t>
            </a:r>
          </a:p>
        </p:txBody>
      </p:sp>
      <p:sp>
        <p:nvSpPr>
          <p:cNvPr id="141349" name="Rectangle 37"/>
          <p:cNvSpPr>
            <a:spLocks noChangeArrowheads="1"/>
          </p:cNvSpPr>
          <p:nvPr/>
        </p:nvSpPr>
        <p:spPr bwMode="auto">
          <a:xfrm>
            <a:off x="2406650" y="3921125"/>
            <a:ext cx="1566863" cy="576263"/>
          </a:xfrm>
          <a:prstGeom prst="rect">
            <a:avLst/>
          </a:prstGeom>
          <a:noFill/>
          <a:ln w="9525">
            <a:noFill/>
            <a:miter lim="800000"/>
            <a:headEnd/>
            <a:tailEnd/>
          </a:ln>
          <a:effectLst>
            <a:outerShdw dist="17961" dir="2700000" algn="ctr" rotWithShape="0">
              <a:srgbClr val="000000"/>
            </a:outerShdw>
          </a:effectLst>
        </p:spPr>
        <p:txBody>
          <a:bodyPr lIns="0" tIns="0" rIns="0" bIns="0">
            <a:spAutoFit/>
          </a:bodyPr>
          <a:lstStyle/>
          <a:p>
            <a:pPr defTabSz="935038">
              <a:lnSpc>
                <a:spcPct val="85000"/>
              </a:lnSpc>
              <a:defRPr/>
            </a:pPr>
            <a:r>
              <a:rPr lang="en-US" sz="1400">
                <a:solidFill>
                  <a:srgbClr val="E93E35"/>
                </a:solidFill>
                <a:latin typeface="Arial Narrow" pitchFamily="34" charset="0"/>
                <a:cs typeface="Arial" charset="0"/>
              </a:rPr>
              <a:t>América Latina</a:t>
            </a:r>
          </a:p>
          <a:p>
            <a:pPr defTabSz="935038">
              <a:lnSpc>
                <a:spcPct val="85000"/>
              </a:lnSpc>
              <a:defRPr/>
            </a:pPr>
            <a:r>
              <a:rPr lang="en-US">
                <a:solidFill>
                  <a:srgbClr val="000000"/>
                </a:solidFill>
                <a:effectLst>
                  <a:outerShdw blurRad="38100" dist="38100" dir="2700000" algn="tl">
                    <a:srgbClr val="FFFFFF"/>
                  </a:outerShdw>
                </a:effectLst>
                <a:latin typeface="Arial Narrow" pitchFamily="34" charset="0"/>
                <a:cs typeface="Arial" charset="0"/>
              </a:rPr>
              <a:t>1,6 millones</a:t>
            </a:r>
          </a:p>
          <a:p>
            <a:pPr defTabSz="935038">
              <a:lnSpc>
                <a:spcPct val="85000"/>
              </a:lnSpc>
              <a:defRPr/>
            </a:pPr>
            <a:r>
              <a:rPr lang="en-US" sz="1200">
                <a:solidFill>
                  <a:srgbClr val="000000"/>
                </a:solidFill>
                <a:effectLst>
                  <a:outerShdw blurRad="38100" dist="38100" dir="2700000" algn="tl">
                    <a:srgbClr val="FFFFFF"/>
                  </a:outerShdw>
                </a:effectLst>
                <a:latin typeface="Arial Narrow" pitchFamily="34" charset="0"/>
                <a:cs typeface="Arial" charset="0"/>
              </a:rPr>
              <a:t>[1,2 – 2,4 millones]</a:t>
            </a:r>
          </a:p>
        </p:txBody>
      </p:sp>
      <p:sp>
        <p:nvSpPr>
          <p:cNvPr id="141350" name="Rectangle 38"/>
          <p:cNvSpPr>
            <a:spLocks noChangeArrowheads="1"/>
          </p:cNvSpPr>
          <p:nvPr/>
        </p:nvSpPr>
        <p:spPr bwMode="auto">
          <a:xfrm>
            <a:off x="5824538" y="2667000"/>
            <a:ext cx="1897062" cy="576263"/>
          </a:xfrm>
          <a:prstGeom prst="rect">
            <a:avLst/>
          </a:prstGeom>
          <a:noFill/>
          <a:ln w="9525">
            <a:noFill/>
            <a:miter lim="800000"/>
            <a:headEnd/>
            <a:tailEnd/>
          </a:ln>
          <a:effectLst>
            <a:outerShdw dist="17961" dir="2700000" algn="ctr" rotWithShape="0">
              <a:srgbClr val="000000"/>
            </a:outerShdw>
          </a:effectLst>
        </p:spPr>
        <p:txBody>
          <a:bodyPr lIns="0" tIns="0" rIns="0" bIns="0">
            <a:spAutoFit/>
          </a:bodyPr>
          <a:lstStyle/>
          <a:p>
            <a:pPr defTabSz="935038">
              <a:lnSpc>
                <a:spcPct val="85000"/>
              </a:lnSpc>
              <a:tabLst>
                <a:tab pos="511175" algn="l"/>
              </a:tabLst>
              <a:defRPr/>
            </a:pPr>
            <a:r>
              <a:rPr lang="en-US" sz="1400">
                <a:solidFill>
                  <a:srgbClr val="E93E35"/>
                </a:solidFill>
                <a:latin typeface="Arial Narrow" pitchFamily="34" charset="0"/>
                <a:cs typeface="Arial" charset="0"/>
              </a:rPr>
              <a:t>Asia oriental</a:t>
            </a:r>
          </a:p>
          <a:p>
            <a:pPr defTabSz="935038">
              <a:lnSpc>
                <a:spcPct val="85000"/>
              </a:lnSpc>
              <a:tabLst>
                <a:tab pos="511175" algn="l"/>
              </a:tabLst>
              <a:defRPr/>
            </a:pPr>
            <a:r>
              <a:rPr lang="en-US">
                <a:solidFill>
                  <a:srgbClr val="000000"/>
                </a:solidFill>
                <a:effectLst>
                  <a:outerShdw blurRad="38100" dist="38100" dir="2700000" algn="tl">
                    <a:srgbClr val="FFFFFF"/>
                  </a:outerShdw>
                </a:effectLst>
                <a:latin typeface="Arial Narrow" pitchFamily="34" charset="0"/>
                <a:cs typeface="Arial" charset="0"/>
              </a:rPr>
              <a:t>680 000</a:t>
            </a:r>
          </a:p>
          <a:p>
            <a:pPr defTabSz="935038">
              <a:lnSpc>
                <a:spcPct val="85000"/>
              </a:lnSpc>
              <a:tabLst>
                <a:tab pos="511175" algn="l"/>
              </a:tabLst>
              <a:defRPr/>
            </a:pPr>
            <a:r>
              <a:rPr lang="en-US" sz="1200">
                <a:solidFill>
                  <a:srgbClr val="000000"/>
                </a:solidFill>
                <a:effectLst>
                  <a:outerShdw blurRad="38100" dist="38100" dir="2700000" algn="tl">
                    <a:srgbClr val="FFFFFF"/>
                  </a:outerShdw>
                </a:effectLst>
                <a:latin typeface="Arial Narrow" pitchFamily="34" charset="0"/>
                <a:cs typeface="Arial" charset="0"/>
              </a:rPr>
              <a:t>[420 000 – 1,1 millones]</a:t>
            </a:r>
          </a:p>
        </p:txBody>
      </p:sp>
      <p:sp>
        <p:nvSpPr>
          <p:cNvPr id="141351" name="Rectangle 39"/>
          <p:cNvSpPr>
            <a:spLocks noRot="1" noChangeArrowheads="1"/>
          </p:cNvSpPr>
          <p:nvPr/>
        </p:nvSpPr>
        <p:spPr bwMode="auto">
          <a:xfrm>
            <a:off x="301625" y="576263"/>
            <a:ext cx="8510588" cy="866775"/>
          </a:xfrm>
          <a:prstGeom prst="rect">
            <a:avLst/>
          </a:prstGeom>
          <a:noFill/>
          <a:ln w="9525">
            <a:noFill/>
            <a:miter lim="800000"/>
            <a:headEnd/>
            <a:tailEnd/>
          </a:ln>
          <a:effectLst>
            <a:outerShdw dist="35921" dir="2700000" algn="ctr" rotWithShape="0">
              <a:srgbClr val="000000"/>
            </a:outerShdw>
          </a:effectLst>
        </p:spPr>
        <p:txBody>
          <a:bodyPr anchor="ctr"/>
          <a:lstStyle/>
          <a:p>
            <a:pPr>
              <a:defRPr/>
            </a:pPr>
            <a:r>
              <a:rPr lang="es-ES" sz="4400" i="1" u="sng">
                <a:effectLst>
                  <a:outerShdw blurRad="38100" dist="38100" dir="2700000" algn="tl">
                    <a:srgbClr val="000000"/>
                  </a:outerShdw>
                </a:effectLst>
                <a:latin typeface="Tahoma" pitchFamily="34" charset="0"/>
                <a:cs typeface="Arial" charset="0"/>
              </a:rPr>
              <a:t>Número estimado de adultos y niños viviendo con el VIH, 2005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1351"/>
                                        </p:tgtEl>
                                        <p:attrNameLst>
                                          <p:attrName>style.visibility</p:attrName>
                                        </p:attrNameLst>
                                      </p:cBhvr>
                                      <p:to>
                                        <p:strVal val="visible"/>
                                      </p:to>
                                    </p:set>
                                    <p:anim calcmode="discrete" valueType="clr">
                                      <p:cBhvr override="childStyle">
                                        <p:cTn id="7" dur="80"/>
                                        <p:tgtEl>
                                          <p:spTgt spid="1413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1351"/>
                                        </p:tgtEl>
                                        <p:attrNameLst>
                                          <p:attrName>fillcolor</p:attrName>
                                        </p:attrNameLst>
                                      </p:cBhvr>
                                      <p:tavLst>
                                        <p:tav tm="0">
                                          <p:val>
                                            <p:clrVal>
                                              <a:schemeClr val="accent2"/>
                                            </p:clrVal>
                                          </p:val>
                                        </p:tav>
                                        <p:tav tm="50000">
                                          <p:val>
                                            <p:clrVal>
                                              <a:schemeClr val="hlink"/>
                                            </p:clrVal>
                                          </p:val>
                                        </p:tav>
                                      </p:tavLst>
                                    </p:anim>
                                    <p:set>
                                      <p:cBhvr>
                                        <p:cTn id="9" dur="80"/>
                                        <p:tgtEl>
                                          <p:spTgt spid="1413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5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Text Box 3"/>
          <p:cNvSpPr txBox="1">
            <a:spLocks noChangeArrowheads="1"/>
          </p:cNvSpPr>
          <p:nvPr/>
        </p:nvSpPr>
        <p:spPr bwMode="auto">
          <a:xfrm>
            <a:off x="411163" y="2492375"/>
            <a:ext cx="3328987" cy="1173163"/>
          </a:xfrm>
          <a:prstGeom prst="rect">
            <a:avLst/>
          </a:prstGeom>
          <a:noFill/>
          <a:ln w="9525">
            <a:noFill/>
            <a:miter lim="800000"/>
            <a:headEnd/>
            <a:tailEnd/>
          </a:ln>
          <a:effectLst>
            <a:outerShdw dist="35921" dir="2700000" algn="ctr" rotWithShape="0">
              <a:srgbClr val="000000"/>
            </a:outerShdw>
          </a:effectLst>
        </p:spPr>
        <p:txBody>
          <a:bodyPr>
            <a:spAutoFit/>
          </a:bodyPr>
          <a:lstStyle/>
          <a:p>
            <a:pPr>
              <a:lnSpc>
                <a:spcPct val="130000"/>
              </a:lnSpc>
            </a:pPr>
            <a:r>
              <a:rPr lang="es-ES"/>
              <a:t>CICLO REPRODUCTIVO DEL VIH</a:t>
            </a:r>
            <a:endParaRPr lang="es-MX"/>
          </a:p>
          <a:p>
            <a:pPr>
              <a:lnSpc>
                <a:spcPct val="130000"/>
              </a:lnSpc>
            </a:pPr>
            <a:endParaRPr lang="es-ES" i="1"/>
          </a:p>
        </p:txBody>
      </p:sp>
      <p:pic>
        <p:nvPicPr>
          <p:cNvPr id="80899" name="Picture 4" descr="repliacionVIH"/>
          <p:cNvPicPr>
            <a:picLocks noChangeAspect="1" noChangeArrowheads="1"/>
          </p:cNvPicPr>
          <p:nvPr/>
        </p:nvPicPr>
        <p:blipFill>
          <a:blip r:embed="rId3" cstate="print"/>
          <a:srcRect b="7001"/>
          <a:stretch>
            <a:fillRect/>
          </a:stretch>
        </p:blipFill>
        <p:spPr bwMode="auto">
          <a:xfrm>
            <a:off x="3613150" y="274638"/>
            <a:ext cx="5424488" cy="6335712"/>
          </a:xfrm>
          <a:prstGeom prst="rect">
            <a:avLst/>
          </a:prstGeom>
          <a:noFill/>
          <a:ln w="9525">
            <a:noFill/>
            <a:miter lim="800000"/>
            <a:headEnd/>
            <a:tailEnd/>
          </a:ln>
        </p:spPr>
      </p:pic>
      <p:sp>
        <p:nvSpPr>
          <p:cNvPr id="188422" name="Rectangle 6"/>
          <p:cNvSpPr>
            <a:spLocks noRot="1" noChangeArrowheads="1"/>
          </p:cNvSpPr>
          <p:nvPr/>
        </p:nvSpPr>
        <p:spPr bwMode="auto">
          <a:xfrm>
            <a:off x="301625" y="576263"/>
            <a:ext cx="3438525" cy="866775"/>
          </a:xfrm>
          <a:prstGeom prst="rect">
            <a:avLst/>
          </a:prstGeom>
          <a:noFill/>
          <a:ln w="9525">
            <a:noFill/>
            <a:miter lim="800000"/>
            <a:headEnd/>
            <a:tailEnd/>
          </a:ln>
          <a:effectLst>
            <a:outerShdw dist="35921" dir="2700000" algn="ctr" rotWithShape="0">
              <a:srgbClr val="000000"/>
            </a:outerShdw>
          </a:effectLst>
        </p:spPr>
        <p:txBody>
          <a:bodyPr anchor="ctr"/>
          <a:lstStyle/>
          <a:p>
            <a:pPr>
              <a:defRPr/>
            </a:pPr>
            <a:r>
              <a:rPr lang="es-ES" sz="4400" i="1" u="sng">
                <a:effectLst>
                  <a:outerShdw blurRad="38100" dist="38100" dir="2700000" algn="tl">
                    <a:srgbClr val="000000"/>
                  </a:outerShdw>
                </a:effectLst>
                <a:latin typeface="Tahoma" pitchFamily="34" charset="0"/>
                <a:cs typeface="Arial" charset="0"/>
              </a:rPr>
              <a:t>Virus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88422"/>
                                        </p:tgtEl>
                                        <p:attrNameLst>
                                          <p:attrName>style.visibility</p:attrName>
                                        </p:attrNameLst>
                                      </p:cBhvr>
                                      <p:to>
                                        <p:strVal val="visible"/>
                                      </p:to>
                                    </p:set>
                                    <p:anim calcmode="discrete" valueType="clr">
                                      <p:cBhvr override="childStyle">
                                        <p:cTn id="7" dur="80"/>
                                        <p:tgtEl>
                                          <p:spTgt spid="1884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8422"/>
                                        </p:tgtEl>
                                        <p:attrNameLst>
                                          <p:attrName>fillcolor</p:attrName>
                                        </p:attrNameLst>
                                      </p:cBhvr>
                                      <p:tavLst>
                                        <p:tav tm="0">
                                          <p:val>
                                            <p:clrVal>
                                              <a:schemeClr val="accent2"/>
                                            </p:clrVal>
                                          </p:val>
                                        </p:tav>
                                        <p:tav tm="50000">
                                          <p:val>
                                            <p:clrVal>
                                              <a:schemeClr val="hlink"/>
                                            </p:clrVal>
                                          </p:val>
                                        </p:tav>
                                      </p:tavLst>
                                    </p:anim>
                                    <p:set>
                                      <p:cBhvr>
                                        <p:cTn id="9" dur="80"/>
                                        <p:tgtEl>
                                          <p:spTgt spid="1884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Text Box 3"/>
          <p:cNvSpPr txBox="1">
            <a:spLocks noChangeArrowheads="1"/>
          </p:cNvSpPr>
          <p:nvPr/>
        </p:nvSpPr>
        <p:spPr bwMode="auto">
          <a:xfrm>
            <a:off x="987425" y="1916113"/>
            <a:ext cx="7297738" cy="2613025"/>
          </a:xfrm>
          <a:prstGeom prst="rect">
            <a:avLst/>
          </a:prstGeom>
          <a:noFill/>
          <a:ln w="9525">
            <a:noFill/>
            <a:miter lim="800000"/>
            <a:headEnd/>
            <a:tailEnd/>
          </a:ln>
          <a:effectLst>
            <a:outerShdw dist="35921" dir="2700000" algn="ctr" rotWithShape="0">
              <a:srgbClr val="000000"/>
            </a:outerShdw>
          </a:effectLst>
        </p:spPr>
        <p:txBody>
          <a:bodyPr>
            <a:spAutoFit/>
          </a:bodyPr>
          <a:lstStyle/>
          <a:p>
            <a:pPr marL="536575">
              <a:lnSpc>
                <a:spcPct val="130000"/>
              </a:lnSpc>
              <a:tabLst>
                <a:tab pos="3948113" algn="l"/>
              </a:tabLst>
            </a:pPr>
            <a:r>
              <a:rPr lang="es-ES" i="1" u="sng">
                <a:solidFill>
                  <a:srgbClr val="FFFF00"/>
                </a:solidFill>
              </a:rPr>
              <a:t>Algunas enfermedades virales son :</a:t>
            </a:r>
            <a:endParaRPr lang="es-MX" u="sng">
              <a:solidFill>
                <a:srgbClr val="FFFF00"/>
              </a:solidFill>
            </a:endParaRPr>
          </a:p>
          <a:p>
            <a:pPr marL="536575">
              <a:lnSpc>
                <a:spcPct val="130000"/>
              </a:lnSpc>
              <a:tabLst>
                <a:tab pos="3948113" algn="l"/>
              </a:tabLst>
            </a:pPr>
            <a:endParaRPr lang="es-ES">
              <a:solidFill>
                <a:srgbClr val="FFFF00"/>
              </a:solidFill>
            </a:endParaRPr>
          </a:p>
          <a:p>
            <a:pPr marL="536575">
              <a:lnSpc>
                <a:spcPct val="130000"/>
              </a:lnSpc>
              <a:tabLst>
                <a:tab pos="3948113" algn="l"/>
              </a:tabLst>
            </a:pPr>
            <a:r>
              <a:rPr lang="es-ES"/>
              <a:t>Rabia 	Sarampión</a:t>
            </a:r>
          </a:p>
          <a:p>
            <a:pPr marL="536575">
              <a:lnSpc>
                <a:spcPct val="130000"/>
              </a:lnSpc>
              <a:tabLst>
                <a:tab pos="3948113" algn="l"/>
              </a:tabLst>
            </a:pPr>
            <a:r>
              <a:rPr lang="es-ES"/>
              <a:t>Gripe	Rubéola. </a:t>
            </a:r>
          </a:p>
          <a:p>
            <a:pPr marL="536575">
              <a:lnSpc>
                <a:spcPct val="130000"/>
              </a:lnSpc>
              <a:tabLst>
                <a:tab pos="3948113" algn="l"/>
              </a:tabLst>
            </a:pPr>
            <a:r>
              <a:rPr lang="es-ES"/>
              <a:t>Sida	Papilomavirus</a:t>
            </a:r>
          </a:p>
          <a:p>
            <a:pPr marL="536575">
              <a:lnSpc>
                <a:spcPct val="130000"/>
              </a:lnSpc>
              <a:tabLst>
                <a:tab pos="3948113" algn="l"/>
              </a:tabLst>
            </a:pPr>
            <a:r>
              <a:rPr lang="es-ES"/>
              <a:t>Herpes	Hepatitis. </a:t>
            </a:r>
          </a:p>
          <a:p>
            <a:pPr marL="536575">
              <a:lnSpc>
                <a:spcPct val="130000"/>
              </a:lnSpc>
              <a:tabLst>
                <a:tab pos="3948113" algn="l"/>
              </a:tabLst>
            </a:pPr>
            <a:r>
              <a:rPr lang="es-ES"/>
              <a:t>Polio	Verrugas (papovirus). </a:t>
            </a:r>
            <a:endParaRPr lang="es-MX"/>
          </a:p>
        </p:txBody>
      </p:sp>
      <p:sp>
        <p:nvSpPr>
          <p:cNvPr id="189445" name="Rectangle 5"/>
          <p:cNvSpPr>
            <a:spLocks noRot="1" noChangeArrowheads="1"/>
          </p:cNvSpPr>
          <p:nvPr/>
        </p:nvSpPr>
        <p:spPr bwMode="auto">
          <a:xfrm>
            <a:off x="301625" y="576263"/>
            <a:ext cx="8510588" cy="866775"/>
          </a:xfrm>
          <a:prstGeom prst="rect">
            <a:avLst/>
          </a:prstGeom>
          <a:noFill/>
          <a:ln w="9525">
            <a:noFill/>
            <a:miter lim="800000"/>
            <a:headEnd/>
            <a:tailEnd/>
          </a:ln>
          <a:effectLst>
            <a:outerShdw dist="35921" dir="2700000" algn="ctr" rotWithShape="0">
              <a:srgbClr val="000000"/>
            </a:outerShdw>
          </a:effectLst>
        </p:spPr>
        <p:txBody>
          <a:bodyPr anchor="ctr"/>
          <a:lstStyle/>
          <a:p>
            <a:pPr>
              <a:defRPr/>
            </a:pPr>
            <a:r>
              <a:rPr lang="es-ES" sz="4400" i="1" u="sng">
                <a:effectLst>
                  <a:outerShdw blurRad="38100" dist="38100" dir="2700000" algn="tl">
                    <a:srgbClr val="000000"/>
                  </a:outerShdw>
                </a:effectLst>
                <a:latin typeface="Tahoma" pitchFamily="34" charset="0"/>
                <a:cs typeface="Arial" charset="0"/>
              </a:rPr>
              <a:t>Virus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89445"/>
                                        </p:tgtEl>
                                        <p:attrNameLst>
                                          <p:attrName>style.visibility</p:attrName>
                                        </p:attrNameLst>
                                      </p:cBhvr>
                                      <p:to>
                                        <p:strVal val="visible"/>
                                      </p:to>
                                    </p:set>
                                    <p:anim calcmode="discrete" valueType="clr">
                                      <p:cBhvr override="childStyle">
                                        <p:cTn id="7" dur="80"/>
                                        <p:tgtEl>
                                          <p:spTgt spid="18944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9445"/>
                                        </p:tgtEl>
                                        <p:attrNameLst>
                                          <p:attrName>fillcolor</p:attrName>
                                        </p:attrNameLst>
                                      </p:cBhvr>
                                      <p:tavLst>
                                        <p:tav tm="0">
                                          <p:val>
                                            <p:clrVal>
                                              <a:schemeClr val="accent2"/>
                                            </p:clrVal>
                                          </p:val>
                                        </p:tav>
                                        <p:tav tm="50000">
                                          <p:val>
                                            <p:clrVal>
                                              <a:schemeClr val="hlink"/>
                                            </p:clrVal>
                                          </p:val>
                                        </p:tav>
                                      </p:tavLst>
                                    </p:anim>
                                    <p:set>
                                      <p:cBhvr>
                                        <p:cTn id="9" dur="80"/>
                                        <p:tgtEl>
                                          <p:spTgt spid="1894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body" idx="1"/>
          </p:nvPr>
        </p:nvSpPr>
        <p:spPr>
          <a:xfrm>
            <a:off x="504825" y="5908675"/>
            <a:ext cx="8523288" cy="636588"/>
          </a:xfrm>
          <a:effectLst>
            <a:outerShdw dist="35921" dir="2700000" algn="ctr" rotWithShape="0">
              <a:srgbClr val="000000"/>
            </a:outerShdw>
          </a:effectLst>
        </p:spPr>
        <p:txBody>
          <a:bodyPr/>
          <a:lstStyle/>
          <a:p>
            <a:pPr>
              <a:buClr>
                <a:schemeClr val="tx1"/>
              </a:buClr>
              <a:buFont typeface="Wingdings" pitchFamily="2" charset="2"/>
              <a:buChar char="Ø"/>
              <a:defRPr/>
            </a:pPr>
            <a:r>
              <a:rPr lang="es-ES" sz="2800"/>
              <a:t>Virus de la Inmunodeficiencia Humana. (H.I.V.)</a:t>
            </a:r>
          </a:p>
        </p:txBody>
      </p:sp>
      <p:pic>
        <p:nvPicPr>
          <p:cNvPr id="155652" name="Picture 4" descr="virus-VIH"/>
          <p:cNvPicPr>
            <a:picLocks noChangeAspect="1" noChangeArrowheads="1"/>
          </p:cNvPicPr>
          <p:nvPr/>
        </p:nvPicPr>
        <p:blipFill>
          <a:blip r:embed="rId3" cstate="print"/>
          <a:srcRect/>
          <a:stretch>
            <a:fillRect/>
          </a:stretch>
        </p:blipFill>
        <p:spPr bwMode="auto">
          <a:xfrm>
            <a:off x="2605088" y="1630363"/>
            <a:ext cx="4297362" cy="4176712"/>
          </a:xfrm>
          <a:prstGeom prst="rect">
            <a:avLst/>
          </a:prstGeom>
          <a:noFill/>
          <a:ln w="9525">
            <a:noFill/>
            <a:miter lim="800000"/>
            <a:headEnd/>
            <a:tailEnd/>
          </a:ln>
        </p:spPr>
      </p:pic>
      <p:sp>
        <p:nvSpPr>
          <p:cNvPr id="155654" name="Rectangle 6"/>
          <p:cNvSpPr>
            <a:spLocks noRot="1" noChangeArrowheads="1"/>
          </p:cNvSpPr>
          <p:nvPr/>
        </p:nvSpPr>
        <p:spPr bwMode="auto">
          <a:xfrm>
            <a:off x="301625" y="576263"/>
            <a:ext cx="8510588" cy="866775"/>
          </a:xfrm>
          <a:prstGeom prst="rect">
            <a:avLst/>
          </a:prstGeom>
          <a:noFill/>
          <a:ln w="9525">
            <a:noFill/>
            <a:miter lim="800000"/>
            <a:headEnd/>
            <a:tailEnd/>
          </a:ln>
          <a:effectLst>
            <a:outerShdw dist="35921" dir="2700000" algn="ctr" rotWithShape="0">
              <a:srgbClr val="000000"/>
            </a:outerShdw>
          </a:effectLst>
        </p:spPr>
        <p:txBody>
          <a:bodyPr anchor="ctr"/>
          <a:lstStyle/>
          <a:p>
            <a:pPr>
              <a:defRPr/>
            </a:pPr>
            <a:r>
              <a:rPr lang="es-ES" sz="4400" i="1" u="sng">
                <a:effectLst>
                  <a:outerShdw blurRad="38100" dist="38100" dir="2700000" algn="tl">
                    <a:srgbClr val="000000"/>
                  </a:outerShdw>
                </a:effectLst>
                <a:latin typeface="Tahoma" pitchFamily="34" charset="0"/>
                <a:cs typeface="Arial" charset="0"/>
              </a:rPr>
              <a:t>Virus  VIH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5654"/>
                                        </p:tgtEl>
                                        <p:attrNameLst>
                                          <p:attrName>style.visibility</p:attrName>
                                        </p:attrNameLst>
                                      </p:cBhvr>
                                      <p:to>
                                        <p:strVal val="visible"/>
                                      </p:to>
                                    </p:set>
                                    <p:anim calcmode="discrete" valueType="clr">
                                      <p:cBhvr override="childStyle">
                                        <p:cTn id="7" dur="80"/>
                                        <p:tgtEl>
                                          <p:spTgt spid="1556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5654"/>
                                        </p:tgtEl>
                                        <p:attrNameLst>
                                          <p:attrName>fillcolor</p:attrName>
                                        </p:attrNameLst>
                                      </p:cBhvr>
                                      <p:tavLst>
                                        <p:tav tm="0">
                                          <p:val>
                                            <p:clrVal>
                                              <a:schemeClr val="accent2"/>
                                            </p:clrVal>
                                          </p:val>
                                        </p:tav>
                                        <p:tav tm="50000">
                                          <p:val>
                                            <p:clrVal>
                                              <a:schemeClr val="hlink"/>
                                            </p:clrVal>
                                          </p:val>
                                        </p:tav>
                                      </p:tavLst>
                                    </p:anim>
                                    <p:set>
                                      <p:cBhvr>
                                        <p:cTn id="9" dur="80"/>
                                        <p:tgtEl>
                                          <p:spTgt spid="155654"/>
                                        </p:tgtEl>
                                        <p:attrNameLst>
                                          <p:attrName>fill.type</p:attrName>
                                        </p:attrNameLst>
                                      </p:cBhvr>
                                      <p:to>
                                        <p:strVal val="solid"/>
                                      </p:to>
                                    </p:set>
                                  </p:childTnLst>
                                </p:cTn>
                              </p:par>
                            </p:childTnLst>
                          </p:cTn>
                        </p:par>
                        <p:par>
                          <p:cTn id="10" fill="hold">
                            <p:stCondLst>
                              <p:cond delay="360"/>
                            </p:stCondLst>
                            <p:childTnLst>
                              <p:par>
                                <p:cTn id="11" presetID="9" presetClass="entr" presetSubtype="0" fill="hold" nodeType="afterEffect">
                                  <p:stCondLst>
                                    <p:cond delay="0"/>
                                  </p:stCondLst>
                                  <p:childTnLst>
                                    <p:set>
                                      <p:cBhvr>
                                        <p:cTn id="12" dur="1" fill="hold">
                                          <p:stCondLst>
                                            <p:cond delay="0"/>
                                          </p:stCondLst>
                                        </p:cTn>
                                        <p:tgtEl>
                                          <p:spTgt spid="155652"/>
                                        </p:tgtEl>
                                        <p:attrNameLst>
                                          <p:attrName>style.visibility</p:attrName>
                                        </p:attrNameLst>
                                      </p:cBhvr>
                                      <p:to>
                                        <p:strVal val="visible"/>
                                      </p:to>
                                    </p:set>
                                    <p:animEffect transition="in" filter="dissolve">
                                      <p:cBhvr>
                                        <p:cTn id="13" dur="500"/>
                                        <p:tgtEl>
                                          <p:spTgt spid="155652"/>
                                        </p:tgtEl>
                                      </p:cBhvr>
                                    </p:animEffect>
                                  </p:childTnLst>
                                </p:cTn>
                              </p:par>
                            </p:childTnLst>
                          </p:cTn>
                        </p:par>
                        <p:par>
                          <p:cTn id="14" fill="hold">
                            <p:stCondLst>
                              <p:cond delay="860"/>
                            </p:stCondLst>
                            <p:childTnLst>
                              <p:par>
                                <p:cTn id="15" presetID="5" presetClass="entr" presetSubtype="10" fill="hold" nodeType="afterEffect">
                                  <p:stCondLst>
                                    <p:cond delay="0"/>
                                  </p:stCondLst>
                                  <p:childTnLst>
                                    <p:set>
                                      <p:cBhvr>
                                        <p:cTn id="16" dur="1" fill="hold">
                                          <p:stCondLst>
                                            <p:cond delay="0"/>
                                          </p:stCondLst>
                                        </p:cTn>
                                        <p:tgtEl>
                                          <p:spTgt spid="155651">
                                            <p:txEl>
                                              <p:pRg st="0" end="0"/>
                                            </p:txEl>
                                          </p:spTgt>
                                        </p:tgtEl>
                                        <p:attrNameLst>
                                          <p:attrName>style.visibility</p:attrName>
                                        </p:attrNameLst>
                                      </p:cBhvr>
                                      <p:to>
                                        <p:strVal val="visible"/>
                                      </p:to>
                                    </p:set>
                                    <p:animEffect transition="in" filter="checkerboard(across)">
                                      <p:cBhvr>
                                        <p:cTn id="17" dur="500"/>
                                        <p:tgtEl>
                                          <p:spTgt spid="155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s-ES" smtClean="0">
                <a:solidFill>
                  <a:schemeClr val="accent2"/>
                </a:solidFill>
              </a:rPr>
              <a:t>¿Qué síntomas produce?</a:t>
            </a:r>
          </a:p>
        </p:txBody>
      </p:sp>
      <p:sp>
        <p:nvSpPr>
          <p:cNvPr id="10243" name="Rectangle 3"/>
          <p:cNvSpPr>
            <a:spLocks noGrp="1" noChangeArrowheads="1"/>
          </p:cNvSpPr>
          <p:nvPr>
            <p:ph type="body" idx="1"/>
          </p:nvPr>
        </p:nvSpPr>
        <p:spPr/>
        <p:txBody>
          <a:bodyPr/>
          <a:lstStyle/>
          <a:p>
            <a:pPr eaLnBrk="1" hangingPunct="1">
              <a:lnSpc>
                <a:spcPct val="90000"/>
              </a:lnSpc>
              <a:buFontTx/>
              <a:buNone/>
            </a:pPr>
            <a:r>
              <a:rPr lang="es-ES" sz="2400" smtClean="0"/>
              <a:t>En los hombres:</a:t>
            </a:r>
          </a:p>
          <a:p>
            <a:pPr eaLnBrk="1" hangingPunct="1">
              <a:lnSpc>
                <a:spcPct val="90000"/>
              </a:lnSpc>
            </a:pPr>
            <a:r>
              <a:rPr lang="es-ES" sz="2400" smtClean="0"/>
              <a:t>Los primeros síntomas aparecen generalmente entre 2 a 7 días después del contacto sexual</a:t>
            </a:r>
          </a:p>
          <a:p>
            <a:pPr eaLnBrk="1" hangingPunct="1">
              <a:lnSpc>
                <a:spcPct val="90000"/>
              </a:lnSpc>
            </a:pPr>
            <a:r>
              <a:rPr lang="es-ES" sz="2400" smtClean="0"/>
              <a:t>Se caracteriza primero por molestias en la uretra (conducto por donde sale la orina al exterior), las que van aumentando con las horas y días hasta producir dolor intenso y descarga de pus por la uretra. Además</a:t>
            </a:r>
          </a:p>
          <a:p>
            <a:pPr eaLnBrk="1" hangingPunct="1">
              <a:lnSpc>
                <a:spcPct val="90000"/>
              </a:lnSpc>
            </a:pPr>
            <a:r>
              <a:rPr lang="es-ES" sz="2400" smtClean="0"/>
              <a:t>Aparecen molestias urinarias (dolor al orinar, ganas de orinar frecuentemente)</a:t>
            </a:r>
          </a:p>
          <a:p>
            <a:pPr eaLnBrk="1" hangingPunct="1">
              <a:lnSpc>
                <a:spcPct val="90000"/>
              </a:lnSpc>
            </a:pPr>
            <a:r>
              <a:rPr lang="es-ES" sz="2400" smtClean="0"/>
              <a:t>También el glande, (punta del pene) se puede inflamar y enrojecer</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type="body" idx="1"/>
          </p:nvPr>
        </p:nvSpPr>
        <p:spPr>
          <a:xfrm>
            <a:off x="582613" y="1773238"/>
            <a:ext cx="8229600" cy="4751387"/>
          </a:xfrm>
          <a:effectLst>
            <a:outerShdw dist="35921" dir="2700000" algn="ctr" rotWithShape="0">
              <a:srgbClr val="000000"/>
            </a:outerShdw>
          </a:effectLst>
        </p:spPr>
        <p:txBody>
          <a:bodyPr/>
          <a:lstStyle/>
          <a:p>
            <a:pPr>
              <a:lnSpc>
                <a:spcPct val="120000"/>
              </a:lnSpc>
              <a:buClr>
                <a:schemeClr val="bg2"/>
              </a:buClr>
              <a:buFont typeface="Wingdings" pitchFamily="2" charset="2"/>
              <a:buChar char="ü"/>
            </a:pPr>
            <a:r>
              <a:rPr lang="es-ES" sz="2000" b="1" smtClean="0"/>
              <a:t>El HIV pertenece a la familia </a:t>
            </a:r>
            <a:r>
              <a:rPr lang="es-ES" sz="2000" b="1" i="1" smtClean="0"/>
              <a:t>Retroviridae</a:t>
            </a:r>
            <a:r>
              <a:rPr lang="es-ES" sz="2000" b="1" smtClean="0"/>
              <a:t> debido a la presencia de una enzima característica de los retrovirus denominada </a:t>
            </a:r>
            <a:r>
              <a:rPr lang="es-ES" sz="2000" b="1" i="1" smtClean="0">
                <a:solidFill>
                  <a:srgbClr val="66FF33"/>
                </a:solidFill>
              </a:rPr>
              <a:t>Transcriptasa Inversa (convierte su ARN en ADN para replicarse)</a:t>
            </a:r>
          </a:p>
          <a:p>
            <a:pPr>
              <a:lnSpc>
                <a:spcPct val="120000"/>
              </a:lnSpc>
              <a:buClr>
                <a:schemeClr val="bg2"/>
              </a:buClr>
              <a:buFont typeface="Wingdings" pitchFamily="2" charset="2"/>
              <a:buChar char="ü"/>
            </a:pPr>
            <a:r>
              <a:rPr lang="es-ES" sz="2000" b="1" i="1" smtClean="0"/>
              <a:t>Los retrovirus son capaces de integrar el genoma de las células como “provirus”.</a:t>
            </a:r>
          </a:p>
          <a:p>
            <a:pPr>
              <a:lnSpc>
                <a:spcPct val="120000"/>
              </a:lnSpc>
              <a:buClr>
                <a:schemeClr val="bg2"/>
              </a:buClr>
              <a:buFont typeface="Wingdings" pitchFamily="2" charset="2"/>
              <a:buChar char="ü"/>
            </a:pPr>
            <a:r>
              <a:rPr lang="es-ES" sz="2000" b="1" i="1" smtClean="0"/>
              <a:t>Posee acción citopática sobre células del sistema inmune (</a:t>
            </a:r>
            <a:r>
              <a:rPr lang="es-ES" sz="2000" b="1" i="1" smtClean="0">
                <a:solidFill>
                  <a:srgbClr val="66FF33"/>
                </a:solidFill>
              </a:rPr>
              <a:t>linfocitos T</a:t>
            </a:r>
            <a:r>
              <a:rPr lang="es-ES" sz="2000" b="1" i="1" smtClean="0"/>
              <a:t>).</a:t>
            </a:r>
          </a:p>
          <a:p>
            <a:pPr>
              <a:lnSpc>
                <a:spcPct val="120000"/>
              </a:lnSpc>
              <a:buClr>
                <a:schemeClr val="bg2"/>
              </a:buClr>
              <a:buFont typeface="Wingdings" pitchFamily="2" charset="2"/>
              <a:buChar char="ü"/>
            </a:pPr>
            <a:r>
              <a:rPr lang="es-ES" sz="2000" b="1" i="1" smtClean="0"/>
              <a:t>Es un virus termo sensible. A 56 º C durante media hora se inactiva.</a:t>
            </a:r>
          </a:p>
          <a:p>
            <a:pPr>
              <a:lnSpc>
                <a:spcPct val="120000"/>
              </a:lnSpc>
              <a:buClr>
                <a:schemeClr val="bg2"/>
              </a:buClr>
              <a:buFont typeface="Wingdings" pitchFamily="2" charset="2"/>
              <a:buChar char="ü"/>
            </a:pPr>
            <a:r>
              <a:rPr lang="es-ES" sz="2000" b="1" i="1" smtClean="0"/>
              <a:t>Es sensible al etanol y el hidróxido de sodio.</a:t>
            </a:r>
          </a:p>
          <a:p>
            <a:pPr>
              <a:lnSpc>
                <a:spcPct val="120000"/>
              </a:lnSpc>
              <a:buClr>
                <a:schemeClr val="bg2"/>
              </a:buClr>
              <a:buFont typeface="Wingdings" pitchFamily="2" charset="2"/>
              <a:buChar char="ü"/>
            </a:pPr>
            <a:r>
              <a:rPr lang="es-ES" sz="2000" b="1" i="1" smtClean="0"/>
              <a:t>Es relativamente resistente a la luz U.V.</a:t>
            </a:r>
          </a:p>
        </p:txBody>
      </p:sp>
      <p:sp>
        <p:nvSpPr>
          <p:cNvPr id="157700" name="Rectangle 4"/>
          <p:cNvSpPr>
            <a:spLocks noRot="1" noChangeArrowheads="1"/>
          </p:cNvSpPr>
          <p:nvPr/>
        </p:nvSpPr>
        <p:spPr bwMode="auto">
          <a:xfrm>
            <a:off x="301625" y="576263"/>
            <a:ext cx="8510588" cy="866775"/>
          </a:xfrm>
          <a:prstGeom prst="rect">
            <a:avLst/>
          </a:prstGeom>
          <a:noFill/>
          <a:ln w="9525">
            <a:noFill/>
            <a:miter lim="800000"/>
            <a:headEnd/>
            <a:tailEnd/>
          </a:ln>
          <a:effectLst>
            <a:outerShdw dist="35921" dir="2700000" algn="ctr" rotWithShape="0">
              <a:srgbClr val="000000"/>
            </a:outerShdw>
          </a:effectLst>
        </p:spPr>
        <p:txBody>
          <a:bodyPr anchor="ctr"/>
          <a:lstStyle/>
          <a:p>
            <a:pPr>
              <a:defRPr/>
            </a:pPr>
            <a:r>
              <a:rPr lang="es-ES" sz="4400" i="1" u="sng">
                <a:effectLst>
                  <a:outerShdw blurRad="38100" dist="38100" dir="2700000" algn="tl">
                    <a:srgbClr val="000000"/>
                  </a:outerShdw>
                </a:effectLst>
                <a:latin typeface="Tahoma" pitchFamily="34" charset="0"/>
                <a:cs typeface="Arial" charset="0"/>
              </a:rPr>
              <a:t>Características del virus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7700"/>
                                        </p:tgtEl>
                                        <p:attrNameLst>
                                          <p:attrName>style.visibility</p:attrName>
                                        </p:attrNameLst>
                                      </p:cBhvr>
                                      <p:to>
                                        <p:strVal val="visible"/>
                                      </p:to>
                                    </p:set>
                                    <p:anim calcmode="discrete" valueType="clr">
                                      <p:cBhvr override="childStyle">
                                        <p:cTn id="7" dur="80"/>
                                        <p:tgtEl>
                                          <p:spTgt spid="15770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7700"/>
                                        </p:tgtEl>
                                        <p:attrNameLst>
                                          <p:attrName>fillcolor</p:attrName>
                                        </p:attrNameLst>
                                      </p:cBhvr>
                                      <p:tavLst>
                                        <p:tav tm="0">
                                          <p:val>
                                            <p:clrVal>
                                              <a:schemeClr val="accent2"/>
                                            </p:clrVal>
                                          </p:val>
                                        </p:tav>
                                        <p:tav tm="50000">
                                          <p:val>
                                            <p:clrVal>
                                              <a:schemeClr val="hlink"/>
                                            </p:clrVal>
                                          </p:val>
                                        </p:tav>
                                      </p:tavLst>
                                    </p:anim>
                                    <p:set>
                                      <p:cBhvr>
                                        <p:cTn id="9" dur="80"/>
                                        <p:tgtEl>
                                          <p:spTgt spid="15770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57699">
                                            <p:txEl>
                                              <p:pRg st="0" end="0"/>
                                            </p:txEl>
                                          </p:spTgt>
                                        </p:tgtEl>
                                        <p:attrNameLst>
                                          <p:attrName>style.visibility</p:attrName>
                                        </p:attrNameLst>
                                      </p:cBhvr>
                                      <p:to>
                                        <p:strVal val="visible"/>
                                      </p:to>
                                    </p:set>
                                    <p:animEffect transition="in" filter="checkerboard(across)">
                                      <p:cBhvr>
                                        <p:cTn id="14" dur="500"/>
                                        <p:tgtEl>
                                          <p:spTgt spid="15769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57699">
                                            <p:txEl>
                                              <p:pRg st="1" end="1"/>
                                            </p:txEl>
                                          </p:spTgt>
                                        </p:tgtEl>
                                        <p:attrNameLst>
                                          <p:attrName>style.visibility</p:attrName>
                                        </p:attrNameLst>
                                      </p:cBhvr>
                                      <p:to>
                                        <p:strVal val="visible"/>
                                      </p:to>
                                    </p:set>
                                    <p:animEffect transition="in" filter="checkerboard(across)">
                                      <p:cBhvr>
                                        <p:cTn id="19" dur="500"/>
                                        <p:tgtEl>
                                          <p:spTgt spid="15769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57699">
                                            <p:txEl>
                                              <p:pRg st="2" end="2"/>
                                            </p:txEl>
                                          </p:spTgt>
                                        </p:tgtEl>
                                        <p:attrNameLst>
                                          <p:attrName>style.visibility</p:attrName>
                                        </p:attrNameLst>
                                      </p:cBhvr>
                                      <p:to>
                                        <p:strVal val="visible"/>
                                      </p:to>
                                    </p:set>
                                    <p:animEffect transition="in" filter="checkerboard(across)">
                                      <p:cBhvr>
                                        <p:cTn id="24" dur="500"/>
                                        <p:tgtEl>
                                          <p:spTgt spid="15769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57699">
                                            <p:txEl>
                                              <p:pRg st="3" end="3"/>
                                            </p:txEl>
                                          </p:spTgt>
                                        </p:tgtEl>
                                        <p:attrNameLst>
                                          <p:attrName>style.visibility</p:attrName>
                                        </p:attrNameLst>
                                      </p:cBhvr>
                                      <p:to>
                                        <p:strVal val="visible"/>
                                      </p:to>
                                    </p:set>
                                    <p:animEffect transition="in" filter="checkerboard(across)">
                                      <p:cBhvr>
                                        <p:cTn id="29" dur="500"/>
                                        <p:tgtEl>
                                          <p:spTgt spid="15769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57699">
                                            <p:txEl>
                                              <p:pRg st="4" end="4"/>
                                            </p:txEl>
                                          </p:spTgt>
                                        </p:tgtEl>
                                        <p:attrNameLst>
                                          <p:attrName>style.visibility</p:attrName>
                                        </p:attrNameLst>
                                      </p:cBhvr>
                                      <p:to>
                                        <p:strVal val="visible"/>
                                      </p:to>
                                    </p:set>
                                    <p:animEffect transition="in" filter="checkerboard(across)">
                                      <p:cBhvr>
                                        <p:cTn id="34" dur="500"/>
                                        <p:tgtEl>
                                          <p:spTgt spid="15769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57699">
                                            <p:txEl>
                                              <p:pRg st="5" end="5"/>
                                            </p:txEl>
                                          </p:spTgt>
                                        </p:tgtEl>
                                        <p:attrNameLst>
                                          <p:attrName>style.visibility</p:attrName>
                                        </p:attrNameLst>
                                      </p:cBhvr>
                                      <p:to>
                                        <p:strVal val="visible"/>
                                      </p:to>
                                    </p:set>
                                    <p:animEffect transition="in" filter="checkerboard(across)">
                                      <p:cBhvr>
                                        <p:cTn id="39" dur="500"/>
                                        <p:tgtEl>
                                          <p:spTgt spid="157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1"/>
          </p:nvPr>
        </p:nvSpPr>
        <p:spPr/>
        <p:txBody>
          <a:bodyPr/>
          <a:lstStyle/>
          <a:p>
            <a:endParaRPr lang="es-MX" smtClean="0"/>
          </a:p>
        </p:txBody>
      </p:sp>
      <p:pic>
        <p:nvPicPr>
          <p:cNvPr id="159748" name="Picture 4" descr="ciclo-sida"/>
          <p:cNvPicPr>
            <a:picLocks noChangeAspect="1" noChangeArrowheads="1"/>
          </p:cNvPicPr>
          <p:nvPr/>
        </p:nvPicPr>
        <p:blipFill>
          <a:blip r:embed="rId3" cstate="print"/>
          <a:srcRect t="9680"/>
          <a:stretch>
            <a:fillRect/>
          </a:stretch>
        </p:blipFill>
        <p:spPr bwMode="auto">
          <a:xfrm>
            <a:off x="468313" y="796925"/>
            <a:ext cx="8207375" cy="5872163"/>
          </a:xfrm>
          <a:prstGeom prst="rect">
            <a:avLst/>
          </a:prstGeom>
          <a:noFill/>
          <a:ln w="9525">
            <a:noFill/>
            <a:miter lim="800000"/>
            <a:headEnd/>
            <a:tailEnd/>
          </a:ln>
        </p:spPr>
      </p:pic>
      <p:sp>
        <p:nvSpPr>
          <p:cNvPr id="159749" name="Rectangle 5"/>
          <p:cNvSpPr>
            <a:spLocks noRot="1" noChangeArrowheads="1"/>
          </p:cNvSpPr>
          <p:nvPr/>
        </p:nvSpPr>
        <p:spPr bwMode="auto">
          <a:xfrm>
            <a:off x="404813" y="-3175"/>
            <a:ext cx="8510587" cy="742950"/>
          </a:xfrm>
          <a:prstGeom prst="rect">
            <a:avLst/>
          </a:prstGeom>
          <a:noFill/>
          <a:ln w="9525">
            <a:noFill/>
            <a:miter lim="800000"/>
            <a:headEnd/>
            <a:tailEnd/>
          </a:ln>
          <a:effectLst>
            <a:outerShdw dist="35921" dir="2700000" algn="ctr" rotWithShape="0">
              <a:srgbClr val="000000"/>
            </a:outerShdw>
          </a:effectLst>
        </p:spPr>
        <p:txBody>
          <a:bodyPr anchor="ctr"/>
          <a:lstStyle/>
          <a:p>
            <a:pPr>
              <a:defRPr/>
            </a:pPr>
            <a:r>
              <a:rPr lang="es-ES" sz="4400" i="1" u="sng">
                <a:effectLst>
                  <a:outerShdw blurRad="38100" dist="38100" dir="2700000" algn="tl">
                    <a:srgbClr val="000000"/>
                  </a:outerShdw>
                </a:effectLst>
                <a:latin typeface="Tahoma" pitchFamily="34" charset="0"/>
                <a:cs typeface="Arial" charset="0"/>
              </a:rPr>
              <a:t>Ciclo replicativo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9749"/>
                                        </p:tgtEl>
                                        <p:attrNameLst>
                                          <p:attrName>style.visibility</p:attrName>
                                        </p:attrNameLst>
                                      </p:cBhvr>
                                      <p:to>
                                        <p:strVal val="visible"/>
                                      </p:to>
                                    </p:set>
                                    <p:anim calcmode="discrete" valueType="clr">
                                      <p:cBhvr override="childStyle">
                                        <p:cTn id="7" dur="80"/>
                                        <p:tgtEl>
                                          <p:spTgt spid="15974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9749"/>
                                        </p:tgtEl>
                                        <p:attrNameLst>
                                          <p:attrName>fillcolor</p:attrName>
                                        </p:attrNameLst>
                                      </p:cBhvr>
                                      <p:tavLst>
                                        <p:tav tm="0">
                                          <p:val>
                                            <p:clrVal>
                                              <a:schemeClr val="accent2"/>
                                            </p:clrVal>
                                          </p:val>
                                        </p:tav>
                                        <p:tav tm="50000">
                                          <p:val>
                                            <p:clrVal>
                                              <a:schemeClr val="hlink"/>
                                            </p:clrVal>
                                          </p:val>
                                        </p:tav>
                                      </p:tavLst>
                                    </p:anim>
                                    <p:set>
                                      <p:cBhvr>
                                        <p:cTn id="9" dur="80"/>
                                        <p:tgtEl>
                                          <p:spTgt spid="159749"/>
                                        </p:tgtEl>
                                        <p:attrNameLst>
                                          <p:attrName>fill.type</p:attrName>
                                        </p:attrNameLst>
                                      </p:cBhvr>
                                      <p:to>
                                        <p:strVal val="solid"/>
                                      </p:to>
                                    </p:set>
                                  </p:childTnLst>
                                </p:cTn>
                              </p:par>
                            </p:childTnLst>
                          </p:cTn>
                        </p:par>
                        <p:par>
                          <p:cTn id="10" fill="hold">
                            <p:stCondLst>
                              <p:cond delay="680"/>
                            </p:stCondLst>
                            <p:childTnLst>
                              <p:par>
                                <p:cTn id="11" presetID="9" presetClass="entr" presetSubtype="0" fill="hold" nodeType="afterEffect">
                                  <p:stCondLst>
                                    <p:cond delay="0"/>
                                  </p:stCondLst>
                                  <p:childTnLst>
                                    <p:set>
                                      <p:cBhvr>
                                        <p:cTn id="12" dur="1" fill="hold">
                                          <p:stCondLst>
                                            <p:cond delay="0"/>
                                          </p:stCondLst>
                                        </p:cTn>
                                        <p:tgtEl>
                                          <p:spTgt spid="159748"/>
                                        </p:tgtEl>
                                        <p:attrNameLst>
                                          <p:attrName>style.visibility</p:attrName>
                                        </p:attrNameLst>
                                      </p:cBhvr>
                                      <p:to>
                                        <p:strVal val="visible"/>
                                      </p:to>
                                    </p:set>
                                    <p:animEffect transition="in" filter="dissolve">
                                      <p:cBhvr>
                                        <p:cTn id="13" dur="500"/>
                                        <p:tgtEl>
                                          <p:spTgt spid="159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type="body" idx="1"/>
          </p:nvPr>
        </p:nvSpPr>
        <p:spPr>
          <a:xfrm>
            <a:off x="1785938" y="2003425"/>
            <a:ext cx="6704012" cy="3886200"/>
          </a:xfrm>
          <a:effectLst>
            <a:outerShdw dist="35921" dir="2700000" algn="ctr" rotWithShape="0">
              <a:srgbClr val="000000"/>
            </a:outerShdw>
          </a:effectLst>
        </p:spPr>
        <p:txBody>
          <a:bodyPr/>
          <a:lstStyle/>
          <a:p>
            <a:pPr>
              <a:lnSpc>
                <a:spcPct val="90000"/>
              </a:lnSpc>
              <a:buClr>
                <a:schemeClr val="folHlink"/>
              </a:buClr>
              <a:buFont typeface="Wingdings" pitchFamily="2" charset="2"/>
              <a:buChar char="ü"/>
            </a:pPr>
            <a:r>
              <a:rPr lang="es-ES" sz="2800" b="1" smtClean="0"/>
              <a:t>Agua o comidas</a:t>
            </a:r>
          </a:p>
          <a:p>
            <a:pPr>
              <a:lnSpc>
                <a:spcPct val="90000"/>
              </a:lnSpc>
              <a:buClr>
                <a:schemeClr val="folHlink"/>
              </a:buClr>
              <a:buFont typeface="Wingdings" pitchFamily="2" charset="2"/>
              <a:buChar char="ü"/>
            </a:pPr>
            <a:endParaRPr lang="es-ES" sz="2800" b="1" smtClean="0"/>
          </a:p>
          <a:p>
            <a:pPr>
              <a:lnSpc>
                <a:spcPct val="90000"/>
              </a:lnSpc>
              <a:buClr>
                <a:schemeClr val="folHlink"/>
              </a:buClr>
              <a:buFont typeface="Wingdings" pitchFamily="2" charset="2"/>
              <a:buChar char="ü"/>
            </a:pPr>
            <a:r>
              <a:rPr lang="es-ES" sz="2800" b="1" smtClean="0"/>
              <a:t>Picadura de insectos</a:t>
            </a:r>
          </a:p>
          <a:p>
            <a:pPr>
              <a:lnSpc>
                <a:spcPct val="90000"/>
              </a:lnSpc>
              <a:buClr>
                <a:schemeClr val="folHlink"/>
              </a:buClr>
              <a:buFont typeface="Wingdings" pitchFamily="2" charset="2"/>
              <a:buNone/>
            </a:pPr>
            <a:endParaRPr lang="es-ES" sz="2800" b="1" smtClean="0"/>
          </a:p>
          <a:p>
            <a:pPr>
              <a:lnSpc>
                <a:spcPct val="90000"/>
              </a:lnSpc>
              <a:buClr>
                <a:schemeClr val="folHlink"/>
              </a:buClr>
              <a:buFont typeface="Wingdings" pitchFamily="2" charset="2"/>
              <a:buChar char="ü"/>
            </a:pPr>
            <a:r>
              <a:rPr lang="es-ES" sz="2800" b="1" smtClean="0"/>
              <a:t>Saliva </a:t>
            </a:r>
          </a:p>
          <a:p>
            <a:pPr>
              <a:lnSpc>
                <a:spcPct val="90000"/>
              </a:lnSpc>
              <a:buClr>
                <a:schemeClr val="folHlink"/>
              </a:buClr>
              <a:buFont typeface="Wingdings" pitchFamily="2" charset="2"/>
              <a:buNone/>
            </a:pPr>
            <a:endParaRPr lang="es-ES" sz="2800" b="1" smtClean="0"/>
          </a:p>
          <a:p>
            <a:pPr>
              <a:lnSpc>
                <a:spcPct val="90000"/>
              </a:lnSpc>
              <a:buClr>
                <a:schemeClr val="folHlink"/>
              </a:buClr>
              <a:buFont typeface="Wingdings" pitchFamily="2" charset="2"/>
              <a:buChar char="ü"/>
            </a:pPr>
            <a:r>
              <a:rPr lang="es-ES" sz="2800" b="1" smtClean="0"/>
              <a:t>Lágrimas</a:t>
            </a:r>
          </a:p>
          <a:p>
            <a:pPr>
              <a:lnSpc>
                <a:spcPct val="90000"/>
              </a:lnSpc>
              <a:buClr>
                <a:schemeClr val="folHlink"/>
              </a:buClr>
              <a:buFont typeface="Wingdings" pitchFamily="2" charset="2"/>
              <a:buNone/>
            </a:pPr>
            <a:endParaRPr lang="es-ES" sz="2800" b="1" smtClean="0"/>
          </a:p>
          <a:p>
            <a:pPr>
              <a:lnSpc>
                <a:spcPct val="90000"/>
              </a:lnSpc>
              <a:buClr>
                <a:schemeClr val="folHlink"/>
              </a:buClr>
              <a:buFont typeface="Wingdings" pitchFamily="2" charset="2"/>
              <a:buChar char="ü"/>
            </a:pPr>
            <a:r>
              <a:rPr lang="es-ES" sz="2800" b="1" smtClean="0"/>
              <a:t>Contacto social con personas infectadas</a:t>
            </a:r>
          </a:p>
        </p:txBody>
      </p:sp>
      <p:sp>
        <p:nvSpPr>
          <p:cNvPr id="163844" name="Rectangle 4"/>
          <p:cNvSpPr>
            <a:spLocks noRot="1" noChangeArrowheads="1"/>
          </p:cNvSpPr>
          <p:nvPr/>
        </p:nvSpPr>
        <p:spPr bwMode="auto">
          <a:xfrm>
            <a:off x="301625" y="576263"/>
            <a:ext cx="8510588" cy="866775"/>
          </a:xfrm>
          <a:prstGeom prst="rect">
            <a:avLst/>
          </a:prstGeom>
          <a:noFill/>
          <a:ln w="9525">
            <a:noFill/>
            <a:miter lim="800000"/>
            <a:headEnd/>
            <a:tailEnd/>
          </a:ln>
          <a:effectLst>
            <a:outerShdw dist="35921" dir="2700000" algn="ctr" rotWithShape="0">
              <a:srgbClr val="000000"/>
            </a:outerShdw>
          </a:effectLst>
        </p:spPr>
        <p:txBody>
          <a:bodyPr anchor="ctr"/>
          <a:lstStyle/>
          <a:p>
            <a:r>
              <a:rPr lang="es-ES" sz="4400" i="1" u="sng">
                <a:effectLst>
                  <a:outerShdw blurRad="38100" dist="38100" dir="2700000" algn="tl">
                    <a:srgbClr val="C0C0C0"/>
                  </a:outerShdw>
                </a:effectLst>
                <a:latin typeface="Tahoma" pitchFamily="34" charset="0"/>
              </a:rPr>
              <a:t>No se transmite por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63844"/>
                                        </p:tgtEl>
                                        <p:attrNameLst>
                                          <p:attrName>style.visibility</p:attrName>
                                        </p:attrNameLst>
                                      </p:cBhvr>
                                      <p:to>
                                        <p:strVal val="visible"/>
                                      </p:to>
                                    </p:set>
                                    <p:anim calcmode="discrete" valueType="clr">
                                      <p:cBhvr override="childStyle">
                                        <p:cTn id="7" dur="80"/>
                                        <p:tgtEl>
                                          <p:spTgt spid="16384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44"/>
                                        </p:tgtEl>
                                        <p:attrNameLst>
                                          <p:attrName>fillcolor</p:attrName>
                                        </p:attrNameLst>
                                      </p:cBhvr>
                                      <p:tavLst>
                                        <p:tav tm="0">
                                          <p:val>
                                            <p:clrVal>
                                              <a:schemeClr val="accent2"/>
                                            </p:clrVal>
                                          </p:val>
                                        </p:tav>
                                        <p:tav tm="50000">
                                          <p:val>
                                            <p:clrVal>
                                              <a:schemeClr val="hlink"/>
                                            </p:clrVal>
                                          </p:val>
                                        </p:tav>
                                      </p:tavLst>
                                    </p:anim>
                                    <p:set>
                                      <p:cBhvr>
                                        <p:cTn id="9" dur="80"/>
                                        <p:tgtEl>
                                          <p:spTgt spid="16384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63843">
                                            <p:txEl>
                                              <p:pRg st="0" end="0"/>
                                            </p:txEl>
                                          </p:spTgt>
                                        </p:tgtEl>
                                        <p:attrNameLst>
                                          <p:attrName>style.visibility</p:attrName>
                                        </p:attrNameLst>
                                      </p:cBhvr>
                                      <p:to>
                                        <p:strVal val="visible"/>
                                      </p:to>
                                    </p:set>
                                    <p:animEffect transition="in" filter="checkerboard(across)">
                                      <p:cBhvr>
                                        <p:cTn id="14" dur="500"/>
                                        <p:tgtEl>
                                          <p:spTgt spid="16384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63843">
                                            <p:txEl>
                                              <p:pRg st="2" end="2"/>
                                            </p:txEl>
                                          </p:spTgt>
                                        </p:tgtEl>
                                        <p:attrNameLst>
                                          <p:attrName>style.visibility</p:attrName>
                                        </p:attrNameLst>
                                      </p:cBhvr>
                                      <p:to>
                                        <p:strVal val="visible"/>
                                      </p:to>
                                    </p:set>
                                    <p:animEffect transition="in" filter="checkerboard(across)">
                                      <p:cBhvr>
                                        <p:cTn id="19" dur="500"/>
                                        <p:tgtEl>
                                          <p:spTgt spid="16384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63843">
                                            <p:txEl>
                                              <p:pRg st="4" end="4"/>
                                            </p:txEl>
                                          </p:spTgt>
                                        </p:tgtEl>
                                        <p:attrNameLst>
                                          <p:attrName>style.visibility</p:attrName>
                                        </p:attrNameLst>
                                      </p:cBhvr>
                                      <p:to>
                                        <p:strVal val="visible"/>
                                      </p:to>
                                    </p:set>
                                    <p:animEffect transition="in" filter="checkerboard(across)">
                                      <p:cBhvr>
                                        <p:cTn id="24" dur="500"/>
                                        <p:tgtEl>
                                          <p:spTgt spid="16384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63843">
                                            <p:txEl>
                                              <p:pRg st="6" end="6"/>
                                            </p:txEl>
                                          </p:spTgt>
                                        </p:tgtEl>
                                        <p:attrNameLst>
                                          <p:attrName>style.visibility</p:attrName>
                                        </p:attrNameLst>
                                      </p:cBhvr>
                                      <p:to>
                                        <p:strVal val="visible"/>
                                      </p:to>
                                    </p:set>
                                    <p:animEffect transition="in" filter="checkerboard(across)">
                                      <p:cBhvr>
                                        <p:cTn id="29" dur="500"/>
                                        <p:tgtEl>
                                          <p:spTgt spid="16384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63843">
                                            <p:txEl>
                                              <p:pRg st="8" end="8"/>
                                            </p:txEl>
                                          </p:spTgt>
                                        </p:tgtEl>
                                        <p:attrNameLst>
                                          <p:attrName>style.visibility</p:attrName>
                                        </p:attrNameLst>
                                      </p:cBhvr>
                                      <p:to>
                                        <p:strVal val="visible"/>
                                      </p:to>
                                    </p:set>
                                    <p:animEffect transition="in" filter="checkerboard(across)">
                                      <p:cBhvr>
                                        <p:cTn id="34" dur="500"/>
                                        <p:tgtEl>
                                          <p:spTgt spid="1638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type="body" idx="1"/>
          </p:nvPr>
        </p:nvSpPr>
        <p:spPr>
          <a:xfrm>
            <a:off x="684213" y="1557338"/>
            <a:ext cx="8002587" cy="4681537"/>
          </a:xfrm>
          <a:effectLst>
            <a:outerShdw dist="35921" dir="2700000" algn="ctr" rotWithShape="0">
              <a:srgbClr val="000000"/>
            </a:outerShdw>
          </a:effectLst>
        </p:spPr>
        <p:txBody>
          <a:bodyPr/>
          <a:lstStyle/>
          <a:p>
            <a:pPr>
              <a:buClr>
                <a:schemeClr val="folHlink"/>
              </a:buClr>
              <a:buFont typeface="Wingdings" pitchFamily="2" charset="2"/>
              <a:buChar char="ü"/>
            </a:pPr>
            <a:r>
              <a:rPr lang="es-ES" sz="2800" b="1" smtClean="0">
                <a:solidFill>
                  <a:srgbClr val="66FF33"/>
                </a:solidFill>
              </a:rPr>
              <a:t>La infección está seguida por un período asintomático (de 2 a 10 años)</a:t>
            </a:r>
          </a:p>
          <a:p>
            <a:pPr>
              <a:buClr>
                <a:schemeClr val="folHlink"/>
              </a:buClr>
              <a:buFont typeface="Wingdings" pitchFamily="2" charset="2"/>
              <a:buChar char="ü"/>
            </a:pPr>
            <a:r>
              <a:rPr lang="es-ES" sz="2800" b="1" smtClean="0"/>
              <a:t>La respuesta humoral aparece entre las 2 y 3 semanas posinfección. Puede estar acompañada de signos compatibles con una mononucleosis.</a:t>
            </a:r>
          </a:p>
          <a:p>
            <a:pPr>
              <a:buClr>
                <a:schemeClr val="folHlink"/>
              </a:buClr>
              <a:buFont typeface="Wingdings" pitchFamily="2" charset="2"/>
              <a:buChar char="ü"/>
            </a:pPr>
            <a:r>
              <a:rPr lang="es-ES" sz="2800" b="1" smtClean="0"/>
              <a:t>El período entre la infección y la producción de los primeros Anticuerpos se denomina “</a:t>
            </a:r>
            <a:r>
              <a:rPr lang="es-ES" sz="2800" b="1" smtClean="0">
                <a:solidFill>
                  <a:srgbClr val="66FF33"/>
                </a:solidFill>
              </a:rPr>
              <a:t>ventana</a:t>
            </a:r>
            <a:r>
              <a:rPr lang="es-ES" sz="2800" b="1" smtClean="0"/>
              <a:t>”, durante el cual hay una activa replicación viral. </a:t>
            </a:r>
          </a:p>
          <a:p>
            <a:pPr>
              <a:buClr>
                <a:schemeClr val="folHlink"/>
              </a:buClr>
              <a:buFont typeface="Wingdings" pitchFamily="2" charset="2"/>
              <a:buNone/>
            </a:pPr>
            <a:endParaRPr lang="es-ES" sz="2800" b="1" smtClean="0"/>
          </a:p>
          <a:p>
            <a:pPr>
              <a:buClr>
                <a:schemeClr val="folHlink"/>
              </a:buClr>
              <a:buFont typeface="Wingdings" pitchFamily="2" charset="2"/>
              <a:buNone/>
            </a:pPr>
            <a:endParaRPr lang="es-ES" sz="2800" smtClean="0"/>
          </a:p>
        </p:txBody>
      </p:sp>
      <p:sp>
        <p:nvSpPr>
          <p:cNvPr id="165892" name="Rectangle 4"/>
          <p:cNvSpPr>
            <a:spLocks noRot="1" noChangeArrowheads="1"/>
          </p:cNvSpPr>
          <p:nvPr/>
        </p:nvSpPr>
        <p:spPr bwMode="auto">
          <a:xfrm>
            <a:off x="301625" y="576263"/>
            <a:ext cx="8510588" cy="866775"/>
          </a:xfrm>
          <a:prstGeom prst="rect">
            <a:avLst/>
          </a:prstGeom>
          <a:noFill/>
          <a:ln w="9525">
            <a:noFill/>
            <a:miter lim="800000"/>
            <a:headEnd/>
            <a:tailEnd/>
          </a:ln>
          <a:effectLst>
            <a:outerShdw dist="35921" dir="2700000" algn="ctr" rotWithShape="0">
              <a:srgbClr val="000000"/>
            </a:outerShdw>
          </a:effectLst>
        </p:spPr>
        <p:txBody>
          <a:bodyPr anchor="ctr"/>
          <a:lstStyle/>
          <a:p>
            <a:pPr>
              <a:defRPr/>
            </a:pPr>
            <a:r>
              <a:rPr lang="es-ES" sz="4400" i="1" u="sng">
                <a:effectLst>
                  <a:outerShdw blurRad="38100" dist="38100" dir="2700000" algn="tl">
                    <a:srgbClr val="000000"/>
                  </a:outerShdw>
                </a:effectLst>
                <a:latin typeface="Tahoma" pitchFamily="34" charset="0"/>
                <a:cs typeface="Arial" charset="0"/>
              </a:rPr>
              <a:t>Características generales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65892"/>
                                        </p:tgtEl>
                                        <p:attrNameLst>
                                          <p:attrName>style.visibility</p:attrName>
                                        </p:attrNameLst>
                                      </p:cBhvr>
                                      <p:to>
                                        <p:strVal val="visible"/>
                                      </p:to>
                                    </p:set>
                                    <p:anim calcmode="discrete" valueType="clr">
                                      <p:cBhvr override="childStyle">
                                        <p:cTn id="7" dur="80"/>
                                        <p:tgtEl>
                                          <p:spTgt spid="16589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5892"/>
                                        </p:tgtEl>
                                        <p:attrNameLst>
                                          <p:attrName>fillcolor</p:attrName>
                                        </p:attrNameLst>
                                      </p:cBhvr>
                                      <p:tavLst>
                                        <p:tav tm="0">
                                          <p:val>
                                            <p:clrVal>
                                              <a:schemeClr val="accent2"/>
                                            </p:clrVal>
                                          </p:val>
                                        </p:tav>
                                        <p:tav tm="50000">
                                          <p:val>
                                            <p:clrVal>
                                              <a:schemeClr val="hlink"/>
                                            </p:clrVal>
                                          </p:val>
                                        </p:tav>
                                      </p:tavLst>
                                    </p:anim>
                                    <p:set>
                                      <p:cBhvr>
                                        <p:cTn id="9" dur="80"/>
                                        <p:tgtEl>
                                          <p:spTgt spid="16589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65891">
                                            <p:txEl>
                                              <p:pRg st="0" end="0"/>
                                            </p:txEl>
                                          </p:spTgt>
                                        </p:tgtEl>
                                        <p:attrNameLst>
                                          <p:attrName>style.visibility</p:attrName>
                                        </p:attrNameLst>
                                      </p:cBhvr>
                                      <p:to>
                                        <p:strVal val="visible"/>
                                      </p:to>
                                    </p:set>
                                    <p:animEffect transition="in" filter="checkerboard(across)">
                                      <p:cBhvr>
                                        <p:cTn id="14" dur="500"/>
                                        <p:tgtEl>
                                          <p:spTgt spid="16589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65891">
                                            <p:txEl>
                                              <p:pRg st="1" end="1"/>
                                            </p:txEl>
                                          </p:spTgt>
                                        </p:tgtEl>
                                        <p:attrNameLst>
                                          <p:attrName>style.visibility</p:attrName>
                                        </p:attrNameLst>
                                      </p:cBhvr>
                                      <p:to>
                                        <p:strVal val="visible"/>
                                      </p:to>
                                    </p:set>
                                    <p:animEffect transition="in" filter="checkerboard(across)">
                                      <p:cBhvr>
                                        <p:cTn id="19" dur="500"/>
                                        <p:tgtEl>
                                          <p:spTgt spid="16589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65891">
                                            <p:txEl>
                                              <p:pRg st="2" end="2"/>
                                            </p:txEl>
                                          </p:spTgt>
                                        </p:tgtEl>
                                        <p:attrNameLst>
                                          <p:attrName>style.visibility</p:attrName>
                                        </p:attrNameLst>
                                      </p:cBhvr>
                                      <p:to>
                                        <p:strVal val="visible"/>
                                      </p:to>
                                    </p:set>
                                    <p:animEffect transition="in" filter="checkerboard(across)">
                                      <p:cBhvr>
                                        <p:cTn id="24" dur="500"/>
                                        <p:tgtEl>
                                          <p:spTgt spid="165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body" idx="1"/>
          </p:nvPr>
        </p:nvSpPr>
        <p:spPr>
          <a:effectLst>
            <a:outerShdw dist="35921" dir="2700000" algn="ctr" rotWithShape="0">
              <a:srgbClr val="000000"/>
            </a:outerShdw>
          </a:effectLst>
        </p:spPr>
        <p:txBody>
          <a:bodyPr/>
          <a:lstStyle/>
          <a:p>
            <a:pPr>
              <a:buClr>
                <a:schemeClr val="folHlink"/>
              </a:buClr>
              <a:buFont typeface="Wingdings" pitchFamily="2" charset="2"/>
              <a:buChar char="ü"/>
              <a:defRPr/>
            </a:pPr>
            <a:r>
              <a:rPr lang="es-ES" sz="2800" b="1"/>
              <a:t>La evolución hacia el período sintomático es producto de la alteración de las células que participan en la respuesta inmune.</a:t>
            </a:r>
          </a:p>
          <a:p>
            <a:pPr>
              <a:buClr>
                <a:schemeClr val="folHlink"/>
              </a:buClr>
              <a:buFont typeface="Wingdings" pitchFamily="2" charset="2"/>
              <a:buChar char="ü"/>
              <a:defRPr/>
            </a:pPr>
            <a:r>
              <a:rPr lang="es-ES" sz="2800" b="1"/>
              <a:t>El empeoramiento de la enfermedad y las causas de muerte, </a:t>
            </a:r>
            <a:r>
              <a:rPr lang="es-ES" sz="2800" b="1">
                <a:solidFill>
                  <a:srgbClr val="66FF33"/>
                </a:solidFill>
              </a:rPr>
              <a:t>están asociados  a la aparición de infecciones oportunistas y/o tumores: neumonías, tuberculosis, Sarcoma de Kaposi, toxoplasmosis,</a:t>
            </a:r>
            <a:r>
              <a:rPr lang="es-ES" sz="2800" b="1"/>
              <a:t> etc., etc. </a:t>
            </a:r>
          </a:p>
        </p:txBody>
      </p:sp>
      <p:sp>
        <p:nvSpPr>
          <p:cNvPr id="167941" name="Rectangle 5"/>
          <p:cNvSpPr>
            <a:spLocks noRot="1" noChangeArrowheads="1"/>
          </p:cNvSpPr>
          <p:nvPr/>
        </p:nvSpPr>
        <p:spPr bwMode="auto">
          <a:xfrm>
            <a:off x="301625" y="576263"/>
            <a:ext cx="8510588" cy="866775"/>
          </a:xfrm>
          <a:prstGeom prst="rect">
            <a:avLst/>
          </a:prstGeom>
          <a:noFill/>
          <a:ln w="9525">
            <a:noFill/>
            <a:miter lim="800000"/>
            <a:headEnd/>
            <a:tailEnd/>
          </a:ln>
          <a:effectLst>
            <a:outerShdw dist="35921" dir="2700000" algn="ctr" rotWithShape="0">
              <a:srgbClr val="000000"/>
            </a:outerShdw>
          </a:effectLst>
        </p:spPr>
        <p:txBody>
          <a:bodyPr anchor="ctr"/>
          <a:lstStyle/>
          <a:p>
            <a:pPr>
              <a:defRPr/>
            </a:pPr>
            <a:r>
              <a:rPr lang="es-ES" sz="4400" i="1" u="sng">
                <a:effectLst>
                  <a:outerShdw blurRad="38100" dist="38100" dir="2700000" algn="tl">
                    <a:srgbClr val="000000"/>
                  </a:outerShdw>
                </a:effectLst>
                <a:latin typeface="Tahoma" pitchFamily="34" charset="0"/>
                <a:cs typeface="Arial" charset="0"/>
              </a:rPr>
              <a:t>Características generales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67941"/>
                                        </p:tgtEl>
                                        <p:attrNameLst>
                                          <p:attrName>style.visibility</p:attrName>
                                        </p:attrNameLst>
                                      </p:cBhvr>
                                      <p:to>
                                        <p:strVal val="visible"/>
                                      </p:to>
                                    </p:set>
                                    <p:anim calcmode="discrete" valueType="clr">
                                      <p:cBhvr override="childStyle">
                                        <p:cTn id="7" dur="80"/>
                                        <p:tgtEl>
                                          <p:spTgt spid="16794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7941"/>
                                        </p:tgtEl>
                                        <p:attrNameLst>
                                          <p:attrName>fillcolor</p:attrName>
                                        </p:attrNameLst>
                                      </p:cBhvr>
                                      <p:tavLst>
                                        <p:tav tm="0">
                                          <p:val>
                                            <p:clrVal>
                                              <a:schemeClr val="accent2"/>
                                            </p:clrVal>
                                          </p:val>
                                        </p:tav>
                                        <p:tav tm="50000">
                                          <p:val>
                                            <p:clrVal>
                                              <a:schemeClr val="hlink"/>
                                            </p:clrVal>
                                          </p:val>
                                        </p:tav>
                                      </p:tavLst>
                                    </p:anim>
                                    <p:set>
                                      <p:cBhvr>
                                        <p:cTn id="9" dur="80"/>
                                        <p:tgtEl>
                                          <p:spTgt spid="16794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67939">
                                            <p:txEl>
                                              <p:pRg st="0" end="0"/>
                                            </p:txEl>
                                          </p:spTgt>
                                        </p:tgtEl>
                                        <p:attrNameLst>
                                          <p:attrName>style.visibility</p:attrName>
                                        </p:attrNameLst>
                                      </p:cBhvr>
                                      <p:to>
                                        <p:strVal val="visible"/>
                                      </p:to>
                                    </p:set>
                                    <p:animEffect transition="in" filter="checkerboard(across)">
                                      <p:cBhvr>
                                        <p:cTn id="14" dur="500"/>
                                        <p:tgtEl>
                                          <p:spTgt spid="16793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67939">
                                            <p:txEl>
                                              <p:pRg st="1" end="1"/>
                                            </p:txEl>
                                          </p:spTgt>
                                        </p:tgtEl>
                                        <p:attrNameLst>
                                          <p:attrName>style.visibility</p:attrName>
                                        </p:attrNameLst>
                                      </p:cBhvr>
                                      <p:to>
                                        <p:strVal val="visible"/>
                                      </p:to>
                                    </p:set>
                                    <p:animEffect transition="in" filter="checkerboard(across)">
                                      <p:cBhvr>
                                        <p:cTn id="19" dur="500"/>
                                        <p:tgtEl>
                                          <p:spTgt spid="167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type="body" idx="1"/>
          </p:nvPr>
        </p:nvSpPr>
        <p:spPr>
          <a:xfrm>
            <a:off x="1066800" y="2006600"/>
            <a:ext cx="7175500" cy="3532188"/>
          </a:xfrm>
          <a:effectLst>
            <a:outerShdw dist="35921" dir="2700000" algn="ctr" rotWithShape="0">
              <a:srgbClr val="000000"/>
            </a:outerShdw>
          </a:effectLst>
        </p:spPr>
        <p:txBody>
          <a:bodyPr/>
          <a:lstStyle/>
          <a:p>
            <a:pPr>
              <a:lnSpc>
                <a:spcPct val="90000"/>
              </a:lnSpc>
              <a:buClr>
                <a:schemeClr val="folHlink"/>
              </a:buClr>
              <a:buFont typeface="Wingdings" pitchFamily="2" charset="2"/>
              <a:buChar char="ü"/>
            </a:pPr>
            <a:r>
              <a:rPr lang="es-ES" sz="2000" b="1" smtClean="0"/>
              <a:t>Los “portadores sanos” son  aquellas personas que viven con VIH pero que no han desarrollado los síntomas del SIDA. Sin embargo la expresión "portador sano" es confusa, ya que puede hacer pensar que las personas que viven con el virus no lo transmiten, </a:t>
            </a:r>
            <a:r>
              <a:rPr lang="es-ES" sz="2000" b="1" smtClean="0">
                <a:solidFill>
                  <a:srgbClr val="66FF33"/>
                </a:solidFill>
              </a:rPr>
              <a:t>y esto es un error.</a:t>
            </a:r>
            <a:r>
              <a:rPr lang="es-ES" sz="2000" b="1" smtClean="0"/>
              <a:t> Si bien no presentan síntomas, </a:t>
            </a:r>
            <a:r>
              <a:rPr lang="es-ES" sz="2000" b="1" smtClean="0">
                <a:solidFill>
                  <a:srgbClr val="66FF33"/>
                </a:solidFill>
              </a:rPr>
              <a:t>SI pueden transmitir el virus.</a:t>
            </a:r>
          </a:p>
          <a:p>
            <a:pPr>
              <a:lnSpc>
                <a:spcPct val="90000"/>
              </a:lnSpc>
              <a:buClr>
                <a:schemeClr val="folHlink"/>
              </a:buClr>
              <a:buFont typeface="Wingdings" pitchFamily="2" charset="2"/>
              <a:buNone/>
            </a:pPr>
            <a:endParaRPr lang="es-ES" sz="2000" b="1" smtClean="0">
              <a:solidFill>
                <a:srgbClr val="66FF33"/>
              </a:solidFill>
            </a:endParaRPr>
          </a:p>
          <a:p>
            <a:pPr>
              <a:lnSpc>
                <a:spcPct val="90000"/>
              </a:lnSpc>
              <a:buClr>
                <a:schemeClr val="folHlink"/>
              </a:buClr>
              <a:buFont typeface="Wingdings" pitchFamily="2" charset="2"/>
              <a:buChar char="ü"/>
            </a:pPr>
            <a:r>
              <a:rPr lang="es-ES" sz="2000" b="1" smtClean="0"/>
              <a:t>Si el </a:t>
            </a:r>
            <a:r>
              <a:rPr lang="es-ES" sz="2000" b="1" smtClean="0">
                <a:solidFill>
                  <a:srgbClr val="66FF33"/>
                </a:solidFill>
              </a:rPr>
              <a:t>análisis del HIV da negativo</a:t>
            </a:r>
            <a:r>
              <a:rPr lang="es-ES" sz="2000" b="1" smtClean="0"/>
              <a:t> significa que no se encontraron anticuerpos al HIV en la sangre. Para estar seguro del resultado se debe esperar 3 meses después de la situación que ha podido causar la infección.</a:t>
            </a:r>
          </a:p>
        </p:txBody>
      </p:sp>
      <p:sp>
        <p:nvSpPr>
          <p:cNvPr id="169988" name="Rectangle 4"/>
          <p:cNvSpPr>
            <a:spLocks noRot="1" noChangeArrowheads="1"/>
          </p:cNvSpPr>
          <p:nvPr/>
        </p:nvSpPr>
        <p:spPr bwMode="auto">
          <a:xfrm>
            <a:off x="301625" y="576263"/>
            <a:ext cx="8510588" cy="866775"/>
          </a:xfrm>
          <a:prstGeom prst="rect">
            <a:avLst/>
          </a:prstGeom>
          <a:noFill/>
          <a:ln w="9525">
            <a:noFill/>
            <a:miter lim="800000"/>
            <a:headEnd/>
            <a:tailEnd/>
          </a:ln>
          <a:effectLst>
            <a:outerShdw dist="35921" dir="2700000" algn="ctr" rotWithShape="0">
              <a:srgbClr val="000000"/>
            </a:outerShdw>
          </a:effectLst>
        </p:spPr>
        <p:txBody>
          <a:bodyPr anchor="ctr"/>
          <a:lstStyle/>
          <a:p>
            <a:pPr>
              <a:defRPr/>
            </a:pPr>
            <a:r>
              <a:rPr lang="es-ES" sz="4400" i="1" u="sng">
                <a:effectLst>
                  <a:outerShdw blurRad="38100" dist="38100" dir="2700000" algn="tl">
                    <a:srgbClr val="000000"/>
                  </a:outerShdw>
                </a:effectLst>
                <a:latin typeface="Tahoma" pitchFamily="34" charset="0"/>
                <a:cs typeface="Arial" charset="0"/>
              </a:rPr>
              <a:t>Es importante saber que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69988"/>
                                        </p:tgtEl>
                                        <p:attrNameLst>
                                          <p:attrName>style.visibility</p:attrName>
                                        </p:attrNameLst>
                                      </p:cBhvr>
                                      <p:to>
                                        <p:strVal val="visible"/>
                                      </p:to>
                                    </p:set>
                                    <p:anim calcmode="discrete" valueType="clr">
                                      <p:cBhvr override="childStyle">
                                        <p:cTn id="7" dur="80"/>
                                        <p:tgtEl>
                                          <p:spTgt spid="16998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9988"/>
                                        </p:tgtEl>
                                        <p:attrNameLst>
                                          <p:attrName>fillcolor</p:attrName>
                                        </p:attrNameLst>
                                      </p:cBhvr>
                                      <p:tavLst>
                                        <p:tav tm="0">
                                          <p:val>
                                            <p:clrVal>
                                              <a:schemeClr val="accent2"/>
                                            </p:clrVal>
                                          </p:val>
                                        </p:tav>
                                        <p:tav tm="50000">
                                          <p:val>
                                            <p:clrVal>
                                              <a:schemeClr val="hlink"/>
                                            </p:clrVal>
                                          </p:val>
                                        </p:tav>
                                      </p:tavLst>
                                    </p:anim>
                                    <p:set>
                                      <p:cBhvr>
                                        <p:cTn id="9" dur="80"/>
                                        <p:tgtEl>
                                          <p:spTgt spid="16998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69987">
                                            <p:txEl>
                                              <p:pRg st="0" end="0"/>
                                            </p:txEl>
                                          </p:spTgt>
                                        </p:tgtEl>
                                        <p:attrNameLst>
                                          <p:attrName>style.visibility</p:attrName>
                                        </p:attrNameLst>
                                      </p:cBhvr>
                                      <p:to>
                                        <p:strVal val="visible"/>
                                      </p:to>
                                    </p:set>
                                    <p:animEffect transition="in" filter="checkerboard(across)">
                                      <p:cBhvr>
                                        <p:cTn id="14" dur="500"/>
                                        <p:tgtEl>
                                          <p:spTgt spid="16998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69987">
                                            <p:txEl>
                                              <p:pRg st="2" end="2"/>
                                            </p:txEl>
                                          </p:spTgt>
                                        </p:tgtEl>
                                        <p:attrNameLst>
                                          <p:attrName>style.visibility</p:attrName>
                                        </p:attrNameLst>
                                      </p:cBhvr>
                                      <p:to>
                                        <p:strVal val="visible"/>
                                      </p:to>
                                    </p:set>
                                    <p:animEffect transition="in" filter="checkerboard(across)">
                                      <p:cBhvr>
                                        <p:cTn id="19" dur="500"/>
                                        <p:tgtEl>
                                          <p:spTgt spid="169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6" name="Picture 4" descr="kaposisarkoma"/>
          <p:cNvPicPr>
            <a:picLocks noChangeAspect="1" noChangeArrowheads="1"/>
          </p:cNvPicPr>
          <p:nvPr/>
        </p:nvPicPr>
        <p:blipFill>
          <a:blip r:embed="rId3" cstate="print"/>
          <a:srcRect/>
          <a:stretch>
            <a:fillRect/>
          </a:stretch>
        </p:blipFill>
        <p:spPr bwMode="auto">
          <a:xfrm>
            <a:off x="4787900" y="2133600"/>
            <a:ext cx="3816350" cy="3600450"/>
          </a:xfrm>
          <a:prstGeom prst="rect">
            <a:avLst/>
          </a:prstGeom>
          <a:noFill/>
          <a:ln w="9525">
            <a:noFill/>
            <a:miter lim="800000"/>
            <a:headEnd/>
            <a:tailEnd/>
          </a:ln>
        </p:spPr>
      </p:pic>
      <p:pic>
        <p:nvPicPr>
          <p:cNvPr id="172037" name="Picture 5" descr="kaposi"/>
          <p:cNvPicPr>
            <a:picLocks noChangeAspect="1" noChangeArrowheads="1"/>
          </p:cNvPicPr>
          <p:nvPr/>
        </p:nvPicPr>
        <p:blipFill>
          <a:blip r:embed="rId4" cstate="print"/>
          <a:srcRect/>
          <a:stretch>
            <a:fillRect/>
          </a:stretch>
        </p:blipFill>
        <p:spPr bwMode="auto">
          <a:xfrm>
            <a:off x="971550" y="2565400"/>
            <a:ext cx="2867025" cy="2781300"/>
          </a:xfrm>
          <a:prstGeom prst="rect">
            <a:avLst/>
          </a:prstGeom>
          <a:noFill/>
          <a:ln w="9525">
            <a:noFill/>
            <a:miter lim="800000"/>
            <a:headEnd/>
            <a:tailEnd/>
          </a:ln>
        </p:spPr>
      </p:pic>
      <p:sp>
        <p:nvSpPr>
          <p:cNvPr id="172038" name="Rectangle 6"/>
          <p:cNvSpPr>
            <a:spLocks noRot="1" noChangeArrowheads="1"/>
          </p:cNvSpPr>
          <p:nvPr/>
        </p:nvSpPr>
        <p:spPr bwMode="auto">
          <a:xfrm>
            <a:off x="301625" y="576263"/>
            <a:ext cx="8510588" cy="866775"/>
          </a:xfrm>
          <a:prstGeom prst="rect">
            <a:avLst/>
          </a:prstGeom>
          <a:noFill/>
          <a:ln w="9525">
            <a:noFill/>
            <a:miter lim="800000"/>
            <a:headEnd/>
            <a:tailEnd/>
          </a:ln>
          <a:effectLst>
            <a:outerShdw dist="35921" dir="2700000" algn="ctr" rotWithShape="0">
              <a:srgbClr val="000000"/>
            </a:outerShdw>
          </a:effectLst>
        </p:spPr>
        <p:txBody>
          <a:bodyPr anchor="ctr"/>
          <a:lstStyle/>
          <a:p>
            <a:pPr>
              <a:defRPr/>
            </a:pPr>
            <a:r>
              <a:rPr lang="es-ES" sz="4400" i="1" u="sng">
                <a:effectLst>
                  <a:outerShdw blurRad="38100" dist="38100" dir="2700000" algn="tl">
                    <a:srgbClr val="000000"/>
                  </a:outerShdw>
                </a:effectLst>
                <a:latin typeface="Tahoma" pitchFamily="34" charset="0"/>
                <a:cs typeface="Arial" charset="0"/>
              </a:rPr>
              <a:t>Lesiones características del sarcoma de Kaposi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72038"/>
                                        </p:tgtEl>
                                        <p:attrNameLst>
                                          <p:attrName>style.visibility</p:attrName>
                                        </p:attrNameLst>
                                      </p:cBhvr>
                                      <p:to>
                                        <p:strVal val="visible"/>
                                      </p:to>
                                    </p:set>
                                    <p:anim calcmode="discrete" valueType="clr">
                                      <p:cBhvr override="childStyle">
                                        <p:cTn id="7" dur="80"/>
                                        <p:tgtEl>
                                          <p:spTgt spid="17203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2038"/>
                                        </p:tgtEl>
                                        <p:attrNameLst>
                                          <p:attrName>fillcolor</p:attrName>
                                        </p:attrNameLst>
                                      </p:cBhvr>
                                      <p:tavLst>
                                        <p:tav tm="0">
                                          <p:val>
                                            <p:clrVal>
                                              <a:schemeClr val="accent2"/>
                                            </p:clrVal>
                                          </p:val>
                                        </p:tav>
                                        <p:tav tm="50000">
                                          <p:val>
                                            <p:clrVal>
                                              <a:schemeClr val="hlink"/>
                                            </p:clrVal>
                                          </p:val>
                                        </p:tav>
                                      </p:tavLst>
                                    </p:anim>
                                    <p:set>
                                      <p:cBhvr>
                                        <p:cTn id="9" dur="80"/>
                                        <p:tgtEl>
                                          <p:spTgt spid="172038"/>
                                        </p:tgtEl>
                                        <p:attrNameLst>
                                          <p:attrName>fill.type</p:attrName>
                                        </p:attrNameLst>
                                      </p:cBhvr>
                                      <p:to>
                                        <p:strVal val="solid"/>
                                      </p:to>
                                    </p:set>
                                  </p:childTnLst>
                                </p:cTn>
                              </p:par>
                            </p:childTnLst>
                          </p:cTn>
                        </p:par>
                        <p:par>
                          <p:cTn id="10" fill="hold">
                            <p:stCondLst>
                              <p:cond delay="1680"/>
                            </p:stCondLst>
                            <p:childTnLst>
                              <p:par>
                                <p:cTn id="11" presetID="9" presetClass="entr" presetSubtype="0" fill="hold" nodeType="afterEffect">
                                  <p:stCondLst>
                                    <p:cond delay="0"/>
                                  </p:stCondLst>
                                  <p:childTnLst>
                                    <p:set>
                                      <p:cBhvr>
                                        <p:cTn id="12" dur="1" fill="hold">
                                          <p:stCondLst>
                                            <p:cond delay="0"/>
                                          </p:stCondLst>
                                        </p:cTn>
                                        <p:tgtEl>
                                          <p:spTgt spid="172037"/>
                                        </p:tgtEl>
                                        <p:attrNameLst>
                                          <p:attrName>style.visibility</p:attrName>
                                        </p:attrNameLst>
                                      </p:cBhvr>
                                      <p:to>
                                        <p:strVal val="visible"/>
                                      </p:to>
                                    </p:set>
                                    <p:animEffect transition="in" filter="dissolve">
                                      <p:cBhvr>
                                        <p:cTn id="13" dur="500"/>
                                        <p:tgtEl>
                                          <p:spTgt spid="172037"/>
                                        </p:tgtEl>
                                      </p:cBhvr>
                                    </p:animEffect>
                                  </p:childTnLst>
                                </p:cTn>
                              </p:par>
                            </p:childTnLst>
                          </p:cTn>
                        </p:par>
                        <p:par>
                          <p:cTn id="14" fill="hold">
                            <p:stCondLst>
                              <p:cond delay="2180"/>
                            </p:stCondLst>
                            <p:childTnLst>
                              <p:par>
                                <p:cTn id="15" presetID="9" presetClass="entr" presetSubtype="0" fill="hold" nodeType="afterEffect">
                                  <p:stCondLst>
                                    <p:cond delay="0"/>
                                  </p:stCondLst>
                                  <p:childTnLst>
                                    <p:set>
                                      <p:cBhvr>
                                        <p:cTn id="16" dur="1" fill="hold">
                                          <p:stCondLst>
                                            <p:cond delay="0"/>
                                          </p:stCondLst>
                                        </p:cTn>
                                        <p:tgtEl>
                                          <p:spTgt spid="172036"/>
                                        </p:tgtEl>
                                        <p:attrNameLst>
                                          <p:attrName>style.visibility</p:attrName>
                                        </p:attrNameLst>
                                      </p:cBhvr>
                                      <p:to>
                                        <p:strVal val="visible"/>
                                      </p:to>
                                    </p:set>
                                    <p:animEffect transition="in" filter="dissolve">
                                      <p:cBhvr>
                                        <p:cTn id="17" dur="500"/>
                                        <p:tgtEl>
                                          <p:spTgt spid="17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066800" y="304800"/>
            <a:ext cx="7543800" cy="935038"/>
          </a:xfrm>
          <a:effectLst>
            <a:outerShdw dist="35921" dir="2700000" algn="ctr" rotWithShape="0">
              <a:srgbClr val="000000"/>
            </a:outerShdw>
          </a:effectLst>
        </p:spPr>
        <p:txBody>
          <a:bodyPr/>
          <a:lstStyle/>
          <a:p>
            <a:pPr>
              <a:defRPr/>
            </a:pPr>
            <a:r>
              <a:rPr lang="es-ES" i="1" u="sng">
                <a:solidFill>
                  <a:schemeClr val="tx1"/>
                </a:solidFill>
              </a:rPr>
              <a:t>Medidas Preventivas</a:t>
            </a:r>
          </a:p>
        </p:txBody>
      </p:sp>
      <p:sp>
        <p:nvSpPr>
          <p:cNvPr id="174083" name="Rectangle 3"/>
          <p:cNvSpPr>
            <a:spLocks noGrp="1" noChangeArrowheads="1"/>
          </p:cNvSpPr>
          <p:nvPr>
            <p:ph type="body" idx="1"/>
          </p:nvPr>
        </p:nvSpPr>
        <p:spPr>
          <a:xfrm>
            <a:off x="468313" y="1412875"/>
            <a:ext cx="8229600" cy="4679950"/>
          </a:xfrm>
          <a:effectLst>
            <a:outerShdw dist="35921" dir="2700000" algn="ctr" rotWithShape="0">
              <a:srgbClr val="000000"/>
            </a:outerShdw>
          </a:effectLst>
        </p:spPr>
        <p:txBody>
          <a:bodyPr/>
          <a:lstStyle/>
          <a:p>
            <a:pPr>
              <a:lnSpc>
                <a:spcPct val="90000"/>
              </a:lnSpc>
              <a:buClr>
                <a:schemeClr val="folHlink"/>
              </a:buClr>
              <a:buFont typeface="Wingdings" pitchFamily="2" charset="2"/>
              <a:buChar char="ü"/>
            </a:pPr>
            <a:r>
              <a:rPr lang="es-ES" sz="2800" b="1" smtClean="0">
                <a:solidFill>
                  <a:srgbClr val="66FF33"/>
                </a:solidFill>
              </a:rPr>
              <a:t>Desarrollo responsable de la sexualidad</a:t>
            </a:r>
            <a:r>
              <a:rPr lang="es-ES" sz="2800" b="1" smtClean="0"/>
              <a:t>.</a:t>
            </a:r>
          </a:p>
          <a:p>
            <a:pPr>
              <a:lnSpc>
                <a:spcPct val="90000"/>
              </a:lnSpc>
              <a:buClr>
                <a:schemeClr val="folHlink"/>
              </a:buClr>
              <a:buFont typeface="Wingdings" pitchFamily="2" charset="2"/>
              <a:buChar char="ü"/>
            </a:pPr>
            <a:r>
              <a:rPr lang="es-ES" sz="2800" b="1" smtClean="0"/>
              <a:t>Mantenimiento de pareja estable.</a:t>
            </a:r>
          </a:p>
          <a:p>
            <a:pPr>
              <a:lnSpc>
                <a:spcPct val="90000"/>
              </a:lnSpc>
              <a:buClr>
                <a:schemeClr val="folHlink"/>
              </a:buClr>
              <a:buFont typeface="Wingdings" pitchFamily="2" charset="2"/>
              <a:buChar char="ü"/>
            </a:pPr>
            <a:r>
              <a:rPr lang="es-ES" sz="2800" b="1" smtClean="0"/>
              <a:t>Utilización de preservativo durante todo el contacto sexual. </a:t>
            </a:r>
          </a:p>
          <a:p>
            <a:pPr>
              <a:lnSpc>
                <a:spcPct val="90000"/>
              </a:lnSpc>
              <a:buClr>
                <a:schemeClr val="folHlink"/>
              </a:buClr>
              <a:buFont typeface="Wingdings" pitchFamily="2" charset="2"/>
              <a:buChar char="ü"/>
            </a:pPr>
            <a:r>
              <a:rPr lang="es-ES" sz="2800" b="1" smtClean="0"/>
              <a:t>Utilización de materiales descartables (agujas, jeringas, material médico, etc.)</a:t>
            </a:r>
          </a:p>
          <a:p>
            <a:pPr>
              <a:lnSpc>
                <a:spcPct val="90000"/>
              </a:lnSpc>
              <a:buClr>
                <a:schemeClr val="folHlink"/>
              </a:buClr>
              <a:buFont typeface="Wingdings" pitchFamily="2" charset="2"/>
              <a:buChar char="ü"/>
            </a:pPr>
            <a:r>
              <a:rPr lang="es-ES" sz="2800" b="1" smtClean="0"/>
              <a:t>Programas para disminuir la drogadicción.</a:t>
            </a:r>
          </a:p>
          <a:p>
            <a:pPr>
              <a:lnSpc>
                <a:spcPct val="90000"/>
              </a:lnSpc>
              <a:buClr>
                <a:schemeClr val="folHlink"/>
              </a:buClr>
              <a:buFont typeface="Wingdings" pitchFamily="2" charset="2"/>
              <a:buChar char="ü"/>
            </a:pPr>
            <a:r>
              <a:rPr lang="es-ES" sz="2800" b="1" smtClean="0"/>
              <a:t>Pruebas específicas de laboratorio para la sangre que va a ser trasfundida, como así también todo material humano proveniente de donantes (esperma, tejidos u órganos)</a:t>
            </a:r>
          </a:p>
          <a:p>
            <a:pPr>
              <a:lnSpc>
                <a:spcPct val="90000"/>
              </a:lnSpc>
              <a:buClr>
                <a:schemeClr val="folHlink"/>
              </a:buClr>
              <a:buFont typeface="Wingdings" pitchFamily="2" charset="2"/>
              <a:buChar char="ü"/>
            </a:pPr>
            <a:endParaRPr lang="es-ES" sz="2800" b="1" smtClean="0"/>
          </a:p>
          <a:p>
            <a:pPr>
              <a:lnSpc>
                <a:spcPct val="90000"/>
              </a:lnSpc>
              <a:buClr>
                <a:schemeClr val="folHlink"/>
              </a:buClr>
              <a:buFont typeface="Wingdings" pitchFamily="2" charset="2"/>
              <a:buChar char="ü"/>
            </a:pPr>
            <a:endParaRPr lang="es-E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74082"/>
                                        </p:tgtEl>
                                        <p:attrNameLst>
                                          <p:attrName>style.visibility</p:attrName>
                                        </p:attrNameLst>
                                      </p:cBhvr>
                                      <p:to>
                                        <p:strVal val="visible"/>
                                      </p:to>
                                    </p:set>
                                    <p:anim calcmode="discrete" valueType="clr">
                                      <p:cBhvr override="childStyle">
                                        <p:cTn id="7" dur="80"/>
                                        <p:tgtEl>
                                          <p:spTgt spid="17408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082"/>
                                        </p:tgtEl>
                                        <p:attrNameLst>
                                          <p:attrName>fillcolor</p:attrName>
                                        </p:attrNameLst>
                                      </p:cBhvr>
                                      <p:tavLst>
                                        <p:tav tm="0">
                                          <p:val>
                                            <p:clrVal>
                                              <a:schemeClr val="accent2"/>
                                            </p:clrVal>
                                          </p:val>
                                        </p:tav>
                                        <p:tav tm="50000">
                                          <p:val>
                                            <p:clrVal>
                                              <a:schemeClr val="hlink"/>
                                            </p:clrVal>
                                          </p:val>
                                        </p:tav>
                                      </p:tavLst>
                                    </p:anim>
                                    <p:set>
                                      <p:cBhvr>
                                        <p:cTn id="9" dur="80"/>
                                        <p:tgtEl>
                                          <p:spTgt spid="17408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74083">
                                            <p:txEl>
                                              <p:pRg st="0" end="0"/>
                                            </p:txEl>
                                          </p:spTgt>
                                        </p:tgtEl>
                                        <p:attrNameLst>
                                          <p:attrName>style.visibility</p:attrName>
                                        </p:attrNameLst>
                                      </p:cBhvr>
                                      <p:to>
                                        <p:strVal val="visible"/>
                                      </p:to>
                                    </p:set>
                                    <p:animEffect transition="in" filter="checkerboard(across)">
                                      <p:cBhvr>
                                        <p:cTn id="14" dur="500"/>
                                        <p:tgtEl>
                                          <p:spTgt spid="17408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74083">
                                            <p:txEl>
                                              <p:pRg st="1" end="1"/>
                                            </p:txEl>
                                          </p:spTgt>
                                        </p:tgtEl>
                                        <p:attrNameLst>
                                          <p:attrName>style.visibility</p:attrName>
                                        </p:attrNameLst>
                                      </p:cBhvr>
                                      <p:to>
                                        <p:strVal val="visible"/>
                                      </p:to>
                                    </p:set>
                                    <p:animEffect transition="in" filter="checkerboard(across)">
                                      <p:cBhvr>
                                        <p:cTn id="19" dur="500"/>
                                        <p:tgtEl>
                                          <p:spTgt spid="17408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74083">
                                            <p:txEl>
                                              <p:pRg st="2" end="2"/>
                                            </p:txEl>
                                          </p:spTgt>
                                        </p:tgtEl>
                                        <p:attrNameLst>
                                          <p:attrName>style.visibility</p:attrName>
                                        </p:attrNameLst>
                                      </p:cBhvr>
                                      <p:to>
                                        <p:strVal val="visible"/>
                                      </p:to>
                                    </p:set>
                                    <p:animEffect transition="in" filter="checkerboard(across)">
                                      <p:cBhvr>
                                        <p:cTn id="24" dur="500"/>
                                        <p:tgtEl>
                                          <p:spTgt spid="17408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74083">
                                            <p:txEl>
                                              <p:pRg st="3" end="3"/>
                                            </p:txEl>
                                          </p:spTgt>
                                        </p:tgtEl>
                                        <p:attrNameLst>
                                          <p:attrName>style.visibility</p:attrName>
                                        </p:attrNameLst>
                                      </p:cBhvr>
                                      <p:to>
                                        <p:strVal val="visible"/>
                                      </p:to>
                                    </p:set>
                                    <p:animEffect transition="in" filter="checkerboard(across)">
                                      <p:cBhvr>
                                        <p:cTn id="29" dur="500"/>
                                        <p:tgtEl>
                                          <p:spTgt spid="17408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74083">
                                            <p:txEl>
                                              <p:pRg st="4" end="4"/>
                                            </p:txEl>
                                          </p:spTgt>
                                        </p:tgtEl>
                                        <p:attrNameLst>
                                          <p:attrName>style.visibility</p:attrName>
                                        </p:attrNameLst>
                                      </p:cBhvr>
                                      <p:to>
                                        <p:strVal val="visible"/>
                                      </p:to>
                                    </p:set>
                                    <p:animEffect transition="in" filter="checkerboard(across)">
                                      <p:cBhvr>
                                        <p:cTn id="34" dur="500"/>
                                        <p:tgtEl>
                                          <p:spTgt spid="17408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74083">
                                            <p:txEl>
                                              <p:pRg st="5" end="5"/>
                                            </p:txEl>
                                          </p:spTgt>
                                        </p:tgtEl>
                                        <p:attrNameLst>
                                          <p:attrName>style.visibility</p:attrName>
                                        </p:attrNameLst>
                                      </p:cBhvr>
                                      <p:to>
                                        <p:strVal val="visible"/>
                                      </p:to>
                                    </p:set>
                                    <p:animEffect transition="in" filter="checkerboard(across)">
                                      <p:cBhvr>
                                        <p:cTn id="39" dur="500"/>
                                        <p:tgtEl>
                                          <p:spTgt spid="1740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897063" y="381000"/>
            <a:ext cx="4673600" cy="2057400"/>
          </a:xfrm>
        </p:spPr>
        <p:txBody>
          <a:bodyPr lIns="92075" tIns="46038" rIns="92075" bIns="46038"/>
          <a:lstStyle/>
          <a:p>
            <a:r>
              <a:rPr lang="es-ES" sz="4000" smtClean="0">
                <a:solidFill>
                  <a:srgbClr val="FF3300"/>
                </a:solidFill>
              </a:rPr>
              <a:t>¿Preguntas?</a:t>
            </a:r>
            <a:r>
              <a:rPr lang="es-ES" sz="4800" smtClean="0"/>
              <a:t> </a:t>
            </a:r>
            <a:br>
              <a:rPr lang="es-ES" sz="4800" smtClean="0"/>
            </a:br>
            <a:r>
              <a:rPr lang="es-ES" sz="5400" smtClean="0">
                <a:solidFill>
                  <a:srgbClr val="009900"/>
                </a:solidFill>
                <a:effectLst>
                  <a:outerShdw blurRad="38100" dist="38100" dir="2700000" algn="tl">
                    <a:srgbClr val="C0C0C0"/>
                  </a:outerShdw>
                </a:effectLst>
              </a:rPr>
              <a:t>SIDA</a:t>
            </a:r>
            <a:r>
              <a:rPr lang="es-ES" sz="4000" smtClean="0">
                <a:solidFill>
                  <a:srgbClr val="FFFF99"/>
                </a:solidFill>
              </a:rPr>
              <a:t> </a:t>
            </a:r>
            <a:br>
              <a:rPr lang="es-ES" sz="4000" smtClean="0">
                <a:solidFill>
                  <a:srgbClr val="FFFF99"/>
                </a:solidFill>
              </a:rPr>
            </a:br>
            <a:r>
              <a:rPr lang="es-ES" sz="4000" smtClean="0"/>
              <a:t>¿Respuestas?</a:t>
            </a:r>
            <a:endParaRPr lang="es-ES" smtClean="0"/>
          </a:p>
        </p:txBody>
      </p:sp>
      <p:sp>
        <p:nvSpPr>
          <p:cNvPr id="4100" name="Rectangle 4"/>
          <p:cNvSpPr>
            <a:spLocks noGrp="1" noChangeArrowheads="1"/>
          </p:cNvSpPr>
          <p:nvPr>
            <p:ph type="subTitle" idx="1"/>
          </p:nvPr>
        </p:nvSpPr>
        <p:spPr>
          <a:xfrm>
            <a:off x="1447800" y="2895600"/>
            <a:ext cx="7239000" cy="2971800"/>
          </a:xfrm>
          <a:effectLst>
            <a:outerShdw dist="53882" dir="2700000" algn="ctr" rotWithShape="0">
              <a:schemeClr val="bg2"/>
            </a:outerShdw>
          </a:effectLst>
        </p:spPr>
        <p:txBody>
          <a:bodyPr lIns="92075" tIns="46038" rIns="92075" bIns="46038" anchor="ctr" anchorCtr="1"/>
          <a:lstStyle/>
          <a:p>
            <a:endParaRPr lang="es-ES" smtClean="0"/>
          </a:p>
          <a:p>
            <a:r>
              <a:rPr lang="es-ES" sz="4400" b="1" smtClean="0">
                <a:solidFill>
                  <a:srgbClr val="FF3300"/>
                </a:solidFill>
                <a:effectLst>
                  <a:outerShdw blurRad="38100" dist="38100" dir="2700000" algn="tl">
                    <a:srgbClr val="C0C0C0"/>
                  </a:outerShdw>
                </a:effectLst>
              </a:rPr>
              <a:t>Los Diez </a:t>
            </a:r>
            <a:r>
              <a:rPr lang="es-ES" sz="4400" b="1" smtClean="0">
                <a:solidFill>
                  <a:srgbClr val="FF3300"/>
                </a:solidFill>
              </a:rPr>
              <a:t>Mandamientos</a:t>
            </a:r>
            <a:r>
              <a:rPr lang="es-ES" sz="4400" b="1" smtClean="0">
                <a:solidFill>
                  <a:srgbClr val="FF3300"/>
                </a:solidFill>
                <a:effectLst>
                  <a:outerShdw blurRad="38100" dist="38100" dir="2700000" algn="tl">
                    <a:srgbClr val="C0C0C0"/>
                  </a:outerShdw>
                </a:effectLst>
              </a:rPr>
              <a:t> </a:t>
            </a:r>
          </a:p>
          <a:p>
            <a:r>
              <a:rPr lang="es-ES" sz="4400" b="1" smtClean="0">
                <a:solidFill>
                  <a:srgbClr val="FF3300"/>
                </a:solidFill>
                <a:effectLst>
                  <a:outerShdw blurRad="38100" dist="38100" dir="2700000" algn="tl">
                    <a:srgbClr val="C0C0C0"/>
                  </a:outerShdw>
                </a:effectLst>
              </a:rPr>
              <a:t>Del SIDA</a:t>
            </a:r>
            <a:endParaRPr lang="es-ES" sz="4400" smtClean="0">
              <a:solidFill>
                <a:srgbClr val="FF3300"/>
              </a:solidFill>
            </a:endParaRPr>
          </a:p>
        </p:txBody>
      </p:sp>
      <p:pic>
        <p:nvPicPr>
          <p:cNvPr id="92164" name="Picture 10"/>
          <p:cNvPicPr>
            <a:picLocks noChangeAspect="1" noChangeArrowheads="1"/>
          </p:cNvPicPr>
          <p:nvPr/>
        </p:nvPicPr>
        <p:blipFill>
          <a:blip r:embed="rId5" cstate="print"/>
          <a:srcRect/>
          <a:stretch>
            <a:fillRect/>
          </a:stretch>
        </p:blipFill>
        <p:spPr bwMode="auto">
          <a:xfrm>
            <a:off x="6908800" y="381000"/>
            <a:ext cx="1481138" cy="1657350"/>
          </a:xfrm>
          <a:prstGeom prst="rect">
            <a:avLst/>
          </a:prstGeom>
          <a:noFill/>
          <a:ln w="12700" cap="sq">
            <a:noFill/>
            <a:miter lim="800000"/>
            <a:headEnd type="none" w="sm" len="sm"/>
            <a:tailEnd type="none" w="sm" len="sm"/>
          </a:ln>
        </p:spPr>
      </p:pic>
      <p:pic>
        <p:nvPicPr>
          <p:cNvPr id="92165" name="Picture 11" descr="logo omc pequeño"/>
          <p:cNvPicPr>
            <a:picLocks noChangeAspect="1" noChangeArrowheads="1"/>
          </p:cNvPicPr>
          <p:nvPr/>
        </p:nvPicPr>
        <p:blipFill>
          <a:blip r:embed="rId6" cstate="print"/>
          <a:srcRect/>
          <a:stretch>
            <a:fillRect/>
          </a:stretch>
        </p:blipFill>
        <p:spPr bwMode="auto">
          <a:xfrm>
            <a:off x="412750" y="381000"/>
            <a:ext cx="846138" cy="962025"/>
          </a:xfrm>
          <a:prstGeom prst="rect">
            <a:avLst/>
          </a:prstGeom>
          <a:noFill/>
          <a:ln w="9525">
            <a:noFill/>
            <a:miter lim="800000"/>
            <a:headEnd/>
            <a:tailEnd/>
          </a:ln>
        </p:spPr>
      </p:pic>
      <p:pic>
        <p:nvPicPr>
          <p:cNvPr id="92166" name="Picture 12" descr="lazo rojo"/>
          <p:cNvPicPr>
            <a:picLocks noChangeAspect="1" noChangeArrowheads="1"/>
          </p:cNvPicPr>
          <p:nvPr/>
        </p:nvPicPr>
        <p:blipFill>
          <a:blip r:embed="rId7" cstate="print"/>
          <a:srcRect/>
          <a:stretch>
            <a:fillRect/>
          </a:stretch>
        </p:blipFill>
        <p:spPr bwMode="auto">
          <a:xfrm>
            <a:off x="952500" y="3789363"/>
            <a:ext cx="665163" cy="14271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200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LIC.WAV"/>
                                        </p:tgtEl>
                                      </p:cMediaNode>
                                    </p:audio>
                                  </p:subTnLst>
                                </p:cTn>
                              </p:par>
                            </p:childTnLst>
                          </p:cTn>
                        </p:par>
                        <p:par>
                          <p:cTn id="9" fill="hold">
                            <p:stCondLst>
                              <p:cond delay="2500"/>
                            </p:stCondLst>
                            <p:childTnLst>
                              <p:par>
                                <p:cTn id="10" presetID="23" presetClass="entr" presetSubtype="528" fill="hold" grpId="0" nodeType="afterEffect">
                                  <p:stCondLst>
                                    <p:cond delay="2000"/>
                                  </p:stCondLst>
                                  <p:childTnLst>
                                    <p:set>
                                      <p:cBhvr>
                                        <p:cTn id="11" dur="1" fill="hold">
                                          <p:stCondLst>
                                            <p:cond delay="0"/>
                                          </p:stCondLst>
                                        </p:cTn>
                                        <p:tgtEl>
                                          <p:spTgt spid="4100"/>
                                        </p:tgtEl>
                                        <p:attrNameLst>
                                          <p:attrName>style.visibility</p:attrName>
                                        </p:attrNameLst>
                                      </p:cBhvr>
                                      <p:to>
                                        <p:strVal val="visible"/>
                                      </p:to>
                                    </p:set>
                                    <p:anim calcmode="lin" valueType="num">
                                      <p:cBhvr>
                                        <p:cTn id="12" dur="500" fill="hold"/>
                                        <p:tgtEl>
                                          <p:spTgt spid="4100"/>
                                        </p:tgtEl>
                                        <p:attrNameLst>
                                          <p:attrName>ppt_w</p:attrName>
                                        </p:attrNameLst>
                                      </p:cBhvr>
                                      <p:tavLst>
                                        <p:tav tm="0">
                                          <p:val>
                                            <p:fltVal val="0"/>
                                          </p:val>
                                        </p:tav>
                                        <p:tav tm="100000">
                                          <p:val>
                                            <p:strVal val="#ppt_w"/>
                                          </p:val>
                                        </p:tav>
                                      </p:tavLst>
                                    </p:anim>
                                    <p:anim calcmode="lin" valueType="num">
                                      <p:cBhvr>
                                        <p:cTn id="13" dur="500" fill="hold"/>
                                        <p:tgtEl>
                                          <p:spTgt spid="4100"/>
                                        </p:tgtEl>
                                        <p:attrNameLst>
                                          <p:attrName>ppt_h</p:attrName>
                                        </p:attrNameLst>
                                      </p:cBhvr>
                                      <p:tavLst>
                                        <p:tav tm="0">
                                          <p:val>
                                            <p:fltVal val="0"/>
                                          </p:val>
                                        </p:tav>
                                        <p:tav tm="100000">
                                          <p:val>
                                            <p:strVal val="#ppt_h"/>
                                          </p:val>
                                        </p:tav>
                                      </p:tavLst>
                                    </p:anim>
                                    <p:anim calcmode="lin" valueType="num">
                                      <p:cBhvr>
                                        <p:cTn id="14" dur="500" fill="hold"/>
                                        <p:tgtEl>
                                          <p:spTgt spid="4100"/>
                                        </p:tgtEl>
                                        <p:attrNameLst>
                                          <p:attrName>ppt_x</p:attrName>
                                        </p:attrNameLst>
                                      </p:cBhvr>
                                      <p:tavLst>
                                        <p:tav tm="0">
                                          <p:val>
                                            <p:fltVal val="0.5"/>
                                          </p:val>
                                        </p:tav>
                                        <p:tav tm="100000">
                                          <p:val>
                                            <p:strVal val="#ppt_x"/>
                                          </p:val>
                                        </p:tav>
                                      </p:tavLst>
                                    </p:anim>
                                    <p:anim calcmode="lin" valueType="num">
                                      <p:cBhvr>
                                        <p:cTn id="15" dur="500" fill="hold"/>
                                        <p:tgtEl>
                                          <p:spTgt spid="4100"/>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TAMB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100"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4"/>
          <p:cNvSpPr>
            <a:spLocks noGrp="1" noChangeArrowheads="1"/>
          </p:cNvSpPr>
          <p:nvPr>
            <p:ph type="title"/>
          </p:nvPr>
        </p:nvSpPr>
        <p:spPr>
          <a:xfrm>
            <a:off x="1150938" y="457200"/>
            <a:ext cx="7772400" cy="1143000"/>
          </a:xfrm>
        </p:spPr>
        <p:txBody>
          <a:bodyPr/>
          <a:lstStyle/>
          <a:p>
            <a:r>
              <a:rPr lang="es-ES" smtClean="0"/>
              <a:t>Los Diez Mandamientos Del SIDA</a:t>
            </a:r>
          </a:p>
        </p:txBody>
      </p:sp>
      <p:sp>
        <p:nvSpPr>
          <p:cNvPr id="6149" name="Rectangle 5"/>
          <p:cNvSpPr>
            <a:spLocks noGrp="1" noChangeArrowheads="1"/>
          </p:cNvSpPr>
          <p:nvPr>
            <p:ph type="body" sz="half" idx="1"/>
          </p:nvPr>
        </p:nvSpPr>
        <p:spPr>
          <a:xfrm>
            <a:off x="1173163" y="1981200"/>
            <a:ext cx="6407150" cy="3810000"/>
          </a:xfrm>
        </p:spPr>
        <p:txBody>
          <a:bodyPr/>
          <a:lstStyle/>
          <a:p>
            <a:r>
              <a:rPr lang="es-ES" sz="2800" smtClean="0"/>
              <a:t>¿Qué es el SIDA?</a:t>
            </a:r>
          </a:p>
          <a:p>
            <a:r>
              <a:rPr lang="es-ES" sz="2800" smtClean="0"/>
              <a:t>¿Quién puede padecer el SIDA?</a:t>
            </a:r>
          </a:p>
          <a:p>
            <a:r>
              <a:rPr lang="es-ES" sz="2800" smtClean="0"/>
              <a:t>¿Es una enfermedad grave?</a:t>
            </a:r>
          </a:p>
          <a:p>
            <a:r>
              <a:rPr lang="es-ES" sz="2800" smtClean="0"/>
              <a:t>¿Cómo se contagia?</a:t>
            </a:r>
          </a:p>
          <a:p>
            <a:r>
              <a:rPr lang="es-ES" sz="2800" smtClean="0"/>
              <a:t>¿Los animales pueden contagiarlo?</a:t>
            </a:r>
          </a:p>
        </p:txBody>
      </p:sp>
      <p:pic>
        <p:nvPicPr>
          <p:cNvPr id="93188" name="Picture 7" descr="lazo rojo"/>
          <p:cNvPicPr>
            <a:picLocks noChangeAspect="1" noChangeArrowheads="1"/>
          </p:cNvPicPr>
          <p:nvPr>
            <p:ph sz="half" idx="2"/>
          </p:nvPr>
        </p:nvPicPr>
        <p:blipFill>
          <a:blip r:embed="rId3" cstate="print"/>
          <a:srcRect/>
          <a:stretch>
            <a:fillRect/>
          </a:stretch>
        </p:blipFill>
        <p:spPr>
          <a:xfrm>
            <a:off x="7708900" y="2492375"/>
            <a:ext cx="846138" cy="1819275"/>
          </a:xfr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 calcmode="lin" valueType="num">
                                      <p:cBhvr>
                                        <p:cTn id="7" dur="500" fill="hold"/>
                                        <p:tgtEl>
                                          <p:spTgt spid="614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6149">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6149">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6149">
                                            <p:txEl>
                                              <p:pRg st="1" end="1"/>
                                            </p:txEl>
                                          </p:spTgt>
                                        </p:tgtEl>
                                        <p:attrNameLst>
                                          <p:attrName>style.visibility</p:attrName>
                                        </p:attrNameLst>
                                      </p:cBhvr>
                                      <p:to>
                                        <p:strVal val="visible"/>
                                      </p:to>
                                    </p:set>
                                    <p:anim calcmode="lin" valueType="num">
                                      <p:cBhvr>
                                        <p:cTn id="15" dur="500" fill="hold"/>
                                        <p:tgtEl>
                                          <p:spTgt spid="614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6149">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6149">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6149">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6149">
                                            <p:txEl>
                                              <p:pRg st="2" end="2"/>
                                            </p:txEl>
                                          </p:spTgt>
                                        </p:tgtEl>
                                        <p:attrNameLst>
                                          <p:attrName>style.visibility</p:attrName>
                                        </p:attrNameLst>
                                      </p:cBhvr>
                                      <p:to>
                                        <p:strVal val="visible"/>
                                      </p:to>
                                    </p:set>
                                    <p:anim calcmode="lin" valueType="num">
                                      <p:cBhvr>
                                        <p:cTn id="23" dur="500" fill="hold"/>
                                        <p:tgtEl>
                                          <p:spTgt spid="614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149">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6149">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6149">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6149">
                                            <p:txEl>
                                              <p:pRg st="3" end="3"/>
                                            </p:txEl>
                                          </p:spTgt>
                                        </p:tgtEl>
                                        <p:attrNameLst>
                                          <p:attrName>style.visibility</p:attrName>
                                        </p:attrNameLst>
                                      </p:cBhvr>
                                      <p:to>
                                        <p:strVal val="visible"/>
                                      </p:to>
                                    </p:set>
                                    <p:anim calcmode="lin" valueType="num">
                                      <p:cBhvr>
                                        <p:cTn id="31" dur="500" fill="hold"/>
                                        <p:tgtEl>
                                          <p:spTgt spid="614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6149">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6149">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6149">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6149">
                                            <p:txEl>
                                              <p:pRg st="4" end="4"/>
                                            </p:txEl>
                                          </p:spTgt>
                                        </p:tgtEl>
                                        <p:attrNameLst>
                                          <p:attrName>style.visibility</p:attrName>
                                        </p:attrNameLst>
                                      </p:cBhvr>
                                      <p:to>
                                        <p:strVal val="visible"/>
                                      </p:to>
                                    </p:set>
                                    <p:anim calcmode="lin" valueType="num">
                                      <p:cBhvr>
                                        <p:cTn id="39" dur="500" fill="hold"/>
                                        <p:tgtEl>
                                          <p:spTgt spid="614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6149">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6149">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6149">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gonorrea a"/>
          <p:cNvPicPr>
            <a:picLocks noChangeAspect="1" noChangeArrowheads="1"/>
          </p:cNvPicPr>
          <p:nvPr/>
        </p:nvPicPr>
        <p:blipFill>
          <a:blip r:embed="rId2" cstate="print"/>
          <a:srcRect/>
          <a:stretch>
            <a:fillRect/>
          </a:stretch>
        </p:blipFill>
        <p:spPr bwMode="auto">
          <a:xfrm>
            <a:off x="250825" y="1128713"/>
            <a:ext cx="8497888" cy="4119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947738" y="304800"/>
            <a:ext cx="7662862" cy="1143000"/>
          </a:xfrm>
        </p:spPr>
        <p:txBody>
          <a:bodyPr/>
          <a:lstStyle/>
          <a:p>
            <a:r>
              <a:rPr lang="es-ES" smtClean="0"/>
              <a:t>Los Diez Mandamientos Del SIDA</a:t>
            </a:r>
          </a:p>
        </p:txBody>
      </p:sp>
      <p:sp>
        <p:nvSpPr>
          <p:cNvPr id="21507" name="Rectangle 3"/>
          <p:cNvSpPr>
            <a:spLocks noGrp="1" noChangeArrowheads="1"/>
          </p:cNvSpPr>
          <p:nvPr>
            <p:ph type="body" idx="1"/>
          </p:nvPr>
        </p:nvSpPr>
        <p:spPr>
          <a:xfrm>
            <a:off x="881063" y="2057400"/>
            <a:ext cx="6840537" cy="3505200"/>
          </a:xfrm>
        </p:spPr>
        <p:txBody>
          <a:bodyPr/>
          <a:lstStyle/>
          <a:p>
            <a:r>
              <a:rPr lang="es-ES" smtClean="0"/>
              <a:t>¿Un solo contacto puede contagiar?</a:t>
            </a:r>
          </a:p>
          <a:p>
            <a:r>
              <a:rPr lang="es-ES" smtClean="0"/>
              <a:t>¿Cómo se detecta la enfermedad?</a:t>
            </a:r>
          </a:p>
          <a:p>
            <a:r>
              <a:rPr lang="es-ES" smtClean="0"/>
              <a:t>¿Es obligatorio hacerse la prueba?</a:t>
            </a:r>
          </a:p>
          <a:p>
            <a:r>
              <a:rPr lang="es-ES" smtClean="0"/>
              <a:t>¿Cómo se previene? ¿Hay que aislar?</a:t>
            </a:r>
          </a:p>
          <a:p>
            <a:r>
              <a:rPr lang="es-ES" smtClean="0"/>
              <a:t>¿Se puede curar el SIDA?</a:t>
            </a:r>
          </a:p>
          <a:p>
            <a:pPr>
              <a:buFont typeface="Monotype Sorts"/>
              <a:buNone/>
            </a:pPr>
            <a:r>
              <a:rPr lang="es-ES" smtClean="0"/>
              <a:t> </a:t>
            </a:r>
          </a:p>
        </p:txBody>
      </p:sp>
      <p:pic>
        <p:nvPicPr>
          <p:cNvPr id="94212" name="Picture 5" descr="lazo rojo"/>
          <p:cNvPicPr>
            <a:picLocks noChangeAspect="1" noChangeArrowheads="1"/>
          </p:cNvPicPr>
          <p:nvPr/>
        </p:nvPicPr>
        <p:blipFill>
          <a:blip r:embed="rId3" cstate="print"/>
          <a:srcRect/>
          <a:stretch>
            <a:fillRect/>
          </a:stretch>
        </p:blipFill>
        <p:spPr bwMode="auto">
          <a:xfrm>
            <a:off x="7580313" y="2276475"/>
            <a:ext cx="1174750" cy="2524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p:cTn id="13" dur="5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150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p:cTn id="19" dur="5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150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p:cTn id="25" dur="500" fill="hold"/>
                                        <p:tgtEl>
                                          <p:spTgt spid="2150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150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p:cTn id="31" dur="500" fill="hold"/>
                                        <p:tgtEl>
                                          <p:spTgt spid="2150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150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p:cTn id="37" dur="500" fill="hold"/>
                                        <p:tgtEl>
                                          <p:spTgt spid="21507">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2150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947738" y="304800"/>
            <a:ext cx="7662862" cy="1143000"/>
          </a:xfrm>
        </p:spPr>
        <p:txBody>
          <a:bodyPr/>
          <a:lstStyle/>
          <a:p>
            <a:r>
              <a:rPr lang="es-ES" smtClean="0"/>
              <a:t>Los Diez Mandamientos Del SIDA</a:t>
            </a:r>
          </a:p>
        </p:txBody>
      </p:sp>
      <p:sp>
        <p:nvSpPr>
          <p:cNvPr id="22531" name="Rectangle 3"/>
          <p:cNvSpPr>
            <a:spLocks noGrp="1" noChangeArrowheads="1"/>
          </p:cNvSpPr>
          <p:nvPr>
            <p:ph type="body" idx="1"/>
          </p:nvPr>
        </p:nvSpPr>
        <p:spPr>
          <a:xfrm>
            <a:off x="1219200" y="1981200"/>
            <a:ext cx="5351463" cy="3200400"/>
          </a:xfrm>
        </p:spPr>
        <p:txBody>
          <a:bodyPr/>
          <a:lstStyle/>
          <a:p>
            <a:pPr algn="ctr">
              <a:buFont typeface="Monotype Sorts"/>
              <a:buNone/>
            </a:pPr>
            <a:r>
              <a:rPr lang="es-ES" sz="4400" b="1" smtClean="0">
                <a:solidFill>
                  <a:schemeClr val="accent1"/>
                </a:solidFill>
                <a:effectLst>
                  <a:outerShdw blurRad="38100" dist="38100" dir="2700000" algn="tl">
                    <a:srgbClr val="C0C0C0"/>
                  </a:outerShdw>
                </a:effectLst>
              </a:rPr>
              <a:t>Se resumen en dos:</a:t>
            </a:r>
            <a:endParaRPr lang="es-ES" sz="4400" smtClean="0"/>
          </a:p>
          <a:p>
            <a:endParaRPr lang="es-ES" b="1" smtClean="0"/>
          </a:p>
          <a:p>
            <a:r>
              <a:rPr lang="es-ES" b="1" smtClean="0"/>
              <a:t>Practica sexo seguro</a:t>
            </a:r>
          </a:p>
          <a:p>
            <a:r>
              <a:rPr lang="es-ES" b="1" smtClean="0"/>
              <a:t>No compartas </a:t>
            </a:r>
            <a:r>
              <a:rPr lang="es-ES_tradnl" b="1" smtClean="0"/>
              <a:t>inyectables</a:t>
            </a:r>
            <a:endParaRPr lang="es-ES" smtClean="0"/>
          </a:p>
        </p:txBody>
      </p:sp>
      <p:pic>
        <p:nvPicPr>
          <p:cNvPr id="95236" name="Picture 13" descr="BD05546_"/>
          <p:cNvPicPr>
            <a:picLocks noChangeAspect="1" noChangeArrowheads="1"/>
          </p:cNvPicPr>
          <p:nvPr/>
        </p:nvPicPr>
        <p:blipFill>
          <a:blip r:embed="rId3" cstate="print"/>
          <a:srcRect/>
          <a:stretch>
            <a:fillRect/>
          </a:stretch>
        </p:blipFill>
        <p:spPr bwMode="auto">
          <a:xfrm>
            <a:off x="6024563" y="2590800"/>
            <a:ext cx="2586037" cy="2933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 calcmode="lin" valueType="num">
                                      <p:cBhvr additive="base">
                                        <p:cTn id="13"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anim calcmode="lin" valueType="num">
                                      <p:cBhvr additive="base">
                                        <p:cTn id="19"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4"/>
          <p:cNvSpPr>
            <a:spLocks noGrp="1" noChangeArrowheads="1"/>
          </p:cNvSpPr>
          <p:nvPr>
            <p:ph type="title"/>
          </p:nvPr>
        </p:nvSpPr>
        <p:spPr>
          <a:xfrm>
            <a:off x="1150938" y="457200"/>
            <a:ext cx="7772400" cy="1143000"/>
          </a:xfrm>
        </p:spPr>
        <p:txBody>
          <a:bodyPr/>
          <a:lstStyle/>
          <a:p>
            <a:r>
              <a:rPr lang="es-ES" smtClean="0"/>
              <a:t>¿Qué Es El SIDA?</a:t>
            </a:r>
          </a:p>
        </p:txBody>
      </p:sp>
      <p:sp>
        <p:nvSpPr>
          <p:cNvPr id="7173" name="Rectangle 5"/>
          <p:cNvSpPr>
            <a:spLocks noGrp="1" noChangeArrowheads="1"/>
          </p:cNvSpPr>
          <p:nvPr>
            <p:ph type="body" sz="half" idx="1"/>
          </p:nvPr>
        </p:nvSpPr>
        <p:spPr>
          <a:xfrm>
            <a:off x="1173163" y="1981200"/>
            <a:ext cx="6599237" cy="3810000"/>
          </a:xfrm>
        </p:spPr>
        <p:txBody>
          <a:bodyPr/>
          <a:lstStyle/>
          <a:p>
            <a:r>
              <a:rPr lang="es-ES" sz="2600" smtClean="0"/>
              <a:t>Enfermedad infecciosa</a:t>
            </a:r>
          </a:p>
          <a:p>
            <a:r>
              <a:rPr lang="es-ES" sz="2600" smtClean="0"/>
              <a:t>Producida por un virus.</a:t>
            </a:r>
          </a:p>
          <a:p>
            <a:r>
              <a:rPr lang="es-ES" sz="2600" smtClean="0"/>
              <a:t>Ataca a las defensas del cuerpo</a:t>
            </a:r>
          </a:p>
          <a:p>
            <a:r>
              <a:rPr lang="es-ES" sz="2600" smtClean="0"/>
              <a:t>Síndrome inmunodeficiencia adquirida (</a:t>
            </a:r>
            <a:r>
              <a:rPr lang="es-ES" sz="2600" b="1" smtClean="0"/>
              <a:t>S.I.D.A</a:t>
            </a:r>
            <a:r>
              <a:rPr lang="es-ES" sz="2600" smtClean="0"/>
              <a:t>)</a:t>
            </a:r>
          </a:p>
          <a:p>
            <a:r>
              <a:rPr lang="es-ES" sz="2600" smtClean="0"/>
              <a:t>Virus de la inmunodeficiencia humana (</a:t>
            </a:r>
            <a:r>
              <a:rPr lang="es-ES" sz="2600" b="1" smtClean="0"/>
              <a:t>V.I.H</a:t>
            </a:r>
            <a:r>
              <a:rPr lang="es-ES" sz="2600" smtClean="0"/>
              <a:t>.)</a:t>
            </a:r>
            <a:endParaRPr lang="es-ES" sz="2400" smtClean="0"/>
          </a:p>
        </p:txBody>
      </p:sp>
      <p:pic>
        <p:nvPicPr>
          <p:cNvPr id="96260" name="Picture 8" descr="lazo rojo"/>
          <p:cNvPicPr>
            <a:picLocks noChangeAspect="1" noChangeArrowheads="1"/>
          </p:cNvPicPr>
          <p:nvPr>
            <p:ph sz="half" idx="2"/>
          </p:nvPr>
        </p:nvPicPr>
        <p:blipFill>
          <a:blip r:embed="rId3" cstate="print"/>
          <a:srcRect/>
          <a:stretch>
            <a:fillRect/>
          </a:stretch>
        </p:blipFill>
        <p:spPr>
          <a:xfrm>
            <a:off x="1617663" y="173038"/>
            <a:ext cx="663575" cy="1427162"/>
          </a:xfr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 calcmode="lin" valueType="num">
                                      <p:cBhvr>
                                        <p:cTn id="7" dur="500" fill="hold"/>
                                        <p:tgtEl>
                                          <p:spTgt spid="717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7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173">
                                            <p:txEl>
                                              <p:pRg st="1" end="1"/>
                                            </p:txEl>
                                          </p:spTgt>
                                        </p:tgtEl>
                                        <p:attrNameLst>
                                          <p:attrName>style.visibility</p:attrName>
                                        </p:attrNameLst>
                                      </p:cBhvr>
                                      <p:to>
                                        <p:strVal val="visible"/>
                                      </p:to>
                                    </p:set>
                                    <p:anim calcmode="lin" valueType="num">
                                      <p:cBhvr>
                                        <p:cTn id="13" dur="500" fill="hold"/>
                                        <p:tgtEl>
                                          <p:spTgt spid="717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17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173">
                                            <p:txEl>
                                              <p:pRg st="2" end="2"/>
                                            </p:txEl>
                                          </p:spTgt>
                                        </p:tgtEl>
                                        <p:attrNameLst>
                                          <p:attrName>style.visibility</p:attrName>
                                        </p:attrNameLst>
                                      </p:cBhvr>
                                      <p:to>
                                        <p:strVal val="visible"/>
                                      </p:to>
                                    </p:set>
                                    <p:anim calcmode="lin" valueType="num">
                                      <p:cBhvr>
                                        <p:cTn id="19" dur="500" fill="hold"/>
                                        <p:tgtEl>
                                          <p:spTgt spid="717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17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173">
                                            <p:txEl>
                                              <p:pRg st="3" end="3"/>
                                            </p:txEl>
                                          </p:spTgt>
                                        </p:tgtEl>
                                        <p:attrNameLst>
                                          <p:attrName>style.visibility</p:attrName>
                                        </p:attrNameLst>
                                      </p:cBhvr>
                                      <p:to>
                                        <p:strVal val="visible"/>
                                      </p:to>
                                    </p:set>
                                    <p:anim calcmode="lin" valueType="num">
                                      <p:cBhvr>
                                        <p:cTn id="25" dur="500" fill="hold"/>
                                        <p:tgtEl>
                                          <p:spTgt spid="717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717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173">
                                            <p:txEl>
                                              <p:pRg st="4" end="4"/>
                                            </p:txEl>
                                          </p:spTgt>
                                        </p:tgtEl>
                                        <p:attrNameLst>
                                          <p:attrName>style.visibility</p:attrName>
                                        </p:attrNameLst>
                                      </p:cBhvr>
                                      <p:to>
                                        <p:strVal val="visible"/>
                                      </p:to>
                                    </p:set>
                                    <p:anim calcmode="lin" valueType="num">
                                      <p:cBhvr>
                                        <p:cTn id="31" dur="500" fill="hold"/>
                                        <p:tgtEl>
                                          <p:spTgt spid="717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717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4"/>
          <p:cNvSpPr>
            <a:spLocks noGrp="1" noChangeArrowheads="1"/>
          </p:cNvSpPr>
          <p:nvPr>
            <p:ph type="title"/>
          </p:nvPr>
        </p:nvSpPr>
        <p:spPr>
          <a:xfrm>
            <a:off x="1150938" y="457200"/>
            <a:ext cx="7772400" cy="1143000"/>
          </a:xfrm>
        </p:spPr>
        <p:txBody>
          <a:bodyPr/>
          <a:lstStyle/>
          <a:p>
            <a:r>
              <a:rPr lang="es-ES" smtClean="0"/>
              <a:t>¿Quién Puede Padecer El SIDA?</a:t>
            </a:r>
          </a:p>
        </p:txBody>
      </p:sp>
      <p:sp>
        <p:nvSpPr>
          <p:cNvPr id="9221" name="Rectangle 5"/>
          <p:cNvSpPr>
            <a:spLocks noGrp="1" noChangeArrowheads="1"/>
          </p:cNvSpPr>
          <p:nvPr>
            <p:ph type="body" sz="half" idx="1"/>
          </p:nvPr>
        </p:nvSpPr>
        <p:spPr>
          <a:xfrm>
            <a:off x="1173163" y="1981200"/>
            <a:ext cx="4448175" cy="3810000"/>
          </a:xfrm>
        </p:spPr>
        <p:txBody>
          <a:bodyPr/>
          <a:lstStyle/>
          <a:p>
            <a:r>
              <a:rPr lang="es-ES" sz="2800" smtClean="0"/>
              <a:t>Cualquier persona</a:t>
            </a:r>
            <a:endParaRPr lang="es-ES" sz="1400" smtClean="0"/>
          </a:p>
          <a:p>
            <a:r>
              <a:rPr lang="es-ES" sz="2800" smtClean="0"/>
              <a:t>Por tener contacto con el virus (VIH)</a:t>
            </a:r>
          </a:p>
        </p:txBody>
      </p:sp>
      <p:pic>
        <p:nvPicPr>
          <p:cNvPr id="97284" name="Picture 6" descr="BD20071_"/>
          <p:cNvPicPr>
            <a:picLocks noChangeAspect="1" noChangeArrowheads="1"/>
          </p:cNvPicPr>
          <p:nvPr/>
        </p:nvPicPr>
        <p:blipFill>
          <a:blip r:embed="rId3" cstate="print"/>
          <a:srcRect/>
          <a:stretch>
            <a:fillRect/>
          </a:stretch>
        </p:blipFill>
        <p:spPr bwMode="auto">
          <a:xfrm>
            <a:off x="5621338" y="1616075"/>
            <a:ext cx="2506662" cy="1584325"/>
          </a:xfrm>
          <a:prstGeom prst="rect">
            <a:avLst/>
          </a:prstGeom>
          <a:noFill/>
          <a:ln w="9525">
            <a:noFill/>
            <a:miter lim="800000"/>
            <a:headEnd/>
            <a:tailEnd/>
          </a:ln>
        </p:spPr>
      </p:pic>
      <p:sp>
        <p:nvSpPr>
          <p:cNvPr id="97285" name="Text Box 7"/>
          <p:cNvSpPr txBox="1">
            <a:spLocks noChangeArrowheads="1"/>
          </p:cNvSpPr>
          <p:nvPr/>
        </p:nvSpPr>
        <p:spPr bwMode="auto">
          <a:xfrm>
            <a:off x="5337175" y="3276600"/>
            <a:ext cx="3625850" cy="338138"/>
          </a:xfrm>
          <a:prstGeom prst="rect">
            <a:avLst/>
          </a:prstGeom>
          <a:noFill/>
          <a:ln w="12700" cap="sq">
            <a:noFill/>
            <a:miter lim="800000"/>
            <a:headEnd type="none" w="sm" len="sm"/>
            <a:tailEnd type="none" w="sm" len="sm"/>
          </a:ln>
        </p:spPr>
        <p:txBody>
          <a:bodyPr wrap="none">
            <a:spAutoFit/>
          </a:bodyPr>
          <a:lstStyle/>
          <a:p>
            <a:r>
              <a:rPr lang="es-ES_tradnl" sz="1600" i="1">
                <a:solidFill>
                  <a:schemeClr val="tx2"/>
                </a:solidFill>
              </a:rPr>
              <a:t>“Los sanitarios tienen riesgo especial”</a:t>
            </a:r>
            <a:endParaRPr lang="es-ES" sz="1600" i="1">
              <a:solidFill>
                <a:schemeClr val="tx2"/>
              </a:solidFill>
            </a:endParaRPr>
          </a:p>
        </p:txBody>
      </p:sp>
      <p:pic>
        <p:nvPicPr>
          <p:cNvPr id="97286" name="Picture 9" descr="lazo rojo"/>
          <p:cNvPicPr>
            <a:picLocks noChangeAspect="1" noChangeArrowheads="1"/>
          </p:cNvPicPr>
          <p:nvPr>
            <p:ph sz="half" idx="2"/>
          </p:nvPr>
        </p:nvPicPr>
        <p:blipFill>
          <a:blip r:embed="rId4" cstate="print"/>
          <a:srcRect/>
          <a:stretch>
            <a:fillRect/>
          </a:stretch>
        </p:blipFill>
        <p:spPr>
          <a:xfrm>
            <a:off x="987425" y="457200"/>
            <a:ext cx="638175" cy="1371600"/>
          </a:xfr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 calcmode="lin" valueType="num">
                                      <p:cBhvr additive="base">
                                        <p:cTn id="7" dur="500" fill="hold"/>
                                        <p:tgtEl>
                                          <p:spTgt spid="922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2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9221">
                                            <p:txEl>
                                              <p:pRg st="1" end="1"/>
                                            </p:txEl>
                                          </p:spTgt>
                                        </p:tgtEl>
                                        <p:attrNameLst>
                                          <p:attrName>style.visibility</p:attrName>
                                        </p:attrNameLst>
                                      </p:cBhvr>
                                      <p:to>
                                        <p:strVal val="visible"/>
                                      </p:to>
                                    </p:set>
                                    <p:anim calcmode="lin" valueType="num">
                                      <p:cBhvr additive="base">
                                        <p:cTn id="13" dur="500" fill="hold"/>
                                        <p:tgtEl>
                                          <p:spTgt spid="922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221">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1627188" y="457200"/>
            <a:ext cx="7772400" cy="1143000"/>
          </a:xfrm>
        </p:spPr>
        <p:txBody>
          <a:bodyPr/>
          <a:lstStyle/>
          <a:p>
            <a:pPr algn="l"/>
            <a:r>
              <a:rPr lang="es-ES" smtClean="0"/>
              <a:t>¿Es Una Enfermedad Grave?</a:t>
            </a:r>
          </a:p>
        </p:txBody>
      </p:sp>
      <p:sp>
        <p:nvSpPr>
          <p:cNvPr id="10245" name="Rectangle 5"/>
          <p:cNvSpPr>
            <a:spLocks noGrp="1" noChangeArrowheads="1"/>
          </p:cNvSpPr>
          <p:nvPr>
            <p:ph type="body" sz="half" idx="1"/>
          </p:nvPr>
        </p:nvSpPr>
        <p:spPr>
          <a:xfrm>
            <a:off x="1173163" y="1981200"/>
            <a:ext cx="4678362" cy="3810000"/>
          </a:xfrm>
        </p:spPr>
        <p:txBody>
          <a:bodyPr/>
          <a:lstStyle/>
          <a:p>
            <a:pPr>
              <a:lnSpc>
                <a:spcPct val="90000"/>
              </a:lnSpc>
            </a:pPr>
            <a:r>
              <a:rPr lang="es-ES" sz="2800" smtClean="0"/>
              <a:t>Hasta ahora </a:t>
            </a:r>
            <a:r>
              <a:rPr lang="es-ES" sz="2800" b="1" smtClean="0"/>
              <a:t>SI</a:t>
            </a:r>
            <a:endParaRPr lang="es-ES" sz="2800" smtClean="0"/>
          </a:p>
          <a:p>
            <a:pPr>
              <a:lnSpc>
                <a:spcPct val="90000"/>
              </a:lnSpc>
            </a:pPr>
            <a:r>
              <a:rPr lang="es-ES" sz="2800" smtClean="0"/>
              <a:t>Tras contagiarse</a:t>
            </a:r>
          </a:p>
          <a:p>
            <a:pPr lvl="1">
              <a:lnSpc>
                <a:spcPct val="90000"/>
              </a:lnSpc>
            </a:pPr>
            <a:r>
              <a:rPr lang="es-ES" sz="2400" smtClean="0"/>
              <a:t>Con el paso del tiempo MORTAL</a:t>
            </a:r>
          </a:p>
          <a:p>
            <a:pPr lvl="1">
              <a:lnSpc>
                <a:spcPct val="90000"/>
              </a:lnSpc>
            </a:pPr>
            <a:r>
              <a:rPr lang="es-ES" sz="2400" smtClean="0"/>
              <a:t>Se puede vivir muchos años</a:t>
            </a:r>
          </a:p>
          <a:p>
            <a:pPr>
              <a:lnSpc>
                <a:spcPct val="90000"/>
              </a:lnSpc>
            </a:pPr>
            <a:r>
              <a:rPr lang="es-ES" sz="2800" smtClean="0"/>
              <a:t>Los tratamientos:</a:t>
            </a:r>
          </a:p>
          <a:p>
            <a:pPr lvl="1">
              <a:lnSpc>
                <a:spcPct val="90000"/>
              </a:lnSpc>
            </a:pPr>
            <a:r>
              <a:rPr lang="es-ES" sz="2400" smtClean="0"/>
              <a:t>Alargan la vida</a:t>
            </a:r>
          </a:p>
          <a:p>
            <a:pPr lvl="1">
              <a:lnSpc>
                <a:spcPct val="90000"/>
              </a:lnSpc>
            </a:pPr>
            <a:r>
              <a:rPr lang="es-ES" sz="2400" smtClean="0"/>
              <a:t>Enfermedad crónica, de evolución larga.</a:t>
            </a:r>
          </a:p>
        </p:txBody>
      </p:sp>
      <p:pic>
        <p:nvPicPr>
          <p:cNvPr id="10246" name="Picture 6" descr="BD20096_"/>
          <p:cNvPicPr>
            <a:picLocks noChangeAspect="1" noChangeArrowheads="1"/>
          </p:cNvPicPr>
          <p:nvPr/>
        </p:nvPicPr>
        <p:blipFill>
          <a:blip r:embed="rId3" cstate="print"/>
          <a:srcRect/>
          <a:stretch>
            <a:fillRect/>
          </a:stretch>
        </p:blipFill>
        <p:spPr bwMode="auto">
          <a:xfrm>
            <a:off x="6299200" y="2362200"/>
            <a:ext cx="2159000" cy="2500313"/>
          </a:xfrm>
          <a:prstGeom prst="rect">
            <a:avLst/>
          </a:prstGeom>
          <a:noFill/>
          <a:ln w="9525">
            <a:noFill/>
            <a:miter lim="800000"/>
            <a:headEnd/>
            <a:tailEnd/>
          </a:ln>
        </p:spPr>
      </p:pic>
      <p:pic>
        <p:nvPicPr>
          <p:cNvPr id="98309" name="Picture 11" descr="lazo rojo"/>
          <p:cNvPicPr>
            <a:picLocks noChangeAspect="1" noChangeArrowheads="1"/>
          </p:cNvPicPr>
          <p:nvPr>
            <p:ph sz="half" idx="2"/>
          </p:nvPr>
        </p:nvPicPr>
        <p:blipFill>
          <a:blip r:embed="rId4" cstate="print"/>
          <a:srcRect/>
          <a:stretch>
            <a:fillRect/>
          </a:stretch>
        </p:blipFill>
        <p:spPr>
          <a:xfrm>
            <a:off x="1044575" y="349250"/>
            <a:ext cx="582613" cy="1250950"/>
          </a:xfr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1000" fill="hold"/>
                                        <p:tgtEl>
                                          <p:spTgt spid="10244"/>
                                        </p:tgtEl>
                                        <p:attrNameLst>
                                          <p:attrName>ppt_w</p:attrName>
                                        </p:attrNameLst>
                                      </p:cBhvr>
                                      <p:tavLst>
                                        <p:tav tm="0">
                                          <p:val>
                                            <p:fltVal val="0"/>
                                          </p:val>
                                        </p:tav>
                                        <p:tav tm="100000">
                                          <p:val>
                                            <p:strVal val="#ppt_w"/>
                                          </p:val>
                                        </p:tav>
                                      </p:tavLst>
                                    </p:anim>
                                    <p:anim calcmode="lin" valueType="num">
                                      <p:cBhvr>
                                        <p:cTn id="8" dur="1000" fill="hold"/>
                                        <p:tgtEl>
                                          <p:spTgt spid="10244"/>
                                        </p:tgtEl>
                                        <p:attrNameLst>
                                          <p:attrName>ppt_h</p:attrName>
                                        </p:attrNameLst>
                                      </p:cBhvr>
                                      <p:tavLst>
                                        <p:tav tm="0">
                                          <p:val>
                                            <p:fltVal val="0"/>
                                          </p:val>
                                        </p:tav>
                                        <p:tav tm="100000">
                                          <p:val>
                                            <p:strVal val="#ppt_h"/>
                                          </p:val>
                                        </p:tav>
                                      </p:tavLst>
                                    </p:anim>
                                    <p:anim calcmode="lin" valueType="num">
                                      <p:cBhvr>
                                        <p:cTn id="9" dur="1000" fill="hold"/>
                                        <p:tgtEl>
                                          <p:spTgt spid="1024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10245">
                                            <p:txEl>
                                              <p:pRg st="0" end="0"/>
                                            </p:txEl>
                                          </p:spTgt>
                                        </p:tgtEl>
                                        <p:attrNameLst>
                                          <p:attrName>style.visibility</p:attrName>
                                        </p:attrNameLst>
                                      </p:cBhvr>
                                      <p:to>
                                        <p:strVal val="visible"/>
                                      </p:to>
                                    </p:set>
                                    <p:anim calcmode="lin" valueType="num">
                                      <p:cBhvr additive="base">
                                        <p:cTn id="15" dur="500" fill="hold"/>
                                        <p:tgtEl>
                                          <p:spTgt spid="1024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2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10245">
                                            <p:txEl>
                                              <p:pRg st="1" end="1"/>
                                            </p:txEl>
                                          </p:spTgt>
                                        </p:tgtEl>
                                        <p:attrNameLst>
                                          <p:attrName>style.visibility</p:attrName>
                                        </p:attrNameLst>
                                      </p:cBhvr>
                                      <p:to>
                                        <p:strVal val="visible"/>
                                      </p:to>
                                    </p:set>
                                    <p:anim calcmode="lin" valueType="num">
                                      <p:cBhvr additive="base">
                                        <p:cTn id="21" dur="500" fill="hold"/>
                                        <p:tgtEl>
                                          <p:spTgt spid="10245">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245">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10245">
                                            <p:txEl>
                                              <p:pRg st="2" end="2"/>
                                            </p:txEl>
                                          </p:spTgt>
                                        </p:tgtEl>
                                        <p:attrNameLst>
                                          <p:attrName>style.visibility</p:attrName>
                                        </p:attrNameLst>
                                      </p:cBhvr>
                                      <p:to>
                                        <p:strVal val="visible"/>
                                      </p:to>
                                    </p:set>
                                    <p:anim calcmode="lin" valueType="num">
                                      <p:cBhvr additive="base">
                                        <p:cTn id="25" dur="500" fill="hold"/>
                                        <p:tgtEl>
                                          <p:spTgt spid="1024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245">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0245">
                                            <p:txEl>
                                              <p:pRg st="3" end="3"/>
                                            </p:txEl>
                                          </p:spTgt>
                                        </p:tgtEl>
                                        <p:attrNameLst>
                                          <p:attrName>style.visibility</p:attrName>
                                        </p:attrNameLst>
                                      </p:cBhvr>
                                      <p:to>
                                        <p:strVal val="visible"/>
                                      </p:to>
                                    </p:set>
                                    <p:anim calcmode="lin" valueType="num">
                                      <p:cBhvr additive="base">
                                        <p:cTn id="29" dur="500" fill="hold"/>
                                        <p:tgtEl>
                                          <p:spTgt spid="10245">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02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grpId="0" nodeType="clickEffect">
                                  <p:stCondLst>
                                    <p:cond delay="0"/>
                                  </p:stCondLst>
                                  <p:childTnLst>
                                    <p:set>
                                      <p:cBhvr>
                                        <p:cTn id="34" dur="1" fill="hold">
                                          <p:stCondLst>
                                            <p:cond delay="0"/>
                                          </p:stCondLst>
                                        </p:cTn>
                                        <p:tgtEl>
                                          <p:spTgt spid="10245">
                                            <p:txEl>
                                              <p:pRg st="4" end="4"/>
                                            </p:txEl>
                                          </p:spTgt>
                                        </p:tgtEl>
                                        <p:attrNameLst>
                                          <p:attrName>style.visibility</p:attrName>
                                        </p:attrNameLst>
                                      </p:cBhvr>
                                      <p:to>
                                        <p:strVal val="visible"/>
                                      </p:to>
                                    </p:set>
                                    <p:anim calcmode="lin" valueType="num">
                                      <p:cBhvr additive="base">
                                        <p:cTn id="35" dur="500" fill="hold"/>
                                        <p:tgtEl>
                                          <p:spTgt spid="10245">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0245">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10245">
                                            <p:txEl>
                                              <p:pRg st="5" end="5"/>
                                            </p:txEl>
                                          </p:spTgt>
                                        </p:tgtEl>
                                        <p:attrNameLst>
                                          <p:attrName>style.visibility</p:attrName>
                                        </p:attrNameLst>
                                      </p:cBhvr>
                                      <p:to>
                                        <p:strVal val="visible"/>
                                      </p:to>
                                    </p:set>
                                    <p:anim calcmode="lin" valueType="num">
                                      <p:cBhvr additive="base">
                                        <p:cTn id="39" dur="500" fill="hold"/>
                                        <p:tgtEl>
                                          <p:spTgt spid="10245">
                                            <p:txEl>
                                              <p:pRg st="5" end="5"/>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0245">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stCondLst>
                                    <p:cond delay="0"/>
                                  </p:stCondLst>
                                  <p:childTnLst>
                                    <p:set>
                                      <p:cBhvr>
                                        <p:cTn id="42" dur="1" fill="hold">
                                          <p:stCondLst>
                                            <p:cond delay="0"/>
                                          </p:stCondLst>
                                        </p:cTn>
                                        <p:tgtEl>
                                          <p:spTgt spid="10245">
                                            <p:txEl>
                                              <p:pRg st="6" end="6"/>
                                            </p:txEl>
                                          </p:spTgt>
                                        </p:tgtEl>
                                        <p:attrNameLst>
                                          <p:attrName>style.visibility</p:attrName>
                                        </p:attrNameLst>
                                      </p:cBhvr>
                                      <p:to>
                                        <p:strVal val="visible"/>
                                      </p:to>
                                    </p:set>
                                    <p:anim calcmode="lin" valueType="num">
                                      <p:cBhvr additive="base">
                                        <p:cTn id="43" dur="500" fill="hold"/>
                                        <p:tgtEl>
                                          <p:spTgt spid="1024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24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0246"/>
                                        </p:tgtEl>
                                        <p:attrNameLst>
                                          <p:attrName>style.visibility</p:attrName>
                                        </p:attrNameLst>
                                      </p:cBhvr>
                                      <p:to>
                                        <p:strVal val="visible"/>
                                      </p:to>
                                    </p:set>
                                    <p:anim calcmode="lin" valueType="num">
                                      <p:cBhvr additive="base">
                                        <p:cTn id="49" dur="500" fill="hold"/>
                                        <p:tgtEl>
                                          <p:spTgt spid="10246"/>
                                        </p:tgtEl>
                                        <p:attrNameLst>
                                          <p:attrName>ppt_x</p:attrName>
                                        </p:attrNameLst>
                                      </p:cBhvr>
                                      <p:tavLst>
                                        <p:tav tm="0">
                                          <p:val>
                                            <p:strVal val="0-#ppt_w/2"/>
                                          </p:val>
                                        </p:tav>
                                        <p:tav tm="100000">
                                          <p:val>
                                            <p:strVal val="#ppt_x"/>
                                          </p:val>
                                        </p:tav>
                                      </p:tavLst>
                                    </p:anim>
                                    <p:anim calcmode="lin" valueType="num">
                                      <p:cBhvr additive="base">
                                        <p:cTn id="50"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utoUpdateAnimBg="0"/>
      <p:bldP spid="10245"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50938" y="457200"/>
            <a:ext cx="7772400" cy="1143000"/>
          </a:xfrm>
        </p:spPr>
        <p:txBody>
          <a:bodyPr/>
          <a:lstStyle/>
          <a:p>
            <a:r>
              <a:rPr lang="es-ES" smtClean="0"/>
              <a:t>¿Cómo Se Contagia</a:t>
            </a:r>
            <a:r>
              <a:rPr lang="es-ES_tradnl" smtClean="0"/>
              <a:t> el SIDA</a:t>
            </a:r>
            <a:r>
              <a:rPr lang="es-ES" smtClean="0"/>
              <a:t>?</a:t>
            </a:r>
          </a:p>
        </p:txBody>
      </p:sp>
      <p:sp>
        <p:nvSpPr>
          <p:cNvPr id="28675" name="Rectangle 3"/>
          <p:cNvSpPr>
            <a:spLocks noGrp="1" noChangeArrowheads="1"/>
          </p:cNvSpPr>
          <p:nvPr>
            <p:ph type="body" sz="half" idx="1"/>
          </p:nvPr>
        </p:nvSpPr>
        <p:spPr>
          <a:xfrm>
            <a:off x="1173163" y="1981200"/>
            <a:ext cx="3679825" cy="3810000"/>
          </a:xfrm>
        </p:spPr>
        <p:txBody>
          <a:bodyPr/>
          <a:lstStyle/>
          <a:p>
            <a:r>
              <a:rPr lang="es-ES" sz="2800" smtClean="0"/>
              <a:t>A través de:</a:t>
            </a:r>
          </a:p>
          <a:p>
            <a:pPr lvl="1"/>
            <a:r>
              <a:rPr lang="es-ES" sz="2400" b="1" smtClean="0"/>
              <a:t>Sangre</a:t>
            </a:r>
          </a:p>
          <a:p>
            <a:pPr lvl="1"/>
            <a:r>
              <a:rPr lang="es-ES" sz="2400" b="1" smtClean="0"/>
              <a:t>Flujos sexuales</a:t>
            </a:r>
            <a:endParaRPr lang="es-ES" sz="2400" smtClean="0"/>
          </a:p>
          <a:p>
            <a:pPr lvl="2"/>
            <a:r>
              <a:rPr lang="es-ES" sz="2000" b="1" smtClean="0"/>
              <a:t>Semen</a:t>
            </a:r>
          </a:p>
          <a:p>
            <a:pPr lvl="2"/>
            <a:r>
              <a:rPr lang="es-ES" sz="2000" b="1" smtClean="0"/>
              <a:t>Flujo vaginal</a:t>
            </a:r>
            <a:endParaRPr lang="es-ES" sz="2000" smtClean="0"/>
          </a:p>
          <a:p>
            <a:r>
              <a:rPr lang="es-ES" sz="2800" smtClean="0"/>
              <a:t>Por:</a:t>
            </a:r>
          </a:p>
          <a:p>
            <a:pPr lvl="1"/>
            <a:r>
              <a:rPr lang="es-ES" sz="2400" b="1" smtClean="0"/>
              <a:t>Compartir jeringuillas</a:t>
            </a:r>
            <a:endParaRPr lang="es-ES" sz="2400" smtClean="0"/>
          </a:p>
          <a:p>
            <a:pPr lvl="1"/>
            <a:r>
              <a:rPr lang="es-ES_tradnl" sz="2400" b="1" smtClean="0"/>
              <a:t>Sexo</a:t>
            </a:r>
            <a:r>
              <a:rPr lang="es-ES" sz="2400" b="1" smtClean="0"/>
              <a:t> sin preservativo</a:t>
            </a:r>
            <a:endParaRPr lang="es-ES" sz="2400" smtClean="0"/>
          </a:p>
        </p:txBody>
      </p:sp>
      <p:pic>
        <p:nvPicPr>
          <p:cNvPr id="28677" name="Picture 5" descr="NA01594_"/>
          <p:cNvPicPr>
            <a:picLocks noChangeAspect="1" noChangeArrowheads="1"/>
          </p:cNvPicPr>
          <p:nvPr/>
        </p:nvPicPr>
        <p:blipFill>
          <a:blip r:embed="rId3" cstate="print"/>
          <a:srcRect/>
          <a:stretch>
            <a:fillRect/>
          </a:stretch>
        </p:blipFill>
        <p:spPr bwMode="auto">
          <a:xfrm>
            <a:off x="5824538" y="2286000"/>
            <a:ext cx="2463800" cy="2819400"/>
          </a:xfrm>
          <a:prstGeom prst="rect">
            <a:avLst/>
          </a:prstGeom>
          <a:noFill/>
          <a:ln w="9525">
            <a:noFill/>
            <a:miter lim="800000"/>
            <a:headEnd/>
            <a:tailEnd/>
          </a:ln>
        </p:spPr>
      </p:pic>
      <p:pic>
        <p:nvPicPr>
          <p:cNvPr id="99333" name="Picture 7" descr="lazo rojo"/>
          <p:cNvPicPr>
            <a:picLocks noChangeAspect="1" noChangeArrowheads="1"/>
          </p:cNvPicPr>
          <p:nvPr>
            <p:ph sz="half" idx="2"/>
          </p:nvPr>
        </p:nvPicPr>
        <p:blipFill>
          <a:blip r:embed="rId4" cstate="print"/>
          <a:srcRect/>
          <a:stretch>
            <a:fillRect/>
          </a:stretch>
        </p:blipFill>
        <p:spPr>
          <a:xfrm>
            <a:off x="1150938" y="304800"/>
            <a:ext cx="749300" cy="1611313"/>
          </a:xfr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ppt_w</p:attrName>
                                        </p:attrNameLst>
                                      </p:cBhvr>
                                      <p:tavLst>
                                        <p:tav tm="0">
                                          <p:val>
                                            <p:fltVal val="0"/>
                                          </p:val>
                                        </p:tav>
                                        <p:tav tm="100000">
                                          <p:val>
                                            <p:strVal val="#ppt_w"/>
                                          </p:val>
                                        </p:tav>
                                      </p:tavLst>
                                    </p:anim>
                                    <p:anim calcmode="lin" valueType="num">
                                      <p:cBhvr>
                                        <p:cTn id="8" dur="1000" fill="hold"/>
                                        <p:tgtEl>
                                          <p:spTgt spid="28674"/>
                                        </p:tgtEl>
                                        <p:attrNameLst>
                                          <p:attrName>ppt_h</p:attrName>
                                        </p:attrNameLst>
                                      </p:cBhvr>
                                      <p:tavLst>
                                        <p:tav tm="0">
                                          <p:val>
                                            <p:fltVal val="0"/>
                                          </p:val>
                                        </p:tav>
                                        <p:tav tm="100000">
                                          <p:val>
                                            <p:strVal val="#ppt_h"/>
                                          </p:val>
                                        </p:tav>
                                      </p:tavLst>
                                    </p:anim>
                                    <p:anim calcmode="lin" valueType="num">
                                      <p:cBhvr>
                                        <p:cTn id="9" dur="1000" fill="hold"/>
                                        <p:tgtEl>
                                          <p:spTgt spid="286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6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272" fill="hold" grpId="0" nodeType="clickEffect">
                                  <p:stCondLst>
                                    <p:cond delay="0"/>
                                  </p:stCondLst>
                                  <p:childTnLst>
                                    <p:set>
                                      <p:cBhvr>
                                        <p:cTn id="14" dur="1" fill="hold">
                                          <p:stCondLst>
                                            <p:cond delay="0"/>
                                          </p:stCondLst>
                                        </p:cTn>
                                        <p:tgtEl>
                                          <p:spTgt spid="28675">
                                            <p:txEl>
                                              <p:pRg st="0" end="0"/>
                                            </p:txEl>
                                          </p:spTgt>
                                        </p:tgtEl>
                                        <p:attrNameLst>
                                          <p:attrName>style.visibility</p:attrName>
                                        </p:attrNameLst>
                                      </p:cBhvr>
                                      <p:to>
                                        <p:strVal val="visible"/>
                                      </p:to>
                                    </p:set>
                                    <p:anim calcmode="lin" valueType="num">
                                      <p:cBhvr>
                                        <p:cTn id="15" dur="500" fill="hold"/>
                                        <p:tgtEl>
                                          <p:spTgt spid="28675">
                                            <p:txEl>
                                              <p:pRg st="0" end="0"/>
                                            </p:txEl>
                                          </p:spTgt>
                                        </p:tgtEl>
                                        <p:attrNameLst>
                                          <p:attrName>ppt_w</p:attrName>
                                        </p:attrNameLst>
                                      </p:cBhvr>
                                      <p:tavLst>
                                        <p:tav tm="0">
                                          <p:val>
                                            <p:strVal val="2/3*#ppt_w"/>
                                          </p:val>
                                        </p:tav>
                                        <p:tav tm="100000">
                                          <p:val>
                                            <p:strVal val="#ppt_w"/>
                                          </p:val>
                                        </p:tav>
                                      </p:tavLst>
                                    </p:anim>
                                    <p:anim calcmode="lin" valueType="num">
                                      <p:cBhvr>
                                        <p:cTn id="16" dur="500" fill="hold"/>
                                        <p:tgtEl>
                                          <p:spTgt spid="28675">
                                            <p:txEl>
                                              <p:pRg st="0" end="0"/>
                                            </p:txEl>
                                          </p:spTgt>
                                        </p:tgtEl>
                                        <p:attrNameLst>
                                          <p:attrName>ppt_h</p:attrName>
                                        </p:attrNameLst>
                                      </p:cBhvr>
                                      <p:tavLst>
                                        <p:tav tm="0">
                                          <p:val>
                                            <p:strVal val="2/3*#ppt_h"/>
                                          </p:val>
                                        </p:tav>
                                        <p:tav tm="100000">
                                          <p:val>
                                            <p:strVal val="#ppt_h"/>
                                          </p:val>
                                        </p:tav>
                                      </p:tavLst>
                                    </p:anim>
                                  </p:childTnLst>
                                </p:cTn>
                              </p:par>
                              <p:par>
                                <p:cTn id="17" presetID="23" presetClass="entr" presetSubtype="272" fill="hold" grpId="0" nodeType="withEffect">
                                  <p:stCondLst>
                                    <p:cond delay="0"/>
                                  </p:stCondLst>
                                  <p:childTnLst>
                                    <p:set>
                                      <p:cBhvr>
                                        <p:cTn id="18" dur="1" fill="hold">
                                          <p:stCondLst>
                                            <p:cond delay="0"/>
                                          </p:stCondLst>
                                        </p:cTn>
                                        <p:tgtEl>
                                          <p:spTgt spid="28675">
                                            <p:txEl>
                                              <p:pRg st="1" end="1"/>
                                            </p:txEl>
                                          </p:spTgt>
                                        </p:tgtEl>
                                        <p:attrNameLst>
                                          <p:attrName>style.visibility</p:attrName>
                                        </p:attrNameLst>
                                      </p:cBhvr>
                                      <p:to>
                                        <p:strVal val="visible"/>
                                      </p:to>
                                    </p:set>
                                    <p:anim calcmode="lin" valueType="num">
                                      <p:cBhvr>
                                        <p:cTn id="19" dur="500" fill="hold"/>
                                        <p:tgtEl>
                                          <p:spTgt spid="28675">
                                            <p:txEl>
                                              <p:pRg st="1" end="1"/>
                                            </p:txEl>
                                          </p:spTgt>
                                        </p:tgtEl>
                                        <p:attrNameLst>
                                          <p:attrName>ppt_w</p:attrName>
                                        </p:attrNameLst>
                                      </p:cBhvr>
                                      <p:tavLst>
                                        <p:tav tm="0">
                                          <p:val>
                                            <p:strVal val="2/3*#ppt_w"/>
                                          </p:val>
                                        </p:tav>
                                        <p:tav tm="100000">
                                          <p:val>
                                            <p:strVal val="#ppt_w"/>
                                          </p:val>
                                        </p:tav>
                                      </p:tavLst>
                                    </p:anim>
                                    <p:anim calcmode="lin" valueType="num">
                                      <p:cBhvr>
                                        <p:cTn id="20" dur="500" fill="hold"/>
                                        <p:tgtEl>
                                          <p:spTgt spid="28675">
                                            <p:txEl>
                                              <p:pRg st="1" end="1"/>
                                            </p:txEl>
                                          </p:spTgt>
                                        </p:tgtEl>
                                        <p:attrNameLst>
                                          <p:attrName>ppt_h</p:attrName>
                                        </p:attrNameLst>
                                      </p:cBhvr>
                                      <p:tavLst>
                                        <p:tav tm="0">
                                          <p:val>
                                            <p:strVal val="2/3*#ppt_h"/>
                                          </p:val>
                                        </p:tav>
                                        <p:tav tm="100000">
                                          <p:val>
                                            <p:strVal val="#ppt_h"/>
                                          </p:val>
                                        </p:tav>
                                      </p:tavLst>
                                    </p:anim>
                                  </p:childTnLst>
                                </p:cTn>
                              </p:par>
                              <p:par>
                                <p:cTn id="21" presetID="23" presetClass="entr" presetSubtype="272" fill="hold" grpId="0" nodeType="withEffect">
                                  <p:stCondLst>
                                    <p:cond delay="0"/>
                                  </p:stCondLst>
                                  <p:childTnLst>
                                    <p:set>
                                      <p:cBhvr>
                                        <p:cTn id="22" dur="1" fill="hold">
                                          <p:stCondLst>
                                            <p:cond delay="0"/>
                                          </p:stCondLst>
                                        </p:cTn>
                                        <p:tgtEl>
                                          <p:spTgt spid="28675">
                                            <p:txEl>
                                              <p:pRg st="2" end="2"/>
                                            </p:txEl>
                                          </p:spTgt>
                                        </p:tgtEl>
                                        <p:attrNameLst>
                                          <p:attrName>style.visibility</p:attrName>
                                        </p:attrNameLst>
                                      </p:cBhvr>
                                      <p:to>
                                        <p:strVal val="visible"/>
                                      </p:to>
                                    </p:set>
                                    <p:anim calcmode="lin" valueType="num">
                                      <p:cBhvr>
                                        <p:cTn id="23" dur="500" fill="hold"/>
                                        <p:tgtEl>
                                          <p:spTgt spid="28675">
                                            <p:txEl>
                                              <p:pRg st="2" end="2"/>
                                            </p:txEl>
                                          </p:spTgt>
                                        </p:tgtEl>
                                        <p:attrNameLst>
                                          <p:attrName>ppt_w</p:attrName>
                                        </p:attrNameLst>
                                      </p:cBhvr>
                                      <p:tavLst>
                                        <p:tav tm="0">
                                          <p:val>
                                            <p:strVal val="2/3*#ppt_w"/>
                                          </p:val>
                                        </p:tav>
                                        <p:tav tm="100000">
                                          <p:val>
                                            <p:strVal val="#ppt_w"/>
                                          </p:val>
                                        </p:tav>
                                      </p:tavLst>
                                    </p:anim>
                                    <p:anim calcmode="lin" valueType="num">
                                      <p:cBhvr>
                                        <p:cTn id="24" dur="500" fill="hold"/>
                                        <p:tgtEl>
                                          <p:spTgt spid="28675">
                                            <p:txEl>
                                              <p:pRg st="2" end="2"/>
                                            </p:txEl>
                                          </p:spTgt>
                                        </p:tgtEl>
                                        <p:attrNameLst>
                                          <p:attrName>ppt_h</p:attrName>
                                        </p:attrNameLst>
                                      </p:cBhvr>
                                      <p:tavLst>
                                        <p:tav tm="0">
                                          <p:val>
                                            <p:strVal val="2/3*#ppt_h"/>
                                          </p:val>
                                        </p:tav>
                                        <p:tav tm="100000">
                                          <p:val>
                                            <p:strVal val="#ppt_h"/>
                                          </p:val>
                                        </p:tav>
                                      </p:tavLst>
                                    </p:anim>
                                  </p:childTnLst>
                                </p:cTn>
                              </p:par>
                              <p:par>
                                <p:cTn id="25" presetID="23" presetClass="entr" presetSubtype="272" fill="hold" grpId="0" nodeType="withEffect">
                                  <p:stCondLst>
                                    <p:cond delay="0"/>
                                  </p:stCondLst>
                                  <p:childTnLst>
                                    <p:set>
                                      <p:cBhvr>
                                        <p:cTn id="26" dur="1" fill="hold">
                                          <p:stCondLst>
                                            <p:cond delay="0"/>
                                          </p:stCondLst>
                                        </p:cTn>
                                        <p:tgtEl>
                                          <p:spTgt spid="28675">
                                            <p:txEl>
                                              <p:pRg st="3" end="3"/>
                                            </p:txEl>
                                          </p:spTgt>
                                        </p:tgtEl>
                                        <p:attrNameLst>
                                          <p:attrName>style.visibility</p:attrName>
                                        </p:attrNameLst>
                                      </p:cBhvr>
                                      <p:to>
                                        <p:strVal val="visible"/>
                                      </p:to>
                                    </p:set>
                                    <p:anim calcmode="lin" valueType="num">
                                      <p:cBhvr>
                                        <p:cTn id="27" dur="500" fill="hold"/>
                                        <p:tgtEl>
                                          <p:spTgt spid="28675">
                                            <p:txEl>
                                              <p:pRg st="3" end="3"/>
                                            </p:txEl>
                                          </p:spTgt>
                                        </p:tgtEl>
                                        <p:attrNameLst>
                                          <p:attrName>ppt_w</p:attrName>
                                        </p:attrNameLst>
                                      </p:cBhvr>
                                      <p:tavLst>
                                        <p:tav tm="0">
                                          <p:val>
                                            <p:strVal val="2/3*#ppt_w"/>
                                          </p:val>
                                        </p:tav>
                                        <p:tav tm="100000">
                                          <p:val>
                                            <p:strVal val="#ppt_w"/>
                                          </p:val>
                                        </p:tav>
                                      </p:tavLst>
                                    </p:anim>
                                    <p:anim calcmode="lin" valueType="num">
                                      <p:cBhvr>
                                        <p:cTn id="28" dur="500" fill="hold"/>
                                        <p:tgtEl>
                                          <p:spTgt spid="28675">
                                            <p:txEl>
                                              <p:pRg st="3" end="3"/>
                                            </p:txEl>
                                          </p:spTgt>
                                        </p:tgtEl>
                                        <p:attrNameLst>
                                          <p:attrName>ppt_h</p:attrName>
                                        </p:attrNameLst>
                                      </p:cBhvr>
                                      <p:tavLst>
                                        <p:tav tm="0">
                                          <p:val>
                                            <p:strVal val="2/3*#ppt_h"/>
                                          </p:val>
                                        </p:tav>
                                        <p:tav tm="100000">
                                          <p:val>
                                            <p:strVal val="#ppt_h"/>
                                          </p:val>
                                        </p:tav>
                                      </p:tavLst>
                                    </p:anim>
                                  </p:childTnLst>
                                </p:cTn>
                              </p:par>
                              <p:par>
                                <p:cTn id="29" presetID="23" presetClass="entr" presetSubtype="272" fill="hold" grpId="0" nodeType="with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p:cTn id="31" dur="500" fill="hold"/>
                                        <p:tgtEl>
                                          <p:spTgt spid="28675">
                                            <p:txEl>
                                              <p:pRg st="4" end="4"/>
                                            </p:txEl>
                                          </p:spTgt>
                                        </p:tgtEl>
                                        <p:attrNameLst>
                                          <p:attrName>ppt_w</p:attrName>
                                        </p:attrNameLst>
                                      </p:cBhvr>
                                      <p:tavLst>
                                        <p:tav tm="0">
                                          <p:val>
                                            <p:strVal val="2/3*#ppt_w"/>
                                          </p:val>
                                        </p:tav>
                                        <p:tav tm="100000">
                                          <p:val>
                                            <p:strVal val="#ppt_w"/>
                                          </p:val>
                                        </p:tav>
                                      </p:tavLst>
                                    </p:anim>
                                    <p:anim calcmode="lin" valueType="num">
                                      <p:cBhvr>
                                        <p:cTn id="32" dur="500" fill="hold"/>
                                        <p:tgtEl>
                                          <p:spTgt spid="28675">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28675">
                                            <p:txEl>
                                              <p:pRg st="5" end="5"/>
                                            </p:txEl>
                                          </p:spTgt>
                                        </p:tgtEl>
                                        <p:attrNameLst>
                                          <p:attrName>style.visibility</p:attrName>
                                        </p:attrNameLst>
                                      </p:cBhvr>
                                      <p:to>
                                        <p:strVal val="visible"/>
                                      </p:to>
                                    </p:set>
                                    <p:anim calcmode="lin" valueType="num">
                                      <p:cBhvr>
                                        <p:cTn id="37" dur="500" fill="hold"/>
                                        <p:tgtEl>
                                          <p:spTgt spid="28675">
                                            <p:txEl>
                                              <p:pRg st="5" end="5"/>
                                            </p:txEl>
                                          </p:spTgt>
                                        </p:tgtEl>
                                        <p:attrNameLst>
                                          <p:attrName>ppt_w</p:attrName>
                                        </p:attrNameLst>
                                      </p:cBhvr>
                                      <p:tavLst>
                                        <p:tav tm="0">
                                          <p:val>
                                            <p:strVal val="2/3*#ppt_w"/>
                                          </p:val>
                                        </p:tav>
                                        <p:tav tm="100000">
                                          <p:val>
                                            <p:strVal val="#ppt_w"/>
                                          </p:val>
                                        </p:tav>
                                      </p:tavLst>
                                    </p:anim>
                                    <p:anim calcmode="lin" valueType="num">
                                      <p:cBhvr>
                                        <p:cTn id="38" dur="500" fill="hold"/>
                                        <p:tgtEl>
                                          <p:spTgt spid="28675">
                                            <p:txEl>
                                              <p:pRg st="5" end="5"/>
                                            </p:txEl>
                                          </p:spTgt>
                                        </p:tgtEl>
                                        <p:attrNameLst>
                                          <p:attrName>ppt_h</p:attrName>
                                        </p:attrNameLst>
                                      </p:cBhvr>
                                      <p:tavLst>
                                        <p:tav tm="0">
                                          <p:val>
                                            <p:strVal val="2/3*#ppt_h"/>
                                          </p:val>
                                        </p:tav>
                                        <p:tav tm="100000">
                                          <p:val>
                                            <p:strVal val="#ppt_h"/>
                                          </p:val>
                                        </p:tav>
                                      </p:tavLst>
                                    </p:anim>
                                  </p:childTnLst>
                                </p:cTn>
                              </p:par>
                              <p:par>
                                <p:cTn id="39" presetID="23" presetClass="entr" presetSubtype="272" fill="hold" grpId="0" nodeType="withEffect">
                                  <p:stCondLst>
                                    <p:cond delay="0"/>
                                  </p:stCondLst>
                                  <p:childTnLst>
                                    <p:set>
                                      <p:cBhvr>
                                        <p:cTn id="40" dur="1" fill="hold">
                                          <p:stCondLst>
                                            <p:cond delay="0"/>
                                          </p:stCondLst>
                                        </p:cTn>
                                        <p:tgtEl>
                                          <p:spTgt spid="28675">
                                            <p:txEl>
                                              <p:pRg st="6" end="6"/>
                                            </p:txEl>
                                          </p:spTgt>
                                        </p:tgtEl>
                                        <p:attrNameLst>
                                          <p:attrName>style.visibility</p:attrName>
                                        </p:attrNameLst>
                                      </p:cBhvr>
                                      <p:to>
                                        <p:strVal val="visible"/>
                                      </p:to>
                                    </p:set>
                                    <p:anim calcmode="lin" valueType="num">
                                      <p:cBhvr>
                                        <p:cTn id="41" dur="500" fill="hold"/>
                                        <p:tgtEl>
                                          <p:spTgt spid="28675">
                                            <p:txEl>
                                              <p:pRg st="6" end="6"/>
                                            </p:txEl>
                                          </p:spTgt>
                                        </p:tgtEl>
                                        <p:attrNameLst>
                                          <p:attrName>ppt_w</p:attrName>
                                        </p:attrNameLst>
                                      </p:cBhvr>
                                      <p:tavLst>
                                        <p:tav tm="0">
                                          <p:val>
                                            <p:strVal val="2/3*#ppt_w"/>
                                          </p:val>
                                        </p:tav>
                                        <p:tav tm="100000">
                                          <p:val>
                                            <p:strVal val="#ppt_w"/>
                                          </p:val>
                                        </p:tav>
                                      </p:tavLst>
                                    </p:anim>
                                    <p:anim calcmode="lin" valueType="num">
                                      <p:cBhvr>
                                        <p:cTn id="42" dur="500" fill="hold"/>
                                        <p:tgtEl>
                                          <p:spTgt spid="28675">
                                            <p:txEl>
                                              <p:pRg st="6" end="6"/>
                                            </p:txEl>
                                          </p:spTgt>
                                        </p:tgtEl>
                                        <p:attrNameLst>
                                          <p:attrName>ppt_h</p:attrName>
                                        </p:attrNameLst>
                                      </p:cBhvr>
                                      <p:tavLst>
                                        <p:tav tm="0">
                                          <p:val>
                                            <p:strVal val="2/3*#ppt_h"/>
                                          </p:val>
                                        </p:tav>
                                        <p:tav tm="100000">
                                          <p:val>
                                            <p:strVal val="#ppt_h"/>
                                          </p:val>
                                        </p:tav>
                                      </p:tavLst>
                                    </p:anim>
                                  </p:childTnLst>
                                </p:cTn>
                              </p:par>
                              <p:par>
                                <p:cTn id="43" presetID="23" presetClass="entr" presetSubtype="272" fill="hold" grpId="0" nodeType="withEffect">
                                  <p:stCondLst>
                                    <p:cond delay="0"/>
                                  </p:stCondLst>
                                  <p:childTnLst>
                                    <p:set>
                                      <p:cBhvr>
                                        <p:cTn id="44" dur="1" fill="hold">
                                          <p:stCondLst>
                                            <p:cond delay="0"/>
                                          </p:stCondLst>
                                        </p:cTn>
                                        <p:tgtEl>
                                          <p:spTgt spid="28675">
                                            <p:txEl>
                                              <p:pRg st="7" end="7"/>
                                            </p:txEl>
                                          </p:spTgt>
                                        </p:tgtEl>
                                        <p:attrNameLst>
                                          <p:attrName>style.visibility</p:attrName>
                                        </p:attrNameLst>
                                      </p:cBhvr>
                                      <p:to>
                                        <p:strVal val="visible"/>
                                      </p:to>
                                    </p:set>
                                    <p:anim calcmode="lin" valueType="num">
                                      <p:cBhvr>
                                        <p:cTn id="45" dur="500" fill="hold"/>
                                        <p:tgtEl>
                                          <p:spTgt spid="28675">
                                            <p:txEl>
                                              <p:pRg st="7" end="7"/>
                                            </p:txEl>
                                          </p:spTgt>
                                        </p:tgtEl>
                                        <p:attrNameLst>
                                          <p:attrName>ppt_w</p:attrName>
                                        </p:attrNameLst>
                                      </p:cBhvr>
                                      <p:tavLst>
                                        <p:tav tm="0">
                                          <p:val>
                                            <p:strVal val="2/3*#ppt_w"/>
                                          </p:val>
                                        </p:tav>
                                        <p:tav tm="100000">
                                          <p:val>
                                            <p:strVal val="#ppt_w"/>
                                          </p:val>
                                        </p:tav>
                                      </p:tavLst>
                                    </p:anim>
                                    <p:anim calcmode="lin" valueType="num">
                                      <p:cBhvr>
                                        <p:cTn id="46" dur="500" fill="hold"/>
                                        <p:tgtEl>
                                          <p:spTgt spid="28675">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9" presetClass="entr" presetSubtype="10" fill="hold" nodeType="clickEffect">
                                  <p:stCondLst>
                                    <p:cond delay="0"/>
                                  </p:stCondLst>
                                  <p:childTnLst>
                                    <p:set>
                                      <p:cBhvr>
                                        <p:cTn id="50" dur="1" fill="hold">
                                          <p:stCondLst>
                                            <p:cond delay="0"/>
                                          </p:stCondLst>
                                        </p:cTn>
                                        <p:tgtEl>
                                          <p:spTgt spid="28677"/>
                                        </p:tgtEl>
                                        <p:attrNameLst>
                                          <p:attrName>style.visibility</p:attrName>
                                        </p:attrNameLst>
                                      </p:cBhvr>
                                      <p:to>
                                        <p:strVal val="visible"/>
                                      </p:to>
                                    </p:set>
                                    <p:anim calcmode="lin" valueType="num">
                                      <p:cBhvr>
                                        <p:cTn id="51" dur="5000" fill="hold"/>
                                        <p:tgtEl>
                                          <p:spTgt spid="28677"/>
                                        </p:tgtEl>
                                        <p:attrNameLst>
                                          <p:attrName>ppt_w</p:attrName>
                                        </p:attrNameLst>
                                      </p:cBhvr>
                                      <p:tavLst>
                                        <p:tav tm="0" fmla="#ppt_w*sin(2.5*pi*$)">
                                          <p:val>
                                            <p:fltVal val="0"/>
                                          </p:val>
                                        </p:tav>
                                        <p:tav tm="100000">
                                          <p:val>
                                            <p:fltVal val="1"/>
                                          </p:val>
                                        </p:tav>
                                      </p:tavLst>
                                    </p:anim>
                                    <p:anim calcmode="lin" valueType="num">
                                      <p:cBhvr>
                                        <p:cTn id="52" dur="5000" fill="hold"/>
                                        <p:tgtEl>
                                          <p:spTgt spid="286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p:cNvSpPr>
            <a:spLocks noGrp="1" noChangeArrowheads="1"/>
          </p:cNvSpPr>
          <p:nvPr>
            <p:ph type="title"/>
          </p:nvPr>
        </p:nvSpPr>
        <p:spPr>
          <a:xfrm>
            <a:off x="1150938" y="457200"/>
            <a:ext cx="7772400" cy="1143000"/>
          </a:xfrm>
        </p:spPr>
        <p:txBody>
          <a:bodyPr/>
          <a:lstStyle/>
          <a:p>
            <a:r>
              <a:rPr lang="es-ES" smtClean="0"/>
              <a:t>¿Los Animales Pueden Contagiarlo?</a:t>
            </a:r>
          </a:p>
        </p:txBody>
      </p:sp>
      <p:sp>
        <p:nvSpPr>
          <p:cNvPr id="11269" name="Rectangle 5"/>
          <p:cNvSpPr>
            <a:spLocks noGrp="1" noChangeArrowheads="1"/>
          </p:cNvSpPr>
          <p:nvPr>
            <p:ph type="body" sz="half" idx="1"/>
          </p:nvPr>
        </p:nvSpPr>
        <p:spPr>
          <a:xfrm>
            <a:off x="2482850" y="2117725"/>
            <a:ext cx="3681413" cy="3810000"/>
          </a:xfrm>
        </p:spPr>
        <p:txBody>
          <a:bodyPr/>
          <a:lstStyle/>
          <a:p>
            <a:pPr>
              <a:lnSpc>
                <a:spcPct val="90000"/>
              </a:lnSpc>
            </a:pPr>
            <a:r>
              <a:rPr lang="es-ES" sz="2800" smtClean="0"/>
              <a:t>No se conoce persona alguna contagiada </a:t>
            </a:r>
          </a:p>
          <a:p>
            <a:pPr>
              <a:lnSpc>
                <a:spcPct val="90000"/>
              </a:lnSpc>
            </a:pPr>
            <a:r>
              <a:rPr lang="es-ES" sz="2800" smtClean="0"/>
              <a:t>Los animales domésticos NO</a:t>
            </a:r>
          </a:p>
          <a:p>
            <a:pPr>
              <a:lnSpc>
                <a:spcPct val="90000"/>
              </a:lnSpc>
            </a:pPr>
            <a:r>
              <a:rPr lang="es-ES" sz="2800" smtClean="0"/>
              <a:t>Picadura insectos: NO</a:t>
            </a:r>
          </a:p>
        </p:txBody>
      </p:sp>
      <p:pic>
        <p:nvPicPr>
          <p:cNvPr id="11271" name="Picture 7" descr="BD20651_"/>
          <p:cNvPicPr>
            <a:picLocks noChangeAspect="1" noChangeArrowheads="1" noCrop="1"/>
          </p:cNvPicPr>
          <p:nvPr/>
        </p:nvPicPr>
        <p:blipFill>
          <a:blip r:embed="rId3" cstate="print"/>
          <a:srcRect/>
          <a:stretch>
            <a:fillRect/>
          </a:stretch>
        </p:blipFill>
        <p:spPr bwMode="auto">
          <a:xfrm>
            <a:off x="3081338" y="1752600"/>
            <a:ext cx="474662" cy="365125"/>
          </a:xfrm>
          <a:prstGeom prst="rect">
            <a:avLst/>
          </a:prstGeom>
          <a:noFill/>
          <a:ln w="9525">
            <a:noFill/>
            <a:miter lim="800000"/>
            <a:headEnd/>
            <a:tailEnd/>
          </a:ln>
        </p:spPr>
      </p:pic>
      <p:pic>
        <p:nvPicPr>
          <p:cNvPr id="11272" name="Picture 8" descr="BD20652_"/>
          <p:cNvPicPr>
            <a:picLocks noChangeAspect="1" noChangeArrowheads="1" noCrop="1"/>
          </p:cNvPicPr>
          <p:nvPr/>
        </p:nvPicPr>
        <p:blipFill>
          <a:blip r:embed="rId4" cstate="print"/>
          <a:srcRect/>
          <a:stretch>
            <a:fillRect/>
          </a:stretch>
        </p:blipFill>
        <p:spPr bwMode="auto">
          <a:xfrm>
            <a:off x="5283200" y="4876800"/>
            <a:ext cx="287338" cy="685800"/>
          </a:xfrm>
          <a:prstGeom prst="rect">
            <a:avLst/>
          </a:prstGeom>
          <a:noFill/>
          <a:ln w="9525">
            <a:noFill/>
            <a:miter lim="800000"/>
            <a:headEnd/>
            <a:tailEnd/>
          </a:ln>
        </p:spPr>
      </p:pic>
      <p:pic>
        <p:nvPicPr>
          <p:cNvPr id="11273" name="Picture 9" descr="BD20653_"/>
          <p:cNvPicPr>
            <a:picLocks noChangeAspect="1" noChangeArrowheads="1" noCrop="1"/>
          </p:cNvPicPr>
          <p:nvPr/>
        </p:nvPicPr>
        <p:blipFill>
          <a:blip r:embed="rId5" cstate="print"/>
          <a:srcRect/>
          <a:stretch>
            <a:fillRect/>
          </a:stretch>
        </p:blipFill>
        <p:spPr bwMode="auto">
          <a:xfrm>
            <a:off x="6164263" y="2819400"/>
            <a:ext cx="473075" cy="685800"/>
          </a:xfrm>
          <a:prstGeom prst="rect">
            <a:avLst/>
          </a:prstGeom>
          <a:noFill/>
          <a:ln w="9525">
            <a:noFill/>
            <a:miter lim="800000"/>
            <a:headEnd/>
            <a:tailEnd/>
          </a:ln>
        </p:spPr>
      </p:pic>
      <p:pic>
        <p:nvPicPr>
          <p:cNvPr id="11275" name="Picture 11" descr="BD20651_"/>
          <p:cNvPicPr>
            <a:picLocks noChangeAspect="1" noChangeArrowheads="1" noCrop="1"/>
          </p:cNvPicPr>
          <p:nvPr/>
        </p:nvPicPr>
        <p:blipFill>
          <a:blip r:embed="rId3" cstate="print"/>
          <a:srcRect/>
          <a:stretch>
            <a:fillRect/>
          </a:stretch>
        </p:blipFill>
        <p:spPr bwMode="auto">
          <a:xfrm>
            <a:off x="7043738" y="1935163"/>
            <a:ext cx="474662" cy="365125"/>
          </a:xfrm>
          <a:prstGeom prst="rect">
            <a:avLst/>
          </a:prstGeom>
          <a:noFill/>
          <a:ln w="9525">
            <a:noFill/>
            <a:miter lim="800000"/>
            <a:headEnd/>
            <a:tailEnd/>
          </a:ln>
        </p:spPr>
      </p:pic>
      <p:pic>
        <p:nvPicPr>
          <p:cNvPr id="11276" name="Picture 12" descr="BD20651_"/>
          <p:cNvPicPr>
            <a:picLocks noChangeAspect="1" noChangeArrowheads="1" noCrop="1"/>
          </p:cNvPicPr>
          <p:nvPr/>
        </p:nvPicPr>
        <p:blipFill>
          <a:blip r:embed="rId3" cstate="print"/>
          <a:srcRect/>
          <a:stretch>
            <a:fillRect/>
          </a:stretch>
        </p:blipFill>
        <p:spPr bwMode="auto">
          <a:xfrm>
            <a:off x="2608263" y="4694238"/>
            <a:ext cx="473075" cy="365125"/>
          </a:xfrm>
          <a:prstGeom prst="rect">
            <a:avLst/>
          </a:prstGeom>
          <a:noFill/>
          <a:ln w="9525">
            <a:noFill/>
            <a:miter lim="800000"/>
            <a:headEnd/>
            <a:tailEnd/>
          </a:ln>
        </p:spPr>
      </p:pic>
      <p:pic>
        <p:nvPicPr>
          <p:cNvPr id="100361" name="Picture 16" descr="lazo rojo"/>
          <p:cNvPicPr>
            <a:picLocks noChangeAspect="1" noChangeArrowheads="1"/>
          </p:cNvPicPr>
          <p:nvPr>
            <p:ph sz="half" idx="2"/>
          </p:nvPr>
        </p:nvPicPr>
        <p:blipFill>
          <a:blip r:embed="rId6" cstate="print"/>
          <a:srcRect/>
          <a:stretch>
            <a:fillRect/>
          </a:stretch>
        </p:blipFill>
        <p:spPr>
          <a:xfrm>
            <a:off x="1500188" y="2300288"/>
            <a:ext cx="665162" cy="1427162"/>
          </a:xfr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272"/>
                                        </p:tgtEl>
                                        <p:attrNameLst>
                                          <p:attrName>style.visibility</p:attrName>
                                        </p:attrNameLst>
                                      </p:cBhvr>
                                      <p:to>
                                        <p:strVal val="visible"/>
                                      </p:to>
                                    </p:set>
                                    <p:anim calcmode="lin" valueType="num">
                                      <p:cBhvr additive="base">
                                        <p:cTn id="7" dur="500" fill="hold"/>
                                        <p:tgtEl>
                                          <p:spTgt spid="11272"/>
                                        </p:tgtEl>
                                        <p:attrNameLst>
                                          <p:attrName>ppt_x</p:attrName>
                                        </p:attrNameLst>
                                      </p:cBhvr>
                                      <p:tavLst>
                                        <p:tav tm="0">
                                          <p:val>
                                            <p:strVal val="0-#ppt_w/2"/>
                                          </p:val>
                                        </p:tav>
                                        <p:tav tm="100000">
                                          <p:val>
                                            <p:strVal val="#ppt_x"/>
                                          </p:val>
                                        </p:tav>
                                      </p:tavLst>
                                    </p:anim>
                                    <p:anim calcmode="lin" valueType="num">
                                      <p:cBhvr additive="base">
                                        <p:cTn id="8" dur="500" fill="hold"/>
                                        <p:tgtEl>
                                          <p:spTgt spid="112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1271"/>
                                        </p:tgtEl>
                                        <p:attrNameLst>
                                          <p:attrName>style.visibility</p:attrName>
                                        </p:attrNameLst>
                                      </p:cBhvr>
                                      <p:to>
                                        <p:strVal val="visible"/>
                                      </p:to>
                                    </p:set>
                                    <p:anim calcmode="lin" valueType="num">
                                      <p:cBhvr additive="base">
                                        <p:cTn id="12" dur="500" fill="hold"/>
                                        <p:tgtEl>
                                          <p:spTgt spid="11271"/>
                                        </p:tgtEl>
                                        <p:attrNameLst>
                                          <p:attrName>ppt_x</p:attrName>
                                        </p:attrNameLst>
                                      </p:cBhvr>
                                      <p:tavLst>
                                        <p:tav tm="0">
                                          <p:val>
                                            <p:strVal val="0-#ppt_w/2"/>
                                          </p:val>
                                        </p:tav>
                                        <p:tav tm="100000">
                                          <p:val>
                                            <p:strVal val="#ppt_x"/>
                                          </p:val>
                                        </p:tav>
                                      </p:tavLst>
                                    </p:anim>
                                    <p:anim calcmode="lin" valueType="num">
                                      <p:cBhvr additive="base">
                                        <p:cTn id="13" dur="500" fill="hold"/>
                                        <p:tgtEl>
                                          <p:spTgt spid="1127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1275"/>
                                        </p:tgtEl>
                                        <p:attrNameLst>
                                          <p:attrName>style.visibility</p:attrName>
                                        </p:attrNameLst>
                                      </p:cBhvr>
                                      <p:to>
                                        <p:strVal val="visible"/>
                                      </p:to>
                                    </p:set>
                                    <p:anim calcmode="lin" valueType="num">
                                      <p:cBhvr additive="base">
                                        <p:cTn id="17" dur="500" fill="hold"/>
                                        <p:tgtEl>
                                          <p:spTgt spid="11275"/>
                                        </p:tgtEl>
                                        <p:attrNameLst>
                                          <p:attrName>ppt_x</p:attrName>
                                        </p:attrNameLst>
                                      </p:cBhvr>
                                      <p:tavLst>
                                        <p:tav tm="0">
                                          <p:val>
                                            <p:strVal val="0-#ppt_w/2"/>
                                          </p:val>
                                        </p:tav>
                                        <p:tav tm="100000">
                                          <p:val>
                                            <p:strVal val="#ppt_x"/>
                                          </p:val>
                                        </p:tav>
                                      </p:tavLst>
                                    </p:anim>
                                    <p:anim calcmode="lin" valueType="num">
                                      <p:cBhvr additive="base">
                                        <p:cTn id="18" dur="500" fill="hold"/>
                                        <p:tgtEl>
                                          <p:spTgt spid="1127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1276"/>
                                        </p:tgtEl>
                                        <p:attrNameLst>
                                          <p:attrName>style.visibility</p:attrName>
                                        </p:attrNameLst>
                                      </p:cBhvr>
                                      <p:to>
                                        <p:strVal val="visible"/>
                                      </p:to>
                                    </p:set>
                                    <p:anim calcmode="lin" valueType="num">
                                      <p:cBhvr additive="base">
                                        <p:cTn id="22" dur="500" fill="hold"/>
                                        <p:tgtEl>
                                          <p:spTgt spid="11276"/>
                                        </p:tgtEl>
                                        <p:attrNameLst>
                                          <p:attrName>ppt_x</p:attrName>
                                        </p:attrNameLst>
                                      </p:cBhvr>
                                      <p:tavLst>
                                        <p:tav tm="0">
                                          <p:val>
                                            <p:strVal val="0-#ppt_w/2"/>
                                          </p:val>
                                        </p:tav>
                                        <p:tav tm="100000">
                                          <p:val>
                                            <p:strVal val="#ppt_x"/>
                                          </p:val>
                                        </p:tav>
                                      </p:tavLst>
                                    </p:anim>
                                    <p:anim calcmode="lin" valueType="num">
                                      <p:cBhvr additive="base">
                                        <p:cTn id="23" dur="500" fill="hold"/>
                                        <p:tgtEl>
                                          <p:spTgt spid="112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1273"/>
                                        </p:tgtEl>
                                        <p:attrNameLst>
                                          <p:attrName>style.visibility</p:attrName>
                                        </p:attrNameLst>
                                      </p:cBhvr>
                                      <p:to>
                                        <p:strVal val="visible"/>
                                      </p:to>
                                    </p:set>
                                    <p:anim calcmode="lin" valueType="num">
                                      <p:cBhvr additive="base">
                                        <p:cTn id="27" dur="500" fill="hold"/>
                                        <p:tgtEl>
                                          <p:spTgt spid="11273"/>
                                        </p:tgtEl>
                                        <p:attrNameLst>
                                          <p:attrName>ppt_x</p:attrName>
                                        </p:attrNameLst>
                                      </p:cBhvr>
                                      <p:tavLst>
                                        <p:tav tm="0">
                                          <p:val>
                                            <p:strVal val="0-#ppt_w/2"/>
                                          </p:val>
                                        </p:tav>
                                        <p:tav tm="100000">
                                          <p:val>
                                            <p:strVal val="#ppt_x"/>
                                          </p:val>
                                        </p:tav>
                                      </p:tavLst>
                                    </p:anim>
                                    <p:anim calcmode="lin" valueType="num">
                                      <p:cBhvr additive="base">
                                        <p:cTn id="28"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11269">
                                            <p:txEl>
                                              <p:pRg st="0" end="0"/>
                                            </p:txEl>
                                          </p:spTgt>
                                        </p:tgtEl>
                                        <p:attrNameLst>
                                          <p:attrName>style.visibility</p:attrName>
                                        </p:attrNameLst>
                                      </p:cBhvr>
                                      <p:to>
                                        <p:strVal val="visible"/>
                                      </p:to>
                                    </p:set>
                                    <p:animEffect transition="in" filter="slide(fromTop)">
                                      <p:cBhvr>
                                        <p:cTn id="33" dur="500"/>
                                        <p:tgtEl>
                                          <p:spTgt spid="1126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grpId="0" nodeType="clickEffect">
                                  <p:stCondLst>
                                    <p:cond delay="0"/>
                                  </p:stCondLst>
                                  <p:childTnLst>
                                    <p:set>
                                      <p:cBhvr>
                                        <p:cTn id="37" dur="1" fill="hold">
                                          <p:stCondLst>
                                            <p:cond delay="0"/>
                                          </p:stCondLst>
                                        </p:cTn>
                                        <p:tgtEl>
                                          <p:spTgt spid="11269">
                                            <p:txEl>
                                              <p:pRg st="1" end="1"/>
                                            </p:txEl>
                                          </p:spTgt>
                                        </p:tgtEl>
                                        <p:attrNameLst>
                                          <p:attrName>style.visibility</p:attrName>
                                        </p:attrNameLst>
                                      </p:cBhvr>
                                      <p:to>
                                        <p:strVal val="visible"/>
                                      </p:to>
                                    </p:set>
                                    <p:animEffect transition="in" filter="slide(fromTop)">
                                      <p:cBhvr>
                                        <p:cTn id="38" dur="500"/>
                                        <p:tgtEl>
                                          <p:spTgt spid="11269">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grpId="0" nodeType="clickEffect">
                                  <p:stCondLst>
                                    <p:cond delay="0"/>
                                  </p:stCondLst>
                                  <p:childTnLst>
                                    <p:set>
                                      <p:cBhvr>
                                        <p:cTn id="42" dur="1" fill="hold">
                                          <p:stCondLst>
                                            <p:cond delay="0"/>
                                          </p:stCondLst>
                                        </p:cTn>
                                        <p:tgtEl>
                                          <p:spTgt spid="11269">
                                            <p:txEl>
                                              <p:pRg st="2" end="2"/>
                                            </p:txEl>
                                          </p:spTgt>
                                        </p:tgtEl>
                                        <p:attrNameLst>
                                          <p:attrName>style.visibility</p:attrName>
                                        </p:attrNameLst>
                                      </p:cBhvr>
                                      <p:to>
                                        <p:strVal val="visible"/>
                                      </p:to>
                                    </p:set>
                                    <p:animEffect transition="in" filter="slide(fromTop)">
                                      <p:cBhvr>
                                        <p:cTn id="43" dur="500"/>
                                        <p:tgtEl>
                                          <p:spTgt spid="112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4"/>
          <p:cNvSpPr>
            <a:spLocks noGrp="1" noChangeArrowheads="1"/>
          </p:cNvSpPr>
          <p:nvPr>
            <p:ph type="title"/>
          </p:nvPr>
        </p:nvSpPr>
        <p:spPr>
          <a:xfrm>
            <a:off x="1150938" y="457200"/>
            <a:ext cx="7772400" cy="1143000"/>
          </a:xfrm>
        </p:spPr>
        <p:txBody>
          <a:bodyPr/>
          <a:lstStyle/>
          <a:p>
            <a:r>
              <a:rPr lang="es-ES" smtClean="0"/>
              <a:t>¿Un Solo Contacto Puede Contagiar?</a:t>
            </a:r>
          </a:p>
        </p:txBody>
      </p:sp>
      <p:sp>
        <p:nvSpPr>
          <p:cNvPr id="12293" name="Rectangle 5"/>
          <p:cNvSpPr>
            <a:spLocks noGrp="1" noChangeArrowheads="1"/>
          </p:cNvSpPr>
          <p:nvPr>
            <p:ph type="body" sz="half" idx="1"/>
          </p:nvPr>
        </p:nvSpPr>
        <p:spPr>
          <a:xfrm>
            <a:off x="1173163" y="1981200"/>
            <a:ext cx="5870575" cy="3810000"/>
          </a:xfrm>
        </p:spPr>
        <p:txBody>
          <a:bodyPr/>
          <a:lstStyle/>
          <a:p>
            <a:r>
              <a:rPr lang="es-ES" sz="2800" smtClean="0"/>
              <a:t>El contagio se produce por contacto con persona infectada</a:t>
            </a:r>
          </a:p>
          <a:p>
            <a:r>
              <a:rPr lang="es-ES" sz="2800" smtClean="0"/>
              <a:t>Puede ocurrir con una sola vez</a:t>
            </a:r>
          </a:p>
          <a:p>
            <a:pPr>
              <a:buFont typeface="Monotype Sorts"/>
              <a:buNone/>
            </a:pPr>
            <a:endParaRPr lang="es-ES" sz="2800" smtClean="0"/>
          </a:p>
          <a:p>
            <a:pPr algn="ctr">
              <a:buFont typeface="Monotype Sorts"/>
              <a:buNone/>
            </a:pPr>
            <a:r>
              <a:rPr lang="es-ES" sz="3600" b="1" smtClean="0">
                <a:solidFill>
                  <a:srgbClr val="FF0000"/>
                </a:solidFill>
                <a:effectLst>
                  <a:outerShdw blurRad="38100" dist="38100" dir="2700000" algn="tl">
                    <a:srgbClr val="C0C0C0"/>
                  </a:outerShdw>
                </a:effectLst>
              </a:rPr>
              <a:t>           </a:t>
            </a:r>
            <a:r>
              <a:rPr lang="es-ES" sz="4000" b="1" smtClean="0">
                <a:solidFill>
                  <a:srgbClr val="FF0000"/>
                </a:solidFill>
                <a:effectLst>
                  <a:outerShdw blurRad="38100" dist="38100" dir="2700000" algn="tl">
                    <a:srgbClr val="C0C0C0"/>
                  </a:outerShdw>
                </a:effectLst>
              </a:rPr>
              <a:t>Siempre prevenir</a:t>
            </a:r>
            <a:endParaRPr lang="es-ES" sz="3600" b="1" smtClean="0">
              <a:solidFill>
                <a:srgbClr val="FF0000"/>
              </a:solidFill>
              <a:effectLst>
                <a:outerShdw blurRad="38100" dist="38100" dir="2700000" algn="tl">
                  <a:srgbClr val="C0C0C0"/>
                </a:outerShdw>
              </a:effectLst>
            </a:endParaRPr>
          </a:p>
        </p:txBody>
      </p:sp>
      <p:pic>
        <p:nvPicPr>
          <p:cNvPr id="101380" name="Picture 9" descr="BD05312_"/>
          <p:cNvPicPr>
            <a:picLocks noChangeAspect="1" noChangeArrowheads="1"/>
          </p:cNvPicPr>
          <p:nvPr/>
        </p:nvPicPr>
        <p:blipFill>
          <a:blip r:embed="rId3" cstate="print"/>
          <a:srcRect/>
          <a:stretch>
            <a:fillRect/>
          </a:stretch>
        </p:blipFill>
        <p:spPr bwMode="auto">
          <a:xfrm>
            <a:off x="7043738" y="1905000"/>
            <a:ext cx="1897062" cy="2074863"/>
          </a:xfrm>
          <a:prstGeom prst="rect">
            <a:avLst/>
          </a:prstGeom>
          <a:noFill/>
          <a:ln w="9525">
            <a:noFill/>
            <a:miter lim="800000"/>
            <a:headEnd/>
            <a:tailEnd/>
          </a:ln>
        </p:spPr>
      </p:pic>
      <p:pic>
        <p:nvPicPr>
          <p:cNvPr id="101381" name="Picture 14" descr="lazo rojo"/>
          <p:cNvPicPr>
            <a:picLocks noChangeAspect="1" noChangeArrowheads="1"/>
          </p:cNvPicPr>
          <p:nvPr>
            <p:ph sz="half" idx="2"/>
          </p:nvPr>
        </p:nvPicPr>
        <p:blipFill>
          <a:blip r:embed="rId4" cstate="print"/>
          <a:srcRect/>
          <a:stretch>
            <a:fillRect/>
          </a:stretch>
        </p:blipFill>
        <p:spPr>
          <a:xfrm>
            <a:off x="1731963" y="3789363"/>
            <a:ext cx="846137" cy="1819275"/>
          </a:xfr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checkerboard(down)">
                                      <p:cBhvr>
                                        <p:cTn id="7" dur="500"/>
                                        <p:tgtEl>
                                          <p:spTgt spid="122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2293">
                                            <p:txEl>
                                              <p:pRg st="1" end="1"/>
                                            </p:txEl>
                                          </p:spTgt>
                                        </p:tgtEl>
                                        <p:attrNameLst>
                                          <p:attrName>style.visibility</p:attrName>
                                        </p:attrNameLst>
                                      </p:cBhvr>
                                      <p:to>
                                        <p:strVal val="visible"/>
                                      </p:to>
                                    </p:set>
                                    <p:animEffect transition="in" filter="checkerboard(down)">
                                      <p:cBhvr>
                                        <p:cTn id="12" dur="500"/>
                                        <p:tgtEl>
                                          <p:spTgt spid="122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12293">
                                            <p:txEl>
                                              <p:pRg st="3" end="3"/>
                                            </p:txEl>
                                          </p:spTgt>
                                        </p:tgtEl>
                                        <p:attrNameLst>
                                          <p:attrName>style.visibility</p:attrName>
                                        </p:attrNameLst>
                                      </p:cBhvr>
                                      <p:to>
                                        <p:strVal val="visible"/>
                                      </p:to>
                                    </p:set>
                                    <p:animEffect transition="in" filter="checkerboard(down)">
                                      <p:cBhvr>
                                        <p:cTn id="17" dur="500"/>
                                        <p:tgtEl>
                                          <p:spTgt spid="122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150938" y="457200"/>
            <a:ext cx="7772400" cy="1143000"/>
          </a:xfrm>
        </p:spPr>
        <p:txBody>
          <a:bodyPr/>
          <a:lstStyle/>
          <a:p>
            <a:r>
              <a:rPr lang="es-ES" smtClean="0"/>
              <a:t>¿Cómo Se Detecta</a:t>
            </a:r>
            <a:r>
              <a:rPr lang="es-ES_tradnl" smtClean="0"/>
              <a:t> el SIDA?</a:t>
            </a:r>
            <a:endParaRPr lang="es-ES" smtClean="0"/>
          </a:p>
        </p:txBody>
      </p:sp>
      <p:sp>
        <p:nvSpPr>
          <p:cNvPr id="23555" name="Rectangle 3"/>
          <p:cNvSpPr>
            <a:spLocks noGrp="1" noChangeArrowheads="1"/>
          </p:cNvSpPr>
          <p:nvPr>
            <p:ph type="body" sz="half" idx="1"/>
          </p:nvPr>
        </p:nvSpPr>
        <p:spPr>
          <a:xfrm>
            <a:off x="1173163" y="1981200"/>
            <a:ext cx="3679825" cy="3810000"/>
          </a:xfrm>
        </p:spPr>
        <p:txBody>
          <a:bodyPr/>
          <a:lstStyle/>
          <a:p>
            <a:pPr algn="ctr">
              <a:buFont typeface="Monotype Sorts"/>
              <a:buNone/>
            </a:pPr>
            <a:r>
              <a:rPr lang="es-ES" sz="3600" b="1" smtClean="0">
                <a:solidFill>
                  <a:srgbClr val="E00000"/>
                </a:solidFill>
                <a:effectLst>
                  <a:outerShdw blurRad="38100" dist="38100" dir="2700000" algn="tl">
                    <a:srgbClr val="C0C0C0"/>
                  </a:outerShdw>
                </a:effectLst>
              </a:rPr>
              <a:t>Análisis </a:t>
            </a:r>
            <a:r>
              <a:rPr lang="es-ES_tradnl" sz="3600" b="1" smtClean="0">
                <a:solidFill>
                  <a:srgbClr val="E00000"/>
                </a:solidFill>
                <a:effectLst>
                  <a:outerShdw blurRad="38100" dist="38100" dir="2700000" algn="tl">
                    <a:srgbClr val="C0C0C0"/>
                  </a:outerShdw>
                </a:effectLst>
              </a:rPr>
              <a:t>S</a:t>
            </a:r>
            <a:r>
              <a:rPr lang="es-ES" sz="3600" b="1" smtClean="0">
                <a:solidFill>
                  <a:srgbClr val="E00000"/>
                </a:solidFill>
                <a:effectLst>
                  <a:outerShdw blurRad="38100" dist="38100" dir="2700000" algn="tl">
                    <a:srgbClr val="C0C0C0"/>
                  </a:outerShdw>
                </a:effectLst>
              </a:rPr>
              <a:t>angre:</a:t>
            </a:r>
            <a:r>
              <a:rPr lang="es-ES" sz="3600" smtClean="0">
                <a:solidFill>
                  <a:schemeClr val="accent1"/>
                </a:solidFill>
              </a:rPr>
              <a:t> </a:t>
            </a:r>
          </a:p>
          <a:p>
            <a:endParaRPr lang="es-ES" sz="2800" smtClean="0"/>
          </a:p>
          <a:p>
            <a:r>
              <a:rPr lang="es-ES" sz="2800" smtClean="0"/>
              <a:t>Anticuerpos del VIH</a:t>
            </a:r>
          </a:p>
          <a:p>
            <a:r>
              <a:rPr lang="es-ES" sz="2800" smtClean="0"/>
              <a:t>Prueba sencilla </a:t>
            </a:r>
          </a:p>
          <a:p>
            <a:r>
              <a:rPr lang="es-ES" sz="2800" smtClean="0"/>
              <a:t>Confidencial</a:t>
            </a:r>
            <a:endParaRPr lang="es-ES" sz="1800" smtClean="0"/>
          </a:p>
        </p:txBody>
      </p:sp>
      <p:pic>
        <p:nvPicPr>
          <p:cNvPr id="102404" name="Picture 9" descr="HM00366_"/>
          <p:cNvPicPr>
            <a:picLocks noChangeAspect="1" noChangeArrowheads="1"/>
          </p:cNvPicPr>
          <p:nvPr/>
        </p:nvPicPr>
        <p:blipFill>
          <a:blip r:embed="rId3" cstate="print"/>
          <a:srcRect/>
          <a:stretch>
            <a:fillRect/>
          </a:stretch>
        </p:blipFill>
        <p:spPr bwMode="auto">
          <a:xfrm>
            <a:off x="6096000" y="2678113"/>
            <a:ext cx="2438400" cy="2122487"/>
          </a:xfrm>
          <a:prstGeom prst="rect">
            <a:avLst/>
          </a:prstGeom>
          <a:noFill/>
          <a:ln w="9525">
            <a:noFill/>
            <a:miter lim="800000"/>
            <a:headEnd/>
            <a:tailEnd/>
          </a:ln>
        </p:spPr>
      </p:pic>
      <p:pic>
        <p:nvPicPr>
          <p:cNvPr id="102405" name="Picture 14" descr="lazo rojo"/>
          <p:cNvPicPr>
            <a:picLocks noChangeAspect="1" noChangeArrowheads="1"/>
          </p:cNvPicPr>
          <p:nvPr>
            <p:ph sz="half" idx="2"/>
          </p:nvPr>
        </p:nvPicPr>
        <p:blipFill>
          <a:blip r:embed="rId4" cstate="print"/>
          <a:srcRect/>
          <a:stretch>
            <a:fillRect/>
          </a:stretch>
        </p:blipFill>
        <p:spPr>
          <a:xfrm>
            <a:off x="1050925" y="161925"/>
            <a:ext cx="847725" cy="1819275"/>
          </a:xfr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p:cTn id="7" dur="5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55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355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2355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 calcmode="lin" valueType="num">
                                      <p:cBhvr>
                                        <p:cTn id="15" dur="500" fill="hold"/>
                                        <p:tgtEl>
                                          <p:spTgt spid="23555">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23555">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23555">
                                            <p:txEl>
                                              <p:pRg st="2" end="2"/>
                                            </p:txEl>
                                          </p:spTgt>
                                        </p:tgtEl>
                                        <p:attrNameLst>
                                          <p:attrName>ppt_x</p:attrName>
                                        </p:attrNameLst>
                                      </p:cBhvr>
                                      <p:tavLst>
                                        <p:tav tm="0">
                                          <p:val>
                                            <p:fltVal val="0.5"/>
                                          </p:val>
                                        </p:tav>
                                        <p:tav tm="100000">
                                          <p:val>
                                            <p:strVal val="#ppt_x"/>
                                          </p:val>
                                        </p:tav>
                                      </p:tavLst>
                                    </p:anim>
                                    <p:anim calcmode="lin" valueType="num">
                                      <p:cBhvr>
                                        <p:cTn id="18" dur="500" fill="hold"/>
                                        <p:tgtEl>
                                          <p:spTgt spid="23555">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23555">
                                            <p:txEl>
                                              <p:pRg st="3" end="3"/>
                                            </p:txEl>
                                          </p:spTgt>
                                        </p:tgtEl>
                                        <p:attrNameLst>
                                          <p:attrName>style.visibility</p:attrName>
                                        </p:attrNameLst>
                                      </p:cBhvr>
                                      <p:to>
                                        <p:strVal val="visible"/>
                                      </p:to>
                                    </p:set>
                                    <p:anim calcmode="lin" valueType="num">
                                      <p:cBhvr>
                                        <p:cTn id="23" dur="500" fill="hold"/>
                                        <p:tgtEl>
                                          <p:spTgt spid="23555">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23555">
                                            <p:txEl>
                                              <p:pRg st="3" end="3"/>
                                            </p:txEl>
                                          </p:spTgt>
                                        </p:tgtEl>
                                        <p:attrNameLst>
                                          <p:attrName>ppt_h</p:attrName>
                                        </p:attrNameLst>
                                      </p:cBhvr>
                                      <p:tavLst>
                                        <p:tav tm="0">
                                          <p:val>
                                            <p:fltVal val="0"/>
                                          </p:val>
                                        </p:tav>
                                        <p:tav tm="100000">
                                          <p:val>
                                            <p:strVal val="#ppt_h"/>
                                          </p:val>
                                        </p:tav>
                                      </p:tavLst>
                                    </p:anim>
                                    <p:anim calcmode="lin" valueType="num">
                                      <p:cBhvr>
                                        <p:cTn id="25" dur="500" fill="hold"/>
                                        <p:tgtEl>
                                          <p:spTgt spid="23555">
                                            <p:txEl>
                                              <p:pRg st="3" end="3"/>
                                            </p:txEl>
                                          </p:spTgt>
                                        </p:tgtEl>
                                        <p:attrNameLst>
                                          <p:attrName>ppt_x</p:attrName>
                                        </p:attrNameLst>
                                      </p:cBhvr>
                                      <p:tavLst>
                                        <p:tav tm="0">
                                          <p:val>
                                            <p:fltVal val="0.5"/>
                                          </p:val>
                                        </p:tav>
                                        <p:tav tm="100000">
                                          <p:val>
                                            <p:strVal val="#ppt_x"/>
                                          </p:val>
                                        </p:tav>
                                      </p:tavLst>
                                    </p:anim>
                                    <p:anim calcmode="lin" valueType="num">
                                      <p:cBhvr>
                                        <p:cTn id="26" dur="500" fill="hold"/>
                                        <p:tgtEl>
                                          <p:spTgt spid="23555">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p:cTn id="31" dur="500" fill="hold"/>
                                        <p:tgtEl>
                                          <p:spTgt spid="2355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3555">
                                            <p:txEl>
                                              <p:pRg st="4" end="4"/>
                                            </p:txEl>
                                          </p:spTgt>
                                        </p:tgtEl>
                                        <p:attrNameLst>
                                          <p:attrName>ppt_h</p:attrName>
                                        </p:attrNameLst>
                                      </p:cBhvr>
                                      <p:tavLst>
                                        <p:tav tm="0">
                                          <p:val>
                                            <p:fltVal val="0"/>
                                          </p:val>
                                        </p:tav>
                                        <p:tav tm="100000">
                                          <p:val>
                                            <p:strVal val="#ppt_h"/>
                                          </p:val>
                                        </p:tav>
                                      </p:tavLst>
                                    </p:anim>
                                    <p:anim calcmode="lin" valueType="num">
                                      <p:cBhvr>
                                        <p:cTn id="33" dur="500" fill="hold"/>
                                        <p:tgtEl>
                                          <p:spTgt spid="23555">
                                            <p:txEl>
                                              <p:pRg st="4" end="4"/>
                                            </p:txEl>
                                          </p:spTgt>
                                        </p:tgtEl>
                                        <p:attrNameLst>
                                          <p:attrName>ppt_x</p:attrName>
                                        </p:attrNameLst>
                                      </p:cBhvr>
                                      <p:tavLst>
                                        <p:tav tm="0">
                                          <p:val>
                                            <p:fltVal val="0.5"/>
                                          </p:val>
                                        </p:tav>
                                        <p:tav tm="100000">
                                          <p:val>
                                            <p:strVal val="#ppt_x"/>
                                          </p:val>
                                        </p:tav>
                                      </p:tavLst>
                                    </p:anim>
                                    <p:anim calcmode="lin" valueType="num">
                                      <p:cBhvr>
                                        <p:cTn id="34" dur="500" fill="hold"/>
                                        <p:tgtEl>
                                          <p:spTgt spid="23555">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881063" y="457200"/>
            <a:ext cx="8042275" cy="1143000"/>
          </a:xfrm>
        </p:spPr>
        <p:txBody>
          <a:bodyPr/>
          <a:lstStyle/>
          <a:p>
            <a:r>
              <a:rPr lang="es-ES" smtClean="0"/>
              <a:t>¿Es Obligatorio Hacerse La Prueba?</a:t>
            </a:r>
            <a:br>
              <a:rPr lang="es-ES" smtClean="0"/>
            </a:br>
            <a:endParaRPr lang="es-ES" smtClean="0"/>
          </a:p>
        </p:txBody>
      </p:sp>
      <p:sp>
        <p:nvSpPr>
          <p:cNvPr id="24579" name="Rectangle 3"/>
          <p:cNvSpPr>
            <a:spLocks noGrp="1" noChangeArrowheads="1"/>
          </p:cNvSpPr>
          <p:nvPr>
            <p:ph type="body" idx="1"/>
          </p:nvPr>
        </p:nvSpPr>
        <p:spPr>
          <a:xfrm>
            <a:off x="1173163" y="1752600"/>
            <a:ext cx="6345237" cy="4114800"/>
          </a:xfrm>
        </p:spPr>
        <p:txBody>
          <a:bodyPr/>
          <a:lstStyle/>
          <a:p>
            <a:pPr>
              <a:lnSpc>
                <a:spcPct val="90000"/>
              </a:lnSpc>
            </a:pPr>
            <a:r>
              <a:rPr lang="es-ES" b="1" smtClean="0"/>
              <a:t>NO es obligatorio</a:t>
            </a:r>
          </a:p>
          <a:p>
            <a:pPr>
              <a:lnSpc>
                <a:spcPct val="90000"/>
              </a:lnSpc>
            </a:pPr>
            <a:r>
              <a:rPr lang="es-ES" b="1" smtClean="0"/>
              <a:t>Es obligación para </a:t>
            </a:r>
            <a:r>
              <a:rPr lang="es-ES_tradnl" b="1" smtClean="0"/>
              <a:t>donantes de:</a:t>
            </a:r>
            <a:endParaRPr lang="es-ES" b="1" smtClean="0"/>
          </a:p>
          <a:p>
            <a:pPr lvl="1">
              <a:lnSpc>
                <a:spcPct val="90000"/>
              </a:lnSpc>
            </a:pPr>
            <a:r>
              <a:rPr lang="es-ES" b="1" smtClean="0"/>
              <a:t>Sangre</a:t>
            </a:r>
          </a:p>
          <a:p>
            <a:pPr lvl="1">
              <a:lnSpc>
                <a:spcPct val="90000"/>
              </a:lnSpc>
            </a:pPr>
            <a:r>
              <a:rPr lang="es-ES" b="1" smtClean="0"/>
              <a:t>Órganos</a:t>
            </a:r>
          </a:p>
          <a:p>
            <a:pPr>
              <a:lnSpc>
                <a:spcPct val="90000"/>
              </a:lnSpc>
            </a:pPr>
            <a:r>
              <a:rPr lang="es-ES" b="1" smtClean="0"/>
              <a:t>Recomendable tras:</a:t>
            </a:r>
          </a:p>
          <a:p>
            <a:pPr lvl="1">
              <a:lnSpc>
                <a:spcPct val="90000"/>
              </a:lnSpc>
            </a:pPr>
            <a:r>
              <a:rPr lang="es-ES" b="1" smtClean="0"/>
              <a:t>Situación de posible contacto</a:t>
            </a:r>
          </a:p>
          <a:p>
            <a:pPr lvl="1">
              <a:lnSpc>
                <a:spcPct val="90000"/>
              </a:lnSpc>
            </a:pPr>
            <a:r>
              <a:rPr lang="es-ES" b="1" smtClean="0"/>
              <a:t>En embarazadas</a:t>
            </a:r>
          </a:p>
          <a:p>
            <a:pPr lvl="1">
              <a:lnSpc>
                <a:spcPct val="90000"/>
              </a:lnSpc>
            </a:pPr>
            <a:r>
              <a:rPr lang="es-ES" b="1" smtClean="0"/>
              <a:t>En una ocasión para todo la población</a:t>
            </a:r>
            <a:endParaRPr lang="es-ES" smtClean="0"/>
          </a:p>
        </p:txBody>
      </p:sp>
      <p:pic>
        <p:nvPicPr>
          <p:cNvPr id="103428" name="Picture 8" descr="BD19900_"/>
          <p:cNvPicPr>
            <a:picLocks noChangeAspect="1" noChangeArrowheads="1"/>
          </p:cNvPicPr>
          <p:nvPr/>
        </p:nvPicPr>
        <p:blipFill>
          <a:blip r:embed="rId3" cstate="print"/>
          <a:srcRect/>
          <a:stretch>
            <a:fillRect/>
          </a:stretch>
        </p:blipFill>
        <p:spPr bwMode="auto">
          <a:xfrm>
            <a:off x="6502400" y="2625725"/>
            <a:ext cx="2336800" cy="25558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randombar(horizontal)">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randombar(horizontal)">
                                      <p:cBhvr>
                                        <p:cTn id="12" dur="500"/>
                                        <p:tgtEl>
                                          <p:spTgt spid="24579">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Effect transition="in" filter="randombar(horizontal)">
                                      <p:cBhvr>
                                        <p:cTn id="15" dur="500"/>
                                        <p:tgtEl>
                                          <p:spTgt spid="24579">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4579">
                                            <p:txEl>
                                              <p:pRg st="3" end="3"/>
                                            </p:txEl>
                                          </p:spTgt>
                                        </p:tgtEl>
                                        <p:attrNameLst>
                                          <p:attrName>style.visibility</p:attrName>
                                        </p:attrNameLst>
                                      </p:cBhvr>
                                      <p:to>
                                        <p:strVal val="visible"/>
                                      </p:to>
                                    </p:set>
                                    <p:animEffect transition="in" filter="randombar(horizontal)">
                                      <p:cBhvr>
                                        <p:cTn id="18" dur="500"/>
                                        <p:tgtEl>
                                          <p:spTgt spid="2457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animEffect transition="in" filter="randombar(horizontal)">
                                      <p:cBhvr>
                                        <p:cTn id="23" dur="500"/>
                                        <p:tgtEl>
                                          <p:spTgt spid="24579">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4579">
                                            <p:txEl>
                                              <p:pRg st="5" end="5"/>
                                            </p:txEl>
                                          </p:spTgt>
                                        </p:tgtEl>
                                        <p:attrNameLst>
                                          <p:attrName>style.visibility</p:attrName>
                                        </p:attrNameLst>
                                      </p:cBhvr>
                                      <p:to>
                                        <p:strVal val="visible"/>
                                      </p:to>
                                    </p:set>
                                    <p:animEffect transition="in" filter="randombar(horizontal)">
                                      <p:cBhvr>
                                        <p:cTn id="26" dur="500"/>
                                        <p:tgtEl>
                                          <p:spTgt spid="24579">
                                            <p:txEl>
                                              <p:pRg st="5" end="5"/>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4579">
                                            <p:txEl>
                                              <p:pRg st="6" end="6"/>
                                            </p:txEl>
                                          </p:spTgt>
                                        </p:tgtEl>
                                        <p:attrNameLst>
                                          <p:attrName>style.visibility</p:attrName>
                                        </p:attrNameLst>
                                      </p:cBhvr>
                                      <p:to>
                                        <p:strVal val="visible"/>
                                      </p:to>
                                    </p:set>
                                    <p:animEffect transition="in" filter="randombar(horizontal)">
                                      <p:cBhvr>
                                        <p:cTn id="29" dur="500"/>
                                        <p:tgtEl>
                                          <p:spTgt spid="24579">
                                            <p:txEl>
                                              <p:pRg st="6" end="6"/>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4579">
                                            <p:txEl>
                                              <p:pRg st="7" end="7"/>
                                            </p:txEl>
                                          </p:spTgt>
                                        </p:tgtEl>
                                        <p:attrNameLst>
                                          <p:attrName>style.visibility</p:attrName>
                                        </p:attrNameLst>
                                      </p:cBhvr>
                                      <p:to>
                                        <p:strVal val="visible"/>
                                      </p:to>
                                    </p:set>
                                    <p:animEffect transition="in" filter="randombar(horizontal)">
                                      <p:cBhvr>
                                        <p:cTn id="32" dur="500"/>
                                        <p:tgtEl>
                                          <p:spTgt spid="24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4557</Words>
  <Application>Microsoft Office PowerPoint</Application>
  <PresentationFormat>Presentación en pantalla (4:3)</PresentationFormat>
  <Paragraphs>436</Paragraphs>
  <Slides>102</Slides>
  <Notes>28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102</vt:i4>
      </vt:variant>
    </vt:vector>
  </HeadingPairs>
  <TitlesOfParts>
    <vt:vector size="110" baseType="lpstr">
      <vt:lpstr>Arial</vt:lpstr>
      <vt:lpstr>Calibri</vt:lpstr>
      <vt:lpstr>Wingdings</vt:lpstr>
      <vt:lpstr>Tahoma</vt:lpstr>
      <vt:lpstr>Arial Narrow</vt:lpstr>
      <vt:lpstr>Monotype Sorts</vt:lpstr>
      <vt:lpstr>Comic Sans MS</vt:lpstr>
      <vt:lpstr>Diseño predeterminado</vt:lpstr>
      <vt:lpstr>ENFERMEDADES DE TRANSMISION SEXUAL</vt:lpstr>
      <vt:lpstr>Diapositiva 2</vt:lpstr>
      <vt:lpstr>Diapositiva 3</vt:lpstr>
      <vt:lpstr>Diapositiva 4</vt:lpstr>
      <vt:lpstr>Infecciones genitales</vt:lpstr>
      <vt:lpstr>Gonorrea</vt:lpstr>
      <vt:lpstr>GONORREA</vt:lpstr>
      <vt:lpstr>¿Qué síntomas produce?</vt:lpstr>
      <vt:lpstr>Diapositiva 9</vt:lpstr>
      <vt:lpstr>Diapositiva 10</vt:lpstr>
      <vt:lpstr>Diapositiva 11</vt:lpstr>
      <vt:lpstr>Enfermedad Gonocócica Diagnóstico</vt:lpstr>
      <vt:lpstr>HERPES GENITAL</vt:lpstr>
      <vt:lpstr>HERPES GENITAL</vt:lpstr>
      <vt:lpstr>Diapositiva 15</vt:lpstr>
      <vt:lpstr>Herpes Genital</vt:lpstr>
      <vt:lpstr>Lesiones Vulvares y Ulceras Genitales Herpes Simple</vt:lpstr>
      <vt:lpstr>Diapositiva 18</vt:lpstr>
      <vt:lpstr>Diapositiva 19</vt:lpstr>
      <vt:lpstr>Diapositiva 20</vt:lpstr>
      <vt:lpstr>LADILLAS</vt:lpstr>
      <vt:lpstr>LADILLAS</vt:lpstr>
      <vt:lpstr>La Sífilis</vt:lpstr>
      <vt:lpstr>SIFILIS</vt:lpstr>
      <vt:lpstr>Diapositiva 25</vt:lpstr>
      <vt:lpstr>Diapositiva 26</vt:lpstr>
      <vt:lpstr>Sífilis Manifestaciones clínicas</vt:lpstr>
      <vt:lpstr>Diapositiva 28</vt:lpstr>
      <vt:lpstr>Sífilis Manifestaciones clínicas</vt:lpstr>
      <vt:lpstr>Diapositiva 30</vt:lpstr>
      <vt:lpstr>Diapositiva 31</vt:lpstr>
      <vt:lpstr>Diapositiva 32</vt:lpstr>
      <vt:lpstr>Diapositiva 33</vt:lpstr>
      <vt:lpstr>Diapositiva 34</vt:lpstr>
      <vt:lpstr>Diapositiva 35</vt:lpstr>
      <vt:lpstr>CLAMIDIA</vt:lpstr>
      <vt:lpstr>Diapositiva 37</vt:lpstr>
      <vt:lpstr>Diapositiva 38</vt:lpstr>
      <vt:lpstr>Diapositiva 39</vt:lpstr>
      <vt:lpstr>Diapositiva 40</vt:lpstr>
      <vt:lpstr>Clamidiasis</vt:lpstr>
      <vt:lpstr>Diapositiva 42</vt:lpstr>
      <vt:lpstr>Diapositiva 43</vt:lpstr>
      <vt:lpstr>Diapositiva 44</vt:lpstr>
      <vt:lpstr>Diapositiva 45</vt:lpstr>
      <vt:lpstr>VERRUGAS GENITALES</vt:lpstr>
      <vt:lpstr>Diapositiva 47</vt:lpstr>
      <vt:lpstr>Diapositiva 48</vt:lpstr>
      <vt:lpstr>Verruga genital</vt:lpstr>
      <vt:lpstr>Verrugas genitales o condiloma acuminado</vt:lpstr>
      <vt:lpstr>Diapositiva 51</vt:lpstr>
      <vt:lpstr>Diapositiva 52</vt:lpstr>
      <vt:lpstr>Diapositiva 53</vt:lpstr>
      <vt:lpstr>Diapositiva 54</vt:lpstr>
      <vt:lpstr>Diapositiva 55</vt:lpstr>
      <vt:lpstr>Diapositiva 56</vt:lpstr>
      <vt:lpstr>Lesiones Vulvares y Ulceras Genitales. Granuloma Inguinal</vt:lpstr>
      <vt:lpstr>TRICOMONIASIS</vt:lpstr>
      <vt:lpstr>Diapositiva 59</vt:lpstr>
      <vt:lpstr>SIDA</vt:lpstr>
      <vt:lpstr>Diapositiva 61</vt:lpstr>
      <vt:lpstr>Diapositiva 62</vt:lpstr>
      <vt:lpstr>Diapositiva 63</vt:lpstr>
      <vt:lpstr>Enfermedad por el virus de Inmunodeficiencia Humana</vt:lpstr>
      <vt:lpstr>Enfermedad por el virus de Inmunodeficiencia Humana</vt:lpstr>
      <vt:lpstr>Enfermedad por el virus de Inmunodeficiencia Humana</vt:lpstr>
      <vt:lpstr>Diapositiva 67</vt:lpstr>
      <vt:lpstr>Enfermedad por el virus de Inmunodeficiencia Humana</vt:lpstr>
      <vt:lpstr>Enfermedad por el virus de Inmunodeficiencia Humana: Vías de transmisión</vt:lpstr>
      <vt:lpstr>Enfermedad por el virus de Inmunodeficiencia Humana</vt:lpstr>
      <vt:lpstr>Enfermedad por el virus de Inmunodeficiencia Humana</vt:lpstr>
      <vt:lpstr>Enfermedad por el virus de Inmunodeficiencia Humana</vt:lpstr>
      <vt:lpstr>Enfermedad por el virus de Inmunodeficiencia Humana</vt:lpstr>
      <vt:lpstr>Enfermedad por el virus de Inmunodeficiencia Humana</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Medidas Preventivas</vt:lpstr>
      <vt:lpstr>¿Preguntas?  SIDA  ¿Respuestas?</vt:lpstr>
      <vt:lpstr>Los Diez Mandamientos Del SIDA</vt:lpstr>
      <vt:lpstr>Los Diez Mandamientos Del SIDA</vt:lpstr>
      <vt:lpstr>Los Diez Mandamientos Del SIDA</vt:lpstr>
      <vt:lpstr>¿Qué Es El SIDA?</vt:lpstr>
      <vt:lpstr>¿Quién Puede Padecer El SIDA?</vt:lpstr>
      <vt:lpstr>¿Es Una Enfermedad Grave?</vt:lpstr>
      <vt:lpstr>¿Cómo Se Contagia el SIDA?</vt:lpstr>
      <vt:lpstr>¿Los Animales Pueden Contagiarlo?</vt:lpstr>
      <vt:lpstr>¿Un Solo Contacto Puede Contagiar?</vt:lpstr>
      <vt:lpstr>¿Cómo Se Detecta el SIDA?</vt:lpstr>
      <vt:lpstr>¿Es Obligatorio Hacerse La Prueba? </vt:lpstr>
      <vt:lpstr>¿Hay Que Aislar a Los Enfermos? </vt:lpstr>
      <vt:lpstr>¿Se Puede Curar el SIDA? </vt:lpstr>
      <vt:lpstr>Se Resume En 2 Mandamientos</vt:lpstr>
    </vt:vector>
  </TitlesOfParts>
  <Company>DSM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ENFERMEDADES DE TRANSMISION SEXUAL</dc:title>
  <dc:creator>Luis Zarate Ampuero</dc:creator>
  <cp:lastModifiedBy>Luis Zarate Ampuero</cp:lastModifiedBy>
  <cp:revision>12</cp:revision>
  <dcterms:created xsi:type="dcterms:W3CDTF">2008-12-21T16:53:26Z</dcterms:created>
  <dcterms:modified xsi:type="dcterms:W3CDTF">2013-09-12T11:16:26Z</dcterms:modified>
</cp:coreProperties>
</file>