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70" r:id="rId2"/>
    <p:sldId id="272" r:id="rId3"/>
    <p:sldId id="273" r:id="rId4"/>
    <p:sldId id="274" r:id="rId5"/>
    <p:sldId id="275" r:id="rId6"/>
    <p:sldId id="276" r:id="rId7"/>
    <p:sldId id="277" r:id="rId8"/>
    <p:sldId id="278" r:id="rId9"/>
    <p:sldId id="285" r:id="rId10"/>
    <p:sldId id="279" r:id="rId11"/>
    <p:sldId id="280" r:id="rId12"/>
    <p:sldId id="281" r:id="rId13"/>
    <p:sldId id="283" r:id="rId14"/>
    <p:sldId id="282" r:id="rId15"/>
    <p:sldId id="292" r:id="rId16"/>
    <p:sldId id="284" r:id="rId17"/>
    <p:sldId id="286" r:id="rId18"/>
    <p:sldId id="269" r:id="rId19"/>
    <p:sldId id="287" r:id="rId20"/>
    <p:sldId id="288" r:id="rId21"/>
    <p:sldId id="290" r:id="rId22"/>
    <p:sldId id="291" r:id="rId23"/>
    <p:sldId id="289" r:id="rId24"/>
    <p:sldId id="293" r:id="rId25"/>
    <p:sldId id="294" r:id="rId26"/>
    <p:sldId id="296" r:id="rId27"/>
    <p:sldId id="299" r:id="rId28"/>
    <p:sldId id="295" r:id="rId29"/>
    <p:sldId id="297" r:id="rId30"/>
    <p:sldId id="298"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101D1"/>
    <a:srgbClr val="CC3399"/>
    <a:srgbClr val="9900FF"/>
    <a:srgbClr val="FF0707"/>
    <a:srgbClr val="FFFF2F"/>
    <a:srgbClr val="1414FE"/>
    <a:srgbClr val="D3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3902075"/>
            <a:ext cx="3400425" cy="2949575"/>
            <a:chOff x="0" y="2458"/>
            <a:chExt cx="2142" cy="1858"/>
          </a:xfrm>
        </p:grpSpPr>
        <p:sp>
          <p:nvSpPr>
            <p:cNvPr id="2355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355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s-CO"/>
            </a:p>
          </p:txBody>
        </p:sp>
        <p:sp>
          <p:nvSpPr>
            <p:cNvPr id="2355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355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355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CO"/>
            </a:p>
          </p:txBody>
        </p:sp>
        <p:sp>
          <p:nvSpPr>
            <p:cNvPr id="2356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s-CO"/>
            </a:p>
          </p:txBody>
        </p:sp>
        <p:sp>
          <p:nvSpPr>
            <p:cNvPr id="2356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CO"/>
            </a:p>
          </p:txBody>
        </p:sp>
      </p:grpSp>
      <p:sp>
        <p:nvSpPr>
          <p:cNvPr id="23562" name="Rectangle 10"/>
          <p:cNvSpPr>
            <a:spLocks noGrp="1" noChangeArrowheads="1"/>
          </p:cNvSpPr>
          <p:nvPr>
            <p:ph type="ctrTitle" sz="quarter"/>
          </p:nvPr>
        </p:nvSpPr>
        <p:spPr>
          <a:xfrm>
            <a:off x="685800" y="1873250"/>
            <a:ext cx="7772400" cy="1555750"/>
          </a:xfrm>
        </p:spPr>
        <p:txBody>
          <a:bodyPr/>
          <a:lstStyle>
            <a:lvl1pPr>
              <a:defRPr sz="4800"/>
            </a:lvl1pPr>
          </a:lstStyle>
          <a:p>
            <a:r>
              <a:rPr lang="es-ES"/>
              <a:t>Haga clic para cambiar el estilo de título	</a:t>
            </a:r>
          </a:p>
        </p:txBody>
      </p:sp>
      <p:sp>
        <p:nvSpPr>
          <p:cNvPr id="2356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23564" name="Rectangle 12"/>
          <p:cNvSpPr>
            <a:spLocks noGrp="1" noChangeArrowheads="1"/>
          </p:cNvSpPr>
          <p:nvPr>
            <p:ph type="dt" sz="quarter" idx="2"/>
          </p:nvPr>
        </p:nvSpPr>
        <p:spPr/>
        <p:txBody>
          <a:bodyPr/>
          <a:lstStyle>
            <a:lvl1pPr>
              <a:defRPr/>
            </a:lvl1pPr>
          </a:lstStyle>
          <a:p>
            <a:endParaRPr lang="es-ES"/>
          </a:p>
        </p:txBody>
      </p:sp>
      <p:sp>
        <p:nvSpPr>
          <p:cNvPr id="23565" name="Rectangle 13"/>
          <p:cNvSpPr>
            <a:spLocks noGrp="1" noChangeArrowheads="1"/>
          </p:cNvSpPr>
          <p:nvPr>
            <p:ph type="ftr" sz="quarter" idx="3"/>
          </p:nvPr>
        </p:nvSpPr>
        <p:spPr/>
        <p:txBody>
          <a:bodyPr/>
          <a:lstStyle>
            <a:lvl1pPr>
              <a:defRPr/>
            </a:lvl1pPr>
          </a:lstStyle>
          <a:p>
            <a:endParaRPr lang="es-ES"/>
          </a:p>
        </p:txBody>
      </p:sp>
      <p:sp>
        <p:nvSpPr>
          <p:cNvPr id="23566" name="Rectangle 14"/>
          <p:cNvSpPr>
            <a:spLocks noGrp="1" noChangeArrowheads="1"/>
          </p:cNvSpPr>
          <p:nvPr>
            <p:ph type="sldNum" sz="quarter" idx="4"/>
          </p:nvPr>
        </p:nvSpPr>
        <p:spPr/>
        <p:txBody>
          <a:bodyPr/>
          <a:lstStyle>
            <a:lvl1pPr>
              <a:defRPr/>
            </a:lvl1pPr>
          </a:lstStyle>
          <a:p>
            <a:fld id="{650FBEF5-164C-4246-91E1-038191D8D6D5}" type="slidenum">
              <a:rPr lang="es-ES"/>
              <a:pPr/>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7F687B0-544D-482B-B3C3-51F7804E3DCC}"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B762A5D-BB7F-4632-8720-25DF26F29EB4}"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8400"/>
            <a:ext cx="2133600" cy="457200"/>
          </a:xfrm>
        </p:spPr>
        <p:txBody>
          <a:bodyPr/>
          <a:lstStyle>
            <a:lvl1pPr>
              <a:defRPr/>
            </a:lvl1pPr>
          </a:lstStyle>
          <a:p>
            <a:fld id="{B9641629-0553-4B3F-B7AC-8F30F224D946}"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2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8400"/>
            <a:ext cx="2133600" cy="457200"/>
          </a:xfrm>
        </p:spPr>
        <p:txBody>
          <a:bodyPr/>
          <a:lstStyle>
            <a:lvl1pPr>
              <a:defRPr/>
            </a:lvl1pPr>
          </a:lstStyle>
          <a:p>
            <a:fld id="{5F91DAEB-153E-4BCF-8984-870747785584}"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DBD57FA-2CB1-4B8A-B34D-6F6CE2451FE4}"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1CB0A4B-3F4F-4187-8965-0D793CADB15A}"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81F8898-8933-4627-8B77-76A411967525}"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80ED750C-F52F-407D-9961-AB19CD73E14F}"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7FE9798D-EA31-4BFC-A132-1A85CD5403D5}"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01CE97FE-761C-4AEC-8F7C-964BA749CA9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377F739-4726-4D92-9117-19D2F90739D3}"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E862A3E-91C4-41B4-A915-433E014416C8}"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3902075"/>
            <a:ext cx="3400425" cy="2949575"/>
            <a:chOff x="0" y="2458"/>
            <a:chExt cx="2142" cy="1858"/>
          </a:xfrm>
        </p:grpSpPr>
        <p:sp>
          <p:nvSpPr>
            <p:cNvPr id="225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25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s-CO"/>
            </a:p>
          </p:txBody>
        </p:sp>
        <p:sp>
          <p:nvSpPr>
            <p:cNvPr id="225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25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25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CO"/>
            </a:p>
          </p:txBody>
        </p:sp>
        <p:sp>
          <p:nvSpPr>
            <p:cNvPr id="225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s-CO"/>
            </a:p>
          </p:txBody>
        </p:sp>
        <p:sp>
          <p:nvSpPr>
            <p:cNvPr id="225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CO"/>
            </a:p>
          </p:txBody>
        </p:sp>
      </p:grpSp>
      <p:sp>
        <p:nvSpPr>
          <p:cNvPr id="225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225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25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s-ES"/>
          </a:p>
        </p:txBody>
      </p:sp>
      <p:sp>
        <p:nvSpPr>
          <p:cNvPr id="225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s-ES"/>
          </a:p>
        </p:txBody>
      </p:sp>
      <p:sp>
        <p:nvSpPr>
          <p:cNvPr id="225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F7E1047C-6CDA-4087-A69C-75776994E15C}"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WordArt 6"/>
          <p:cNvSpPr>
            <a:spLocks noChangeArrowheads="1" noChangeShapeType="1" noTextEdit="1"/>
          </p:cNvSpPr>
          <p:nvPr/>
        </p:nvSpPr>
        <p:spPr bwMode="auto">
          <a:xfrm>
            <a:off x="1042988" y="2276475"/>
            <a:ext cx="7056437" cy="4032250"/>
          </a:xfrm>
          <a:prstGeom prst="rect">
            <a:avLst/>
          </a:prstGeom>
        </p:spPr>
        <p:txBody>
          <a:bodyPr wrap="none" fromWordArt="1">
            <a:prstTxWarp prst="textDeflate">
              <a:avLst>
                <a:gd name="adj" fmla="val 26227"/>
              </a:avLst>
            </a:prstTxWarp>
          </a:bodyPr>
          <a:lstStyle/>
          <a:p>
            <a:pPr algn="ctr"/>
            <a:r>
              <a:rPr lang="es-CO" sz="3600" b="1" kern="1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Kartika"/>
                <a:cs typeface="Kartika"/>
              </a:rPr>
              <a:t>EL MAGNETISMO</a:t>
            </a:r>
          </a:p>
        </p:txBody>
      </p:sp>
      <p:pic>
        <p:nvPicPr>
          <p:cNvPr id="24586" name="Picture 10" descr="heriman2"/>
          <p:cNvPicPr>
            <a:picLocks noChangeAspect="1" noChangeArrowheads="1" noCrop="1"/>
          </p:cNvPicPr>
          <p:nvPr/>
        </p:nvPicPr>
        <p:blipFill>
          <a:blip r:embed="rId2" cstate="print"/>
          <a:srcRect/>
          <a:stretch>
            <a:fillRect/>
          </a:stretch>
        </p:blipFill>
        <p:spPr bwMode="auto">
          <a:xfrm rot="-3367487">
            <a:off x="3228181" y="1604169"/>
            <a:ext cx="1163638" cy="1644650"/>
          </a:xfrm>
          <a:prstGeom prst="rect">
            <a:avLst/>
          </a:prstGeom>
          <a:noFill/>
        </p:spPr>
      </p:pic>
      <p:pic>
        <p:nvPicPr>
          <p:cNvPr id="24587" name="Picture 11" descr="transmagnet_t1"/>
          <p:cNvPicPr>
            <a:picLocks noChangeAspect="1" noChangeArrowheads="1" noCrop="1"/>
          </p:cNvPicPr>
          <p:nvPr/>
        </p:nvPicPr>
        <p:blipFill>
          <a:blip r:embed="rId2" cstate="print"/>
          <a:srcRect/>
          <a:stretch>
            <a:fillRect/>
          </a:stretch>
        </p:blipFill>
        <p:spPr bwMode="auto">
          <a:xfrm rot="2828731">
            <a:off x="5095081" y="1631157"/>
            <a:ext cx="1069975" cy="1512888"/>
          </a:xfrm>
          <a:prstGeom prst="rect">
            <a:avLst/>
          </a:prstGeom>
          <a:noFill/>
        </p:spPr>
      </p:pic>
      <p:pic>
        <p:nvPicPr>
          <p:cNvPr id="24588" name="Picture 12" descr="heriman1"/>
          <p:cNvPicPr>
            <a:picLocks noChangeAspect="1" noChangeArrowheads="1" noCrop="1"/>
          </p:cNvPicPr>
          <p:nvPr/>
        </p:nvPicPr>
        <p:blipFill>
          <a:blip r:embed="rId3" cstate="print"/>
          <a:srcRect/>
          <a:stretch>
            <a:fillRect/>
          </a:stretch>
        </p:blipFill>
        <p:spPr bwMode="auto">
          <a:xfrm>
            <a:off x="4067175" y="5300663"/>
            <a:ext cx="1296988" cy="1296987"/>
          </a:xfrm>
          <a:prstGeom prst="rect">
            <a:avLst/>
          </a:prstGeom>
          <a:noFill/>
        </p:spPr>
      </p:pic>
      <p:sp>
        <p:nvSpPr>
          <p:cNvPr id="6" name="5 CuadroTexto"/>
          <p:cNvSpPr txBox="1"/>
          <p:nvPr/>
        </p:nvSpPr>
        <p:spPr>
          <a:xfrm>
            <a:off x="323528" y="332656"/>
            <a:ext cx="1368152" cy="369332"/>
          </a:xfrm>
          <a:prstGeom prst="rect">
            <a:avLst/>
          </a:prstGeom>
          <a:noFill/>
        </p:spPr>
        <p:txBody>
          <a:bodyPr wrap="square" rtlCol="0">
            <a:spAutoFit/>
          </a:bodyPr>
          <a:lstStyle/>
          <a:p>
            <a:r>
              <a:rPr lang="es-ES" dirty="0" smtClean="0"/>
              <a:t>Luis Zárate</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2700338" y="549275"/>
            <a:ext cx="3744912" cy="457200"/>
          </a:xfrm>
          <a:prstGeom prst="rect">
            <a:avLst/>
          </a:prstGeom>
          <a:noFill/>
          <a:ln w="9525">
            <a:noFill/>
            <a:miter lim="800000"/>
            <a:headEnd/>
            <a:tailEnd/>
          </a:ln>
          <a:effectLst/>
        </p:spPr>
        <p:txBody>
          <a:bodyPr>
            <a:spAutoFit/>
          </a:bodyPr>
          <a:lstStyle/>
          <a:p>
            <a:pPr algn="ctr">
              <a:spcBef>
                <a:spcPct val="50000"/>
              </a:spcBef>
            </a:pPr>
            <a:r>
              <a:rPr lang="es-ES" sz="2400" b="1">
                <a:solidFill>
                  <a:schemeClr val="folHlink"/>
                </a:solidFill>
              </a:rPr>
              <a:t>MAGNETISMO</a:t>
            </a:r>
          </a:p>
        </p:txBody>
      </p:sp>
      <p:sp>
        <p:nvSpPr>
          <p:cNvPr id="37893" name="Text Box 5"/>
          <p:cNvSpPr txBox="1">
            <a:spLocks noChangeArrowheads="1"/>
          </p:cNvSpPr>
          <p:nvPr/>
        </p:nvSpPr>
        <p:spPr bwMode="auto">
          <a:xfrm>
            <a:off x="971550" y="1700213"/>
            <a:ext cx="7848600" cy="3748087"/>
          </a:xfrm>
          <a:prstGeom prst="rect">
            <a:avLst/>
          </a:prstGeom>
          <a:noFill/>
          <a:ln w="9525">
            <a:noFill/>
            <a:miter lim="800000"/>
            <a:headEnd/>
            <a:tailEnd/>
          </a:ln>
          <a:effectLst/>
        </p:spPr>
        <p:txBody>
          <a:bodyPr>
            <a:spAutoFit/>
          </a:bodyPr>
          <a:lstStyle/>
          <a:p>
            <a:pPr algn="just">
              <a:spcBef>
                <a:spcPct val="50000"/>
              </a:spcBef>
              <a:buFontTx/>
              <a:buChar char="•"/>
            </a:pPr>
            <a:r>
              <a:rPr lang="es-ES" sz="3200"/>
              <a:t>El término magnetismo se usa para designar el conjunto de propiedades y efectos de los imanes, en virtud del nombre de la ciudad donde fueron descubiertos.</a:t>
            </a:r>
          </a:p>
          <a:p>
            <a:pPr algn="just">
              <a:spcBef>
                <a:spcPct val="50000"/>
              </a:spcBef>
              <a:buFontTx/>
              <a:buChar char="•"/>
            </a:pPr>
            <a:r>
              <a:rPr lang="es-ES" sz="3200"/>
              <a:t>Pero, ¿cuáles son las propiedades de los imanes? </a:t>
            </a:r>
            <a:r>
              <a:rPr lang="es-ES" sz="3200">
                <a:solidFill>
                  <a:srgbClr val="1414FE"/>
                </a:solidFill>
              </a:rPr>
              <a:t>continúa y lo sabrás.</a:t>
            </a:r>
            <a:endParaRPr lang="es-ES"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835150" y="273050"/>
            <a:ext cx="6049963" cy="492125"/>
          </a:xfrm>
        </p:spPr>
        <p:txBody>
          <a:bodyPr/>
          <a:lstStyle/>
          <a:p>
            <a:r>
              <a:rPr lang="es-ES" sz="2400" b="1">
                <a:solidFill>
                  <a:schemeClr val="folHlink"/>
                </a:solidFill>
                <a:effectLst/>
              </a:rPr>
              <a:t>PROPIEDADES DE LOS IMANES</a:t>
            </a:r>
          </a:p>
        </p:txBody>
      </p:sp>
      <p:pic>
        <p:nvPicPr>
          <p:cNvPr id="39943" name="Picture 7" descr="iman1"/>
          <p:cNvPicPr>
            <a:picLocks noGrp="1" noChangeAspect="1" noChangeArrowheads="1"/>
          </p:cNvPicPr>
          <p:nvPr>
            <p:ph sz="half" idx="1"/>
          </p:nvPr>
        </p:nvPicPr>
        <p:blipFill>
          <a:blip r:embed="rId3" cstate="print"/>
          <a:srcRect/>
          <a:stretch>
            <a:fillRect/>
          </a:stretch>
        </p:blipFill>
        <p:spPr>
          <a:xfrm>
            <a:off x="6253163" y="1125538"/>
            <a:ext cx="1774825" cy="2376487"/>
          </a:xfrm>
          <a:noFill/>
          <a:ln/>
        </p:spPr>
      </p:pic>
      <p:graphicFrame>
        <p:nvGraphicFramePr>
          <p:cNvPr id="39953" name="Object 17"/>
          <p:cNvGraphicFramePr>
            <a:graphicFrameLocks noChangeAspect="1"/>
          </p:cNvGraphicFramePr>
          <p:nvPr>
            <p:ph sz="quarter" idx="2"/>
          </p:nvPr>
        </p:nvGraphicFramePr>
        <p:xfrm>
          <a:off x="1509713" y="3933825"/>
          <a:ext cx="1982787" cy="2189163"/>
        </p:xfrm>
        <a:graphic>
          <a:graphicData uri="http://schemas.openxmlformats.org/presentationml/2006/ole">
            <p:oleObj spid="_x0000_s39953" name="Imagen de mapa de bits" r:id="rId4" imgW="2190476" imgH="2419048" progId="PBrush">
              <p:embed/>
            </p:oleObj>
          </a:graphicData>
        </a:graphic>
      </p:graphicFrame>
      <p:pic>
        <p:nvPicPr>
          <p:cNvPr id="39955" name="Picture 19" descr="cn5_p_177"/>
          <p:cNvPicPr>
            <a:picLocks noGrp="1" noChangeAspect="1" noChangeArrowheads="1"/>
          </p:cNvPicPr>
          <p:nvPr>
            <p:ph sz="quarter" idx="3"/>
          </p:nvPr>
        </p:nvPicPr>
        <p:blipFill>
          <a:blip r:embed="rId5" cstate="print">
            <a:clrChange>
              <a:clrFrom>
                <a:srgbClr val="FFFFFF"/>
              </a:clrFrom>
              <a:clrTo>
                <a:srgbClr val="FFFFFF">
                  <a:alpha val="0"/>
                </a:srgbClr>
              </a:clrTo>
            </a:clrChange>
          </a:blip>
          <a:srcRect/>
          <a:stretch>
            <a:fillRect/>
          </a:stretch>
        </p:blipFill>
        <p:spPr>
          <a:xfrm>
            <a:off x="468313" y="981075"/>
            <a:ext cx="4248150" cy="2176463"/>
          </a:xfrm>
          <a:ln/>
        </p:spPr>
        <p:style>
          <a:lnRef idx="2">
            <a:schemeClr val="accent2"/>
          </a:lnRef>
          <a:fillRef idx="1">
            <a:schemeClr val="lt1"/>
          </a:fillRef>
          <a:effectRef idx="0">
            <a:schemeClr val="accent2"/>
          </a:effectRef>
          <a:fontRef idx="minor">
            <a:schemeClr val="dk1"/>
          </a:fontRef>
        </p:style>
      </p:pic>
      <p:sp>
        <p:nvSpPr>
          <p:cNvPr id="39957" name="Text Box 21"/>
          <p:cNvSpPr txBox="1">
            <a:spLocks noChangeArrowheads="1"/>
          </p:cNvSpPr>
          <p:nvPr/>
        </p:nvSpPr>
        <p:spPr bwMode="auto">
          <a:xfrm>
            <a:off x="4643438" y="3860800"/>
            <a:ext cx="3744912" cy="2227263"/>
          </a:xfrm>
          <a:prstGeom prst="rect">
            <a:avLst/>
          </a:prstGeom>
          <a:noFill/>
          <a:ln w="9525">
            <a:noFill/>
            <a:miter lim="800000"/>
            <a:headEnd/>
            <a:tailEnd/>
          </a:ln>
          <a:effectLst/>
        </p:spPr>
        <p:txBody>
          <a:bodyPr>
            <a:spAutoFit/>
          </a:bodyPr>
          <a:lstStyle/>
          <a:p>
            <a:pPr algn="just">
              <a:spcBef>
                <a:spcPct val="50000"/>
              </a:spcBef>
            </a:pPr>
            <a:r>
              <a:rPr lang="es-ES" sz="2800">
                <a:solidFill>
                  <a:srgbClr val="FFFF2F"/>
                </a:solidFill>
              </a:rPr>
              <a:t>1. </a:t>
            </a:r>
            <a:r>
              <a:rPr lang="es-ES" sz="2800"/>
              <a:t>Todo imán posee dos polos magnéticos: un polo norte o polo positivo y un polo sur o polo negativo.</a:t>
            </a:r>
          </a:p>
        </p:txBody>
      </p:sp>
      <p:sp>
        <p:nvSpPr>
          <p:cNvPr id="39958" name="WordArt 22"/>
          <p:cNvSpPr>
            <a:spLocks noChangeArrowheads="1" noChangeShapeType="1" noTextEdit="1"/>
          </p:cNvSpPr>
          <p:nvPr/>
        </p:nvSpPr>
        <p:spPr bwMode="auto">
          <a:xfrm>
            <a:off x="3111500" y="1412875"/>
            <a:ext cx="381000" cy="431800"/>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chemeClr val="accent1"/>
                </a:solidFill>
                <a:latin typeface="Arial Black"/>
              </a:rPr>
              <a:t>N</a:t>
            </a:r>
          </a:p>
        </p:txBody>
      </p:sp>
      <p:sp>
        <p:nvSpPr>
          <p:cNvPr id="39959" name="WordArt 23"/>
          <p:cNvSpPr>
            <a:spLocks noChangeArrowheads="1" noChangeShapeType="1" noTextEdit="1"/>
          </p:cNvSpPr>
          <p:nvPr/>
        </p:nvSpPr>
        <p:spPr bwMode="auto">
          <a:xfrm>
            <a:off x="1979613" y="1916113"/>
            <a:ext cx="288925" cy="50323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Grp="1" noChangeArrowheads="1"/>
          </p:cNvSpPr>
          <p:nvPr>
            <p:ph type="title"/>
          </p:nvPr>
        </p:nvSpPr>
        <p:spPr>
          <a:xfrm>
            <a:off x="2041525" y="277813"/>
            <a:ext cx="5483225" cy="630237"/>
          </a:xfrm>
          <a:noFill/>
          <a:ln/>
        </p:spPr>
        <p:txBody>
          <a:bodyPr/>
          <a:lstStyle/>
          <a:p>
            <a:r>
              <a:rPr lang="es-ES" sz="2400" b="1">
                <a:solidFill>
                  <a:schemeClr val="folHlink"/>
                </a:solidFill>
                <a:effectLst/>
              </a:rPr>
              <a:t>PROPIEDADES DE LOS IMANES</a:t>
            </a:r>
          </a:p>
        </p:txBody>
      </p:sp>
      <p:sp>
        <p:nvSpPr>
          <p:cNvPr id="45085" name="Text Box 29"/>
          <p:cNvSpPr txBox="1">
            <a:spLocks noChangeArrowheads="1"/>
          </p:cNvSpPr>
          <p:nvPr/>
        </p:nvSpPr>
        <p:spPr bwMode="auto">
          <a:xfrm>
            <a:off x="7451725" y="4365625"/>
            <a:ext cx="1584325" cy="579438"/>
          </a:xfrm>
          <a:prstGeom prst="rect">
            <a:avLst/>
          </a:prstGeom>
          <a:noFill/>
          <a:ln w="9525">
            <a:noFill/>
            <a:miter lim="800000"/>
            <a:headEnd/>
            <a:tailEnd/>
          </a:ln>
          <a:effectLst/>
        </p:spPr>
        <p:txBody>
          <a:bodyPr>
            <a:spAutoFit/>
          </a:bodyPr>
          <a:lstStyle/>
          <a:p>
            <a:pPr>
              <a:spcBef>
                <a:spcPct val="50000"/>
              </a:spcBef>
            </a:pPr>
            <a:r>
              <a:rPr lang="es-ES" sz="3200" b="1"/>
              <a:t>SUR</a:t>
            </a:r>
          </a:p>
        </p:txBody>
      </p:sp>
      <p:sp>
        <p:nvSpPr>
          <p:cNvPr id="45086" name="Text Box 30"/>
          <p:cNvSpPr txBox="1">
            <a:spLocks noChangeArrowheads="1"/>
          </p:cNvSpPr>
          <p:nvPr/>
        </p:nvSpPr>
        <p:spPr bwMode="auto">
          <a:xfrm>
            <a:off x="1258888" y="1387475"/>
            <a:ext cx="1439862" cy="457200"/>
          </a:xfrm>
          <a:prstGeom prst="rect">
            <a:avLst/>
          </a:prstGeom>
          <a:noFill/>
          <a:ln w="9525">
            <a:noFill/>
            <a:miter lim="800000"/>
            <a:headEnd/>
            <a:tailEnd/>
          </a:ln>
          <a:effectLst/>
        </p:spPr>
        <p:txBody>
          <a:bodyPr>
            <a:spAutoFit/>
          </a:bodyPr>
          <a:lstStyle/>
          <a:p>
            <a:pPr>
              <a:spcBef>
                <a:spcPct val="50000"/>
              </a:spcBef>
            </a:pPr>
            <a:r>
              <a:rPr lang="es-ES" sz="2400" b="1"/>
              <a:t>NORTE</a:t>
            </a:r>
          </a:p>
        </p:txBody>
      </p:sp>
      <p:grpSp>
        <p:nvGrpSpPr>
          <p:cNvPr id="45091" name="Group 35"/>
          <p:cNvGrpSpPr>
            <a:grpSpLocks/>
          </p:cNvGrpSpPr>
          <p:nvPr/>
        </p:nvGrpSpPr>
        <p:grpSpPr bwMode="auto">
          <a:xfrm>
            <a:off x="1908175" y="1412875"/>
            <a:ext cx="5976938" cy="3024188"/>
            <a:chOff x="567" y="1389"/>
            <a:chExt cx="3765" cy="1905"/>
          </a:xfrm>
        </p:grpSpPr>
        <p:pic>
          <p:nvPicPr>
            <p:cNvPr id="45081" name="Picture 25"/>
            <p:cNvPicPr>
              <a:picLocks noChangeAspect="1" noChangeArrowheads="1"/>
            </p:cNvPicPr>
            <p:nvPr/>
          </p:nvPicPr>
          <p:blipFill>
            <a:blip r:embed="rId2" cstate="print"/>
            <a:srcRect/>
            <a:stretch>
              <a:fillRect/>
            </a:stretch>
          </p:blipFill>
          <p:spPr bwMode="auto">
            <a:xfrm rot="-1635760">
              <a:off x="1519" y="2341"/>
              <a:ext cx="1965" cy="288"/>
            </a:xfrm>
            <a:prstGeom prst="rect">
              <a:avLst/>
            </a:prstGeom>
            <a:noFill/>
            <a:ln>
              <a:noFill/>
            </a:ln>
            <a:effectLst/>
          </p:spPr>
        </p:pic>
        <p:pic>
          <p:nvPicPr>
            <p:cNvPr id="45069" name="Picture 13"/>
            <p:cNvPicPr>
              <a:picLocks noChangeAspect="1" noChangeArrowheads="1"/>
            </p:cNvPicPr>
            <p:nvPr/>
          </p:nvPicPr>
          <p:blipFill>
            <a:blip r:embed="rId3" cstate="print"/>
            <a:srcRect/>
            <a:stretch>
              <a:fillRect/>
            </a:stretch>
          </p:blipFill>
          <p:spPr bwMode="auto">
            <a:xfrm rot="1391234">
              <a:off x="1746" y="2341"/>
              <a:ext cx="1428" cy="248"/>
            </a:xfrm>
            <a:prstGeom prst="rect">
              <a:avLst/>
            </a:prstGeom>
            <a:noFill/>
            <a:ln>
              <a:noFill/>
            </a:ln>
            <a:effectLst/>
          </p:spPr>
        </p:pic>
        <p:sp>
          <p:nvSpPr>
            <p:cNvPr id="45072" name="Line 16"/>
            <p:cNvSpPr>
              <a:spLocks noChangeShapeType="1"/>
            </p:cNvSpPr>
            <p:nvPr/>
          </p:nvSpPr>
          <p:spPr bwMode="auto">
            <a:xfrm>
              <a:off x="2064" y="1389"/>
              <a:ext cx="771" cy="0"/>
            </a:xfrm>
            <a:prstGeom prst="line">
              <a:avLst/>
            </a:prstGeom>
            <a:noFill/>
            <a:ln w="76200">
              <a:solidFill>
                <a:schemeClr val="tx1"/>
              </a:solidFill>
              <a:round/>
              <a:headEnd/>
              <a:tailEnd/>
            </a:ln>
            <a:effectLst/>
          </p:spPr>
          <p:txBody>
            <a:bodyPr/>
            <a:lstStyle/>
            <a:p>
              <a:endParaRPr lang="es-CO"/>
            </a:p>
          </p:txBody>
        </p:sp>
        <p:sp>
          <p:nvSpPr>
            <p:cNvPr id="45073" name="Line 17"/>
            <p:cNvSpPr>
              <a:spLocks noChangeShapeType="1"/>
            </p:cNvSpPr>
            <p:nvPr/>
          </p:nvSpPr>
          <p:spPr bwMode="auto">
            <a:xfrm>
              <a:off x="2472" y="1389"/>
              <a:ext cx="0" cy="1043"/>
            </a:xfrm>
            <a:prstGeom prst="line">
              <a:avLst/>
            </a:prstGeom>
            <a:noFill/>
            <a:ln w="9525">
              <a:solidFill>
                <a:schemeClr val="tx1"/>
              </a:solidFill>
              <a:round/>
              <a:headEnd/>
              <a:tailEnd/>
            </a:ln>
            <a:effectLst/>
          </p:spPr>
          <p:txBody>
            <a:bodyPr/>
            <a:lstStyle/>
            <a:p>
              <a:endParaRPr lang="es-CO"/>
            </a:p>
          </p:txBody>
        </p:sp>
        <p:sp>
          <p:nvSpPr>
            <p:cNvPr id="45074" name="Line 18"/>
            <p:cNvSpPr>
              <a:spLocks noChangeShapeType="1"/>
            </p:cNvSpPr>
            <p:nvPr/>
          </p:nvSpPr>
          <p:spPr bwMode="auto">
            <a:xfrm>
              <a:off x="567" y="1616"/>
              <a:ext cx="3765" cy="1678"/>
            </a:xfrm>
            <a:prstGeom prst="line">
              <a:avLst/>
            </a:prstGeom>
            <a:noFill/>
            <a:ln w="9525">
              <a:solidFill>
                <a:schemeClr val="tx1"/>
              </a:solidFill>
              <a:prstDash val="dashDot"/>
              <a:round/>
              <a:headEnd/>
              <a:tailEnd/>
            </a:ln>
            <a:effectLst/>
          </p:spPr>
          <p:txBody>
            <a:bodyPr/>
            <a:lstStyle/>
            <a:p>
              <a:endParaRPr lang="es-CO"/>
            </a:p>
          </p:txBody>
        </p:sp>
        <p:sp>
          <p:nvSpPr>
            <p:cNvPr id="45083" name="Freeform 27"/>
            <p:cNvSpPr>
              <a:spLocks/>
            </p:cNvSpPr>
            <p:nvPr/>
          </p:nvSpPr>
          <p:spPr bwMode="auto">
            <a:xfrm>
              <a:off x="3243" y="2160"/>
              <a:ext cx="483" cy="454"/>
            </a:xfrm>
            <a:custGeom>
              <a:avLst/>
              <a:gdLst/>
              <a:ahLst/>
              <a:cxnLst>
                <a:cxn ang="0">
                  <a:pos x="181" y="0"/>
                </a:cxn>
                <a:cxn ang="0">
                  <a:pos x="453" y="272"/>
                </a:cxn>
                <a:cxn ang="0">
                  <a:pos x="0" y="454"/>
                </a:cxn>
              </a:cxnLst>
              <a:rect l="0" t="0" r="r" b="b"/>
              <a:pathLst>
                <a:path w="483" h="454">
                  <a:moveTo>
                    <a:pt x="181" y="0"/>
                  </a:moveTo>
                  <a:cubicBezTo>
                    <a:pt x="332" y="98"/>
                    <a:pt x="483" y="196"/>
                    <a:pt x="453" y="272"/>
                  </a:cubicBezTo>
                  <a:cubicBezTo>
                    <a:pt x="423" y="348"/>
                    <a:pt x="76" y="424"/>
                    <a:pt x="0" y="454"/>
                  </a:cubicBezTo>
                </a:path>
              </a:pathLst>
            </a:custGeom>
            <a:noFill/>
            <a:ln w="38100" cmpd="sng">
              <a:solidFill>
                <a:schemeClr val="tx1"/>
              </a:solidFill>
              <a:round/>
              <a:headEnd type="none" w="med" len="med"/>
              <a:tailEnd type="triangle" w="med" len="med"/>
            </a:ln>
            <a:effectLst/>
          </p:spPr>
          <p:txBody>
            <a:bodyPr/>
            <a:lstStyle/>
            <a:p>
              <a:endParaRPr lang="es-CO"/>
            </a:p>
          </p:txBody>
        </p:sp>
        <p:sp>
          <p:nvSpPr>
            <p:cNvPr id="45084" name="Freeform 28"/>
            <p:cNvSpPr>
              <a:spLocks/>
            </p:cNvSpPr>
            <p:nvPr/>
          </p:nvSpPr>
          <p:spPr bwMode="auto">
            <a:xfrm rot="9380750">
              <a:off x="1263" y="2387"/>
              <a:ext cx="483" cy="454"/>
            </a:xfrm>
            <a:custGeom>
              <a:avLst/>
              <a:gdLst/>
              <a:ahLst/>
              <a:cxnLst>
                <a:cxn ang="0">
                  <a:pos x="181" y="0"/>
                </a:cxn>
                <a:cxn ang="0">
                  <a:pos x="453" y="272"/>
                </a:cxn>
                <a:cxn ang="0">
                  <a:pos x="0" y="454"/>
                </a:cxn>
              </a:cxnLst>
              <a:rect l="0" t="0" r="r" b="b"/>
              <a:pathLst>
                <a:path w="483" h="454">
                  <a:moveTo>
                    <a:pt x="181" y="0"/>
                  </a:moveTo>
                  <a:cubicBezTo>
                    <a:pt x="332" y="98"/>
                    <a:pt x="483" y="196"/>
                    <a:pt x="453" y="272"/>
                  </a:cubicBezTo>
                  <a:cubicBezTo>
                    <a:pt x="423" y="348"/>
                    <a:pt x="76" y="424"/>
                    <a:pt x="0" y="454"/>
                  </a:cubicBezTo>
                </a:path>
              </a:pathLst>
            </a:custGeom>
            <a:noFill/>
            <a:ln w="38100" cmpd="sng">
              <a:solidFill>
                <a:schemeClr val="tx1"/>
              </a:solidFill>
              <a:round/>
              <a:headEnd type="none" w="med" len="med"/>
              <a:tailEnd type="triangle" w="med" len="med"/>
            </a:ln>
            <a:effectLst/>
          </p:spPr>
          <p:txBody>
            <a:bodyPr/>
            <a:lstStyle/>
            <a:p>
              <a:endParaRPr lang="es-CO"/>
            </a:p>
          </p:txBody>
        </p:sp>
        <p:sp>
          <p:nvSpPr>
            <p:cNvPr id="45087" name="WordArt 31"/>
            <p:cNvSpPr>
              <a:spLocks noChangeArrowheads="1" noChangeShapeType="1" noTextEdit="1"/>
            </p:cNvSpPr>
            <p:nvPr/>
          </p:nvSpPr>
          <p:spPr bwMode="auto">
            <a:xfrm>
              <a:off x="1824" y="1888"/>
              <a:ext cx="240" cy="226"/>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chemeClr val="accent1"/>
                  </a:solidFill>
                  <a:latin typeface="Arial Black"/>
                </a:rPr>
                <a:t>N</a:t>
              </a:r>
            </a:p>
          </p:txBody>
        </p:sp>
        <p:sp>
          <p:nvSpPr>
            <p:cNvPr id="45088" name="WordArt 32"/>
            <p:cNvSpPr>
              <a:spLocks noChangeArrowheads="1" noChangeShapeType="1" noTextEdit="1"/>
            </p:cNvSpPr>
            <p:nvPr/>
          </p:nvSpPr>
          <p:spPr bwMode="auto">
            <a:xfrm>
              <a:off x="2835" y="2795"/>
              <a:ext cx="210"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0707"/>
                  </a:solidFill>
                  <a:latin typeface="Arial Black"/>
                </a:rPr>
                <a:t>S</a:t>
              </a:r>
            </a:p>
          </p:txBody>
        </p:sp>
      </p:grpSp>
      <p:sp>
        <p:nvSpPr>
          <p:cNvPr id="45094" name="Text Box 38"/>
          <p:cNvSpPr txBox="1">
            <a:spLocks noChangeArrowheads="1"/>
          </p:cNvSpPr>
          <p:nvPr/>
        </p:nvSpPr>
        <p:spPr bwMode="auto">
          <a:xfrm>
            <a:off x="1763713" y="5516563"/>
            <a:ext cx="6985000" cy="701675"/>
          </a:xfrm>
          <a:prstGeom prst="rect">
            <a:avLst/>
          </a:prstGeom>
          <a:noFill/>
          <a:ln w="9525">
            <a:noFill/>
            <a:miter lim="800000"/>
            <a:headEnd/>
            <a:tailEnd/>
          </a:ln>
          <a:effectLst/>
        </p:spPr>
        <p:txBody>
          <a:bodyPr>
            <a:spAutoFit/>
          </a:bodyPr>
          <a:lstStyle/>
          <a:p>
            <a:pPr algn="ctr">
              <a:spcBef>
                <a:spcPct val="50000"/>
              </a:spcBef>
            </a:pPr>
            <a:r>
              <a:rPr lang="es-ES" sz="2000" b="1">
                <a:solidFill>
                  <a:srgbClr val="FFFF2F"/>
                </a:solidFill>
              </a:rPr>
              <a:t>2.</a:t>
            </a:r>
            <a:r>
              <a:rPr lang="es-ES" sz="2000" b="1"/>
              <a:t> TODOS LOS IMANES TIENDEN A ORIENTARSE EN LA DIRECCIÓN NORTE – SUR  </a:t>
            </a:r>
          </a:p>
        </p:txBody>
      </p:sp>
      <p:pic>
        <p:nvPicPr>
          <p:cNvPr id="45099" name="Picture 43"/>
          <p:cNvPicPr>
            <a:picLocks noChangeAspect="1" noChangeArrowheads="1"/>
          </p:cNvPicPr>
          <p:nvPr/>
        </p:nvPicPr>
        <p:blipFill>
          <a:blip r:embed="rId4" cstate="print"/>
          <a:srcRect/>
          <a:stretch>
            <a:fillRect/>
          </a:stretch>
        </p:blipFill>
        <p:spPr bwMode="auto">
          <a:xfrm>
            <a:off x="4284663" y="917575"/>
            <a:ext cx="1582737" cy="420688"/>
          </a:xfrm>
          <a:prstGeom prst="rect">
            <a:avLst/>
          </a:prstGeom>
          <a:noFill/>
        </p:spPr>
      </p:pic>
      <p:sp>
        <p:nvSpPr>
          <p:cNvPr id="45100" name="Line 44"/>
          <p:cNvSpPr>
            <a:spLocks noChangeShapeType="1"/>
          </p:cNvSpPr>
          <p:nvPr/>
        </p:nvSpPr>
        <p:spPr bwMode="auto">
          <a:xfrm>
            <a:off x="4313238" y="1341438"/>
            <a:ext cx="1150937" cy="0"/>
          </a:xfrm>
          <a:prstGeom prst="line">
            <a:avLst/>
          </a:prstGeom>
          <a:noFill/>
          <a:ln w="76200">
            <a:solidFill>
              <a:srgbClr val="990099"/>
            </a:solidFill>
            <a:round/>
            <a:headEnd/>
            <a:tailEnd/>
          </a:ln>
          <a:effectLst/>
        </p:spPr>
        <p:txBody>
          <a:bodyPr/>
          <a:lstStyle/>
          <a:p>
            <a:endParaRPr lang="es-C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65" name="Group 13"/>
          <p:cNvGrpSpPr>
            <a:grpSpLocks/>
          </p:cNvGrpSpPr>
          <p:nvPr/>
        </p:nvGrpSpPr>
        <p:grpSpPr bwMode="auto">
          <a:xfrm>
            <a:off x="1258888" y="1917700"/>
            <a:ext cx="4176712" cy="3024188"/>
            <a:chOff x="1791" y="1071"/>
            <a:chExt cx="2631" cy="1905"/>
          </a:xfrm>
        </p:grpSpPr>
        <p:pic>
          <p:nvPicPr>
            <p:cNvPr id="49160" name="Picture 8" descr="prop2"/>
            <p:cNvPicPr>
              <a:picLocks noChangeAspect="1" noChangeArrowheads="1"/>
            </p:cNvPicPr>
            <p:nvPr/>
          </p:nvPicPr>
          <p:blipFill>
            <a:blip r:embed="rId2" cstate="print">
              <a:clrChange>
                <a:clrFrom>
                  <a:srgbClr val="383636"/>
                </a:clrFrom>
                <a:clrTo>
                  <a:srgbClr val="383636">
                    <a:alpha val="0"/>
                  </a:srgbClr>
                </a:clrTo>
              </a:clrChange>
            </a:blip>
            <a:srcRect/>
            <a:stretch>
              <a:fillRect/>
            </a:stretch>
          </p:blipFill>
          <p:spPr bwMode="auto">
            <a:xfrm>
              <a:off x="1791" y="1071"/>
              <a:ext cx="2631" cy="1890"/>
            </a:xfrm>
            <a:prstGeom prst="rect">
              <a:avLst/>
            </a:prstGeom>
            <a:solidFill>
              <a:srgbClr val="1414FE"/>
            </a:solidFill>
            <a:ln w="57150" cmpd="sng">
              <a:solidFill>
                <a:srgbClr val="1414FE"/>
              </a:solidFill>
              <a:miter lim="800000"/>
              <a:headEnd/>
              <a:tailEnd/>
            </a:ln>
            <a:effectLst/>
          </p:spPr>
        </p:pic>
        <p:sp>
          <p:nvSpPr>
            <p:cNvPr id="49163" name="Line 11"/>
            <p:cNvSpPr>
              <a:spLocks noChangeShapeType="1"/>
            </p:cNvSpPr>
            <p:nvPr/>
          </p:nvSpPr>
          <p:spPr bwMode="auto">
            <a:xfrm>
              <a:off x="1791" y="2976"/>
              <a:ext cx="2631" cy="0"/>
            </a:xfrm>
            <a:prstGeom prst="line">
              <a:avLst/>
            </a:prstGeom>
            <a:noFill/>
            <a:ln w="57150">
              <a:solidFill>
                <a:srgbClr val="1414FE"/>
              </a:solidFill>
              <a:round/>
              <a:headEnd/>
              <a:tailEnd/>
            </a:ln>
            <a:effectLst/>
          </p:spPr>
          <p:txBody>
            <a:bodyPr/>
            <a:lstStyle/>
            <a:p>
              <a:endParaRPr lang="es-CO"/>
            </a:p>
          </p:txBody>
        </p:sp>
        <p:sp>
          <p:nvSpPr>
            <p:cNvPr id="49164" name="Line 12"/>
            <p:cNvSpPr>
              <a:spLocks noChangeShapeType="1"/>
            </p:cNvSpPr>
            <p:nvPr/>
          </p:nvSpPr>
          <p:spPr bwMode="auto">
            <a:xfrm flipV="1">
              <a:off x="4422" y="1071"/>
              <a:ext cx="0" cy="1905"/>
            </a:xfrm>
            <a:prstGeom prst="line">
              <a:avLst/>
            </a:prstGeom>
            <a:noFill/>
            <a:ln w="57150">
              <a:solidFill>
                <a:srgbClr val="1414FE"/>
              </a:solidFill>
              <a:round/>
              <a:headEnd/>
              <a:tailEnd/>
            </a:ln>
            <a:effectLst/>
          </p:spPr>
          <p:txBody>
            <a:bodyPr/>
            <a:lstStyle/>
            <a:p>
              <a:endParaRPr lang="es-CO"/>
            </a:p>
          </p:txBody>
        </p:sp>
      </p:grpSp>
      <p:sp>
        <p:nvSpPr>
          <p:cNvPr id="49166" name="Freeform 14"/>
          <p:cNvSpPr>
            <a:spLocks/>
          </p:cNvSpPr>
          <p:nvPr/>
        </p:nvSpPr>
        <p:spPr bwMode="auto">
          <a:xfrm>
            <a:off x="2244725" y="838200"/>
            <a:ext cx="1751013" cy="1511300"/>
          </a:xfrm>
          <a:custGeom>
            <a:avLst/>
            <a:gdLst/>
            <a:ahLst/>
            <a:cxnLst>
              <a:cxn ang="0">
                <a:pos x="567" y="1179"/>
              </a:cxn>
              <a:cxn ang="0">
                <a:pos x="68" y="181"/>
              </a:cxn>
              <a:cxn ang="0">
                <a:pos x="975" y="90"/>
              </a:cxn>
              <a:cxn ang="0">
                <a:pos x="839" y="90"/>
              </a:cxn>
            </a:cxnLst>
            <a:rect l="0" t="0" r="r" b="b"/>
            <a:pathLst>
              <a:path w="1103" h="1179">
                <a:moveTo>
                  <a:pt x="567" y="1179"/>
                </a:moveTo>
                <a:cubicBezTo>
                  <a:pt x="283" y="770"/>
                  <a:pt x="0" y="362"/>
                  <a:pt x="68" y="181"/>
                </a:cubicBezTo>
                <a:cubicBezTo>
                  <a:pt x="136" y="0"/>
                  <a:pt x="847" y="105"/>
                  <a:pt x="975" y="90"/>
                </a:cubicBezTo>
                <a:cubicBezTo>
                  <a:pt x="1103" y="75"/>
                  <a:pt x="971" y="82"/>
                  <a:pt x="839" y="90"/>
                </a:cubicBezTo>
              </a:path>
            </a:pathLst>
          </a:custGeom>
          <a:noFill/>
          <a:ln w="76200" cmpd="sng">
            <a:solidFill>
              <a:srgbClr val="9900FF"/>
            </a:solidFill>
            <a:round/>
            <a:headEnd type="triangle" w="med" len="med"/>
            <a:tailEnd type="none" w="med" len="med"/>
          </a:ln>
          <a:effectLst/>
        </p:spPr>
        <p:txBody>
          <a:bodyPr/>
          <a:lstStyle/>
          <a:p>
            <a:endParaRPr lang="es-CO"/>
          </a:p>
        </p:txBody>
      </p:sp>
      <p:sp>
        <p:nvSpPr>
          <p:cNvPr id="49167" name="Text Box 15"/>
          <p:cNvSpPr txBox="1">
            <a:spLocks noChangeArrowheads="1"/>
          </p:cNvSpPr>
          <p:nvPr/>
        </p:nvSpPr>
        <p:spPr bwMode="auto">
          <a:xfrm>
            <a:off x="3924300" y="758825"/>
            <a:ext cx="2592388" cy="366713"/>
          </a:xfrm>
          <a:prstGeom prst="rect">
            <a:avLst/>
          </a:prstGeom>
          <a:noFill/>
          <a:ln w="9525">
            <a:noFill/>
            <a:miter lim="800000"/>
            <a:headEnd/>
            <a:tailEnd/>
          </a:ln>
          <a:effectLst/>
        </p:spPr>
        <p:txBody>
          <a:bodyPr>
            <a:spAutoFit/>
          </a:bodyPr>
          <a:lstStyle/>
          <a:p>
            <a:pPr>
              <a:spcBef>
                <a:spcPct val="50000"/>
              </a:spcBef>
            </a:pPr>
            <a:r>
              <a:rPr lang="es-ES" b="1">
                <a:solidFill>
                  <a:srgbClr val="FFFF2F"/>
                </a:solidFill>
              </a:rPr>
              <a:t>POLO NORTE</a:t>
            </a:r>
          </a:p>
        </p:txBody>
      </p:sp>
      <p:sp>
        <p:nvSpPr>
          <p:cNvPr id="49170" name="Freeform 18"/>
          <p:cNvSpPr>
            <a:spLocks/>
          </p:cNvSpPr>
          <p:nvPr/>
        </p:nvSpPr>
        <p:spPr bwMode="auto">
          <a:xfrm>
            <a:off x="2328863" y="4581525"/>
            <a:ext cx="2530475" cy="1727200"/>
          </a:xfrm>
          <a:custGeom>
            <a:avLst/>
            <a:gdLst/>
            <a:ahLst/>
            <a:cxnLst>
              <a:cxn ang="0">
                <a:pos x="733" y="0"/>
              </a:cxn>
              <a:cxn ang="0">
                <a:pos x="143" y="816"/>
              </a:cxn>
              <a:cxn ang="0">
                <a:pos x="1594" y="816"/>
              </a:cxn>
            </a:cxnLst>
            <a:rect l="0" t="0" r="r" b="b"/>
            <a:pathLst>
              <a:path w="1594" h="952">
                <a:moveTo>
                  <a:pt x="733" y="0"/>
                </a:moveTo>
                <a:cubicBezTo>
                  <a:pt x="366" y="340"/>
                  <a:pt x="0" y="680"/>
                  <a:pt x="143" y="816"/>
                </a:cubicBezTo>
                <a:cubicBezTo>
                  <a:pt x="286" y="952"/>
                  <a:pt x="1352" y="816"/>
                  <a:pt x="1594" y="816"/>
                </a:cubicBezTo>
              </a:path>
            </a:pathLst>
          </a:custGeom>
          <a:noFill/>
          <a:ln w="76200" cmpd="sng">
            <a:solidFill>
              <a:srgbClr val="9900FF"/>
            </a:solidFill>
            <a:round/>
            <a:headEnd type="triangle" w="med" len="med"/>
            <a:tailEnd type="none" w="med" len="med"/>
          </a:ln>
          <a:effectLst/>
        </p:spPr>
        <p:txBody>
          <a:bodyPr/>
          <a:lstStyle/>
          <a:p>
            <a:endParaRPr lang="es-CO"/>
          </a:p>
        </p:txBody>
      </p:sp>
      <p:sp>
        <p:nvSpPr>
          <p:cNvPr id="49171" name="Text Box 19"/>
          <p:cNvSpPr txBox="1">
            <a:spLocks noChangeArrowheads="1"/>
          </p:cNvSpPr>
          <p:nvPr/>
        </p:nvSpPr>
        <p:spPr bwMode="auto">
          <a:xfrm>
            <a:off x="4932363" y="5805488"/>
            <a:ext cx="2592387" cy="366712"/>
          </a:xfrm>
          <a:prstGeom prst="rect">
            <a:avLst/>
          </a:prstGeom>
          <a:noFill/>
          <a:ln w="9525">
            <a:noFill/>
            <a:miter lim="800000"/>
            <a:headEnd/>
            <a:tailEnd/>
          </a:ln>
          <a:effectLst/>
        </p:spPr>
        <p:txBody>
          <a:bodyPr>
            <a:spAutoFit/>
          </a:bodyPr>
          <a:lstStyle/>
          <a:p>
            <a:pPr>
              <a:spcBef>
                <a:spcPct val="50000"/>
              </a:spcBef>
            </a:pPr>
            <a:r>
              <a:rPr lang="es-ES" b="1">
                <a:solidFill>
                  <a:srgbClr val="FFFF2F"/>
                </a:solidFill>
              </a:rPr>
              <a:t>POLO SUR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noFill/>
          <a:ln/>
        </p:spPr>
        <p:txBody>
          <a:bodyPr/>
          <a:lstStyle/>
          <a:p>
            <a:r>
              <a:rPr lang="es-ES" sz="2400" b="1">
                <a:solidFill>
                  <a:schemeClr val="folHlink"/>
                </a:solidFill>
                <a:effectLst/>
              </a:rPr>
              <a:t>PROPIEDADES DE LOS IMANES</a:t>
            </a:r>
          </a:p>
        </p:txBody>
      </p:sp>
      <p:sp>
        <p:nvSpPr>
          <p:cNvPr id="48133" name="Text Box 5"/>
          <p:cNvSpPr txBox="1">
            <a:spLocks noChangeArrowheads="1"/>
          </p:cNvSpPr>
          <p:nvPr/>
        </p:nvSpPr>
        <p:spPr bwMode="auto">
          <a:xfrm>
            <a:off x="1042988" y="5883275"/>
            <a:ext cx="7416800" cy="641350"/>
          </a:xfrm>
          <a:prstGeom prst="rect">
            <a:avLst/>
          </a:prstGeom>
          <a:noFill/>
          <a:ln w="9525">
            <a:noFill/>
            <a:miter lim="800000"/>
            <a:headEnd/>
            <a:tailEnd/>
          </a:ln>
          <a:effectLst/>
        </p:spPr>
        <p:txBody>
          <a:bodyPr>
            <a:spAutoFit/>
          </a:bodyPr>
          <a:lstStyle/>
          <a:p>
            <a:pPr algn="ctr">
              <a:spcBef>
                <a:spcPct val="50000"/>
              </a:spcBef>
            </a:pPr>
            <a:r>
              <a:rPr lang="es-ES" b="1">
                <a:solidFill>
                  <a:srgbClr val="FFFF2F"/>
                </a:solidFill>
              </a:rPr>
              <a:t>3.</a:t>
            </a:r>
            <a:r>
              <a:rPr lang="es-ES" b="1"/>
              <a:t> POLOS MAGNÉTICOS DEL MISMO NOMBRE SE REPELEN, Y POLOS MAGNÉTICOS DE NOMBRES CONTRARIOS SE ATRAEN</a:t>
            </a:r>
          </a:p>
        </p:txBody>
      </p:sp>
      <p:grpSp>
        <p:nvGrpSpPr>
          <p:cNvPr id="48190" name="Group 62"/>
          <p:cNvGrpSpPr>
            <a:grpSpLocks/>
          </p:cNvGrpSpPr>
          <p:nvPr/>
        </p:nvGrpSpPr>
        <p:grpSpPr bwMode="auto">
          <a:xfrm>
            <a:off x="1762125" y="2060575"/>
            <a:ext cx="5978525" cy="1008063"/>
            <a:chOff x="612" y="618"/>
            <a:chExt cx="3766" cy="635"/>
          </a:xfrm>
        </p:grpSpPr>
        <p:pic>
          <p:nvPicPr>
            <p:cNvPr id="48136" name="Picture 8"/>
            <p:cNvPicPr>
              <a:picLocks noChangeAspect="1" noChangeArrowheads="1"/>
            </p:cNvPicPr>
            <p:nvPr/>
          </p:nvPicPr>
          <p:blipFill>
            <a:blip r:embed="rId2" cstate="print"/>
            <a:srcRect/>
            <a:stretch>
              <a:fillRect/>
            </a:stretch>
          </p:blipFill>
          <p:spPr bwMode="auto">
            <a:xfrm>
              <a:off x="612" y="618"/>
              <a:ext cx="1407" cy="369"/>
            </a:xfrm>
            <a:prstGeom prst="rect">
              <a:avLst/>
            </a:prstGeom>
            <a:noFill/>
            <a:ln w="9525">
              <a:noFill/>
              <a:miter lim="800000"/>
              <a:headEnd/>
              <a:tailEnd/>
            </a:ln>
          </p:spPr>
        </p:pic>
        <p:sp>
          <p:nvSpPr>
            <p:cNvPr id="48137" name="WordArt 9"/>
            <p:cNvSpPr>
              <a:spLocks noChangeArrowheads="1" noChangeShapeType="1" noTextEdit="1"/>
            </p:cNvSpPr>
            <p:nvPr/>
          </p:nvSpPr>
          <p:spPr bwMode="auto">
            <a:xfrm>
              <a:off x="657" y="1026"/>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38" name="WordArt 10"/>
            <p:cNvSpPr>
              <a:spLocks noChangeArrowheads="1" noChangeShapeType="1" noTextEdit="1"/>
            </p:cNvSpPr>
            <p:nvPr/>
          </p:nvSpPr>
          <p:spPr bwMode="auto">
            <a:xfrm>
              <a:off x="1746" y="1026"/>
              <a:ext cx="181"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pic>
          <p:nvPicPr>
            <p:cNvPr id="48141" name="Picture 13"/>
            <p:cNvPicPr>
              <a:picLocks noChangeAspect="1" noChangeArrowheads="1"/>
            </p:cNvPicPr>
            <p:nvPr/>
          </p:nvPicPr>
          <p:blipFill>
            <a:blip r:embed="rId3" cstate="print"/>
            <a:srcRect/>
            <a:stretch>
              <a:fillRect/>
            </a:stretch>
          </p:blipFill>
          <p:spPr bwMode="auto">
            <a:xfrm>
              <a:off x="2971" y="618"/>
              <a:ext cx="1407" cy="369"/>
            </a:xfrm>
            <a:prstGeom prst="rect">
              <a:avLst/>
            </a:prstGeom>
            <a:noFill/>
            <a:ln w="9525">
              <a:noFill/>
              <a:miter lim="800000"/>
              <a:headEnd/>
              <a:tailEnd/>
            </a:ln>
          </p:spPr>
        </p:pic>
        <p:sp>
          <p:nvSpPr>
            <p:cNvPr id="48142" name="WordArt 14"/>
            <p:cNvSpPr>
              <a:spLocks noChangeArrowheads="1" noChangeShapeType="1" noTextEdit="1"/>
            </p:cNvSpPr>
            <p:nvPr/>
          </p:nvSpPr>
          <p:spPr bwMode="auto">
            <a:xfrm>
              <a:off x="4059" y="1026"/>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43" name="WordArt 15"/>
            <p:cNvSpPr>
              <a:spLocks noChangeArrowheads="1" noChangeShapeType="1" noTextEdit="1"/>
            </p:cNvSpPr>
            <p:nvPr/>
          </p:nvSpPr>
          <p:spPr bwMode="auto">
            <a:xfrm>
              <a:off x="3061" y="1026"/>
              <a:ext cx="182"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grpSp>
          <p:nvGrpSpPr>
            <p:cNvPr id="48151" name="Group 23"/>
            <p:cNvGrpSpPr>
              <a:grpSpLocks/>
            </p:cNvGrpSpPr>
            <p:nvPr/>
          </p:nvGrpSpPr>
          <p:grpSpPr bwMode="auto">
            <a:xfrm>
              <a:off x="2064" y="709"/>
              <a:ext cx="907" cy="272"/>
              <a:chOff x="2109" y="981"/>
              <a:chExt cx="907" cy="272"/>
            </a:xfrm>
          </p:grpSpPr>
          <p:sp>
            <p:nvSpPr>
              <p:cNvPr id="48146" name="Line 18"/>
              <p:cNvSpPr>
                <a:spLocks noChangeShapeType="1"/>
              </p:cNvSpPr>
              <p:nvPr/>
            </p:nvSpPr>
            <p:spPr bwMode="auto">
              <a:xfrm>
                <a:off x="2608" y="1253"/>
                <a:ext cx="408" cy="0"/>
              </a:xfrm>
              <a:prstGeom prst="line">
                <a:avLst/>
              </a:prstGeom>
              <a:noFill/>
              <a:ln w="9525">
                <a:solidFill>
                  <a:srgbClr val="FFFF2F"/>
                </a:solidFill>
                <a:round/>
                <a:headEnd/>
                <a:tailEnd type="triangle" w="med" len="med"/>
              </a:ln>
              <a:effectLst/>
            </p:spPr>
            <p:txBody>
              <a:bodyPr/>
              <a:lstStyle/>
              <a:p>
                <a:endParaRPr lang="es-CO"/>
              </a:p>
            </p:txBody>
          </p:sp>
          <p:grpSp>
            <p:nvGrpSpPr>
              <p:cNvPr id="48150" name="Group 22"/>
              <p:cNvGrpSpPr>
                <a:grpSpLocks/>
              </p:cNvGrpSpPr>
              <p:nvPr/>
            </p:nvGrpSpPr>
            <p:grpSpPr bwMode="auto">
              <a:xfrm>
                <a:off x="2109" y="981"/>
                <a:ext cx="907" cy="272"/>
                <a:chOff x="2109" y="1162"/>
                <a:chExt cx="907" cy="272"/>
              </a:xfrm>
            </p:grpSpPr>
            <p:sp>
              <p:nvSpPr>
                <p:cNvPr id="48144" name="Line 16"/>
                <p:cNvSpPr>
                  <a:spLocks noChangeShapeType="1"/>
                </p:cNvSpPr>
                <p:nvPr/>
              </p:nvSpPr>
              <p:spPr bwMode="auto">
                <a:xfrm>
                  <a:off x="2608" y="1162"/>
                  <a:ext cx="408" cy="0"/>
                </a:xfrm>
                <a:prstGeom prst="line">
                  <a:avLst/>
                </a:prstGeom>
                <a:noFill/>
                <a:ln w="9525">
                  <a:solidFill>
                    <a:srgbClr val="FFFF2F"/>
                  </a:solidFill>
                  <a:round/>
                  <a:headEnd/>
                  <a:tailEnd type="triangle" w="med" len="med"/>
                </a:ln>
                <a:effectLst/>
              </p:spPr>
              <p:txBody>
                <a:bodyPr/>
                <a:lstStyle/>
                <a:p>
                  <a:endParaRPr lang="es-CO"/>
                </a:p>
              </p:txBody>
            </p:sp>
            <p:sp>
              <p:nvSpPr>
                <p:cNvPr id="48145" name="Line 17"/>
                <p:cNvSpPr>
                  <a:spLocks noChangeShapeType="1"/>
                </p:cNvSpPr>
                <p:nvPr/>
              </p:nvSpPr>
              <p:spPr bwMode="auto">
                <a:xfrm>
                  <a:off x="2608" y="1298"/>
                  <a:ext cx="408" cy="0"/>
                </a:xfrm>
                <a:prstGeom prst="line">
                  <a:avLst/>
                </a:prstGeom>
                <a:noFill/>
                <a:ln w="9525">
                  <a:solidFill>
                    <a:srgbClr val="FFFF2F"/>
                  </a:solidFill>
                  <a:round/>
                  <a:headEnd/>
                  <a:tailEnd type="triangle" w="med" len="med"/>
                </a:ln>
                <a:effectLst/>
              </p:spPr>
              <p:txBody>
                <a:bodyPr/>
                <a:lstStyle/>
                <a:p>
                  <a:endParaRPr lang="es-CO"/>
                </a:p>
              </p:txBody>
            </p:sp>
            <p:sp>
              <p:nvSpPr>
                <p:cNvPr id="48147" name="Line 19"/>
                <p:cNvSpPr>
                  <a:spLocks noChangeShapeType="1"/>
                </p:cNvSpPr>
                <p:nvPr/>
              </p:nvSpPr>
              <p:spPr bwMode="auto">
                <a:xfrm flipH="1">
                  <a:off x="2109" y="1162"/>
                  <a:ext cx="363" cy="0"/>
                </a:xfrm>
                <a:prstGeom prst="line">
                  <a:avLst/>
                </a:prstGeom>
                <a:noFill/>
                <a:ln w="9525">
                  <a:solidFill>
                    <a:srgbClr val="FFFF2F"/>
                  </a:solidFill>
                  <a:round/>
                  <a:headEnd/>
                  <a:tailEnd type="triangle" w="med" len="med"/>
                </a:ln>
                <a:effectLst/>
              </p:spPr>
              <p:txBody>
                <a:bodyPr/>
                <a:lstStyle/>
                <a:p>
                  <a:endParaRPr lang="es-CO"/>
                </a:p>
              </p:txBody>
            </p:sp>
            <p:sp>
              <p:nvSpPr>
                <p:cNvPr id="48148" name="Line 20"/>
                <p:cNvSpPr>
                  <a:spLocks noChangeShapeType="1"/>
                </p:cNvSpPr>
                <p:nvPr/>
              </p:nvSpPr>
              <p:spPr bwMode="auto">
                <a:xfrm flipH="1">
                  <a:off x="2109" y="1298"/>
                  <a:ext cx="363" cy="0"/>
                </a:xfrm>
                <a:prstGeom prst="line">
                  <a:avLst/>
                </a:prstGeom>
                <a:noFill/>
                <a:ln w="9525">
                  <a:solidFill>
                    <a:srgbClr val="FFFF2F"/>
                  </a:solidFill>
                  <a:round/>
                  <a:headEnd/>
                  <a:tailEnd type="triangle" w="med" len="med"/>
                </a:ln>
                <a:effectLst/>
              </p:spPr>
              <p:txBody>
                <a:bodyPr/>
                <a:lstStyle/>
                <a:p>
                  <a:endParaRPr lang="es-CO"/>
                </a:p>
              </p:txBody>
            </p:sp>
            <p:sp>
              <p:nvSpPr>
                <p:cNvPr id="48149" name="Line 21"/>
                <p:cNvSpPr>
                  <a:spLocks noChangeShapeType="1"/>
                </p:cNvSpPr>
                <p:nvPr/>
              </p:nvSpPr>
              <p:spPr bwMode="auto">
                <a:xfrm flipH="1">
                  <a:off x="2109" y="1434"/>
                  <a:ext cx="363" cy="0"/>
                </a:xfrm>
                <a:prstGeom prst="line">
                  <a:avLst/>
                </a:prstGeom>
                <a:noFill/>
                <a:ln w="9525">
                  <a:solidFill>
                    <a:srgbClr val="FFFF2F"/>
                  </a:solidFill>
                  <a:round/>
                  <a:headEnd/>
                  <a:tailEnd type="triangle" w="med" len="med"/>
                </a:ln>
                <a:effectLst/>
              </p:spPr>
              <p:txBody>
                <a:bodyPr/>
                <a:lstStyle/>
                <a:p>
                  <a:endParaRPr lang="es-CO"/>
                </a:p>
              </p:txBody>
            </p:sp>
          </p:grpSp>
        </p:grpSp>
      </p:grpSp>
      <p:grpSp>
        <p:nvGrpSpPr>
          <p:cNvPr id="48191" name="Group 63"/>
          <p:cNvGrpSpPr>
            <a:grpSpLocks/>
          </p:cNvGrpSpPr>
          <p:nvPr/>
        </p:nvGrpSpPr>
        <p:grpSpPr bwMode="auto">
          <a:xfrm>
            <a:off x="1619250" y="3357563"/>
            <a:ext cx="6192838" cy="1079500"/>
            <a:chOff x="567" y="1480"/>
            <a:chExt cx="3901" cy="680"/>
          </a:xfrm>
        </p:grpSpPr>
        <p:grpSp>
          <p:nvGrpSpPr>
            <p:cNvPr id="48152" name="Group 24"/>
            <p:cNvGrpSpPr>
              <a:grpSpLocks/>
            </p:cNvGrpSpPr>
            <p:nvPr/>
          </p:nvGrpSpPr>
          <p:grpSpPr bwMode="auto">
            <a:xfrm>
              <a:off x="2064" y="1570"/>
              <a:ext cx="907" cy="272"/>
              <a:chOff x="2109" y="981"/>
              <a:chExt cx="907" cy="272"/>
            </a:xfrm>
          </p:grpSpPr>
          <p:sp>
            <p:nvSpPr>
              <p:cNvPr id="48153" name="Line 25"/>
              <p:cNvSpPr>
                <a:spLocks noChangeShapeType="1"/>
              </p:cNvSpPr>
              <p:nvPr/>
            </p:nvSpPr>
            <p:spPr bwMode="auto">
              <a:xfrm>
                <a:off x="2608" y="1253"/>
                <a:ext cx="408" cy="0"/>
              </a:xfrm>
              <a:prstGeom prst="line">
                <a:avLst/>
              </a:prstGeom>
              <a:noFill/>
              <a:ln w="9525">
                <a:solidFill>
                  <a:srgbClr val="FFFF2F"/>
                </a:solidFill>
                <a:round/>
                <a:headEnd/>
                <a:tailEnd type="triangle" w="med" len="med"/>
              </a:ln>
              <a:effectLst/>
            </p:spPr>
            <p:txBody>
              <a:bodyPr/>
              <a:lstStyle/>
              <a:p>
                <a:endParaRPr lang="es-CO"/>
              </a:p>
            </p:txBody>
          </p:sp>
          <p:grpSp>
            <p:nvGrpSpPr>
              <p:cNvPr id="48154" name="Group 26"/>
              <p:cNvGrpSpPr>
                <a:grpSpLocks/>
              </p:cNvGrpSpPr>
              <p:nvPr/>
            </p:nvGrpSpPr>
            <p:grpSpPr bwMode="auto">
              <a:xfrm>
                <a:off x="2109" y="981"/>
                <a:ext cx="907" cy="272"/>
                <a:chOff x="2109" y="1162"/>
                <a:chExt cx="907" cy="272"/>
              </a:xfrm>
            </p:grpSpPr>
            <p:sp>
              <p:nvSpPr>
                <p:cNvPr id="48155" name="Line 27"/>
                <p:cNvSpPr>
                  <a:spLocks noChangeShapeType="1"/>
                </p:cNvSpPr>
                <p:nvPr/>
              </p:nvSpPr>
              <p:spPr bwMode="auto">
                <a:xfrm>
                  <a:off x="2608" y="1162"/>
                  <a:ext cx="408" cy="0"/>
                </a:xfrm>
                <a:prstGeom prst="line">
                  <a:avLst/>
                </a:prstGeom>
                <a:noFill/>
                <a:ln w="9525">
                  <a:solidFill>
                    <a:srgbClr val="FFFF2F"/>
                  </a:solidFill>
                  <a:round/>
                  <a:headEnd/>
                  <a:tailEnd type="triangle" w="med" len="med"/>
                </a:ln>
                <a:effectLst/>
              </p:spPr>
              <p:txBody>
                <a:bodyPr/>
                <a:lstStyle/>
                <a:p>
                  <a:endParaRPr lang="es-CO"/>
                </a:p>
              </p:txBody>
            </p:sp>
            <p:sp>
              <p:nvSpPr>
                <p:cNvPr id="48156" name="Line 28"/>
                <p:cNvSpPr>
                  <a:spLocks noChangeShapeType="1"/>
                </p:cNvSpPr>
                <p:nvPr/>
              </p:nvSpPr>
              <p:spPr bwMode="auto">
                <a:xfrm>
                  <a:off x="2608" y="1298"/>
                  <a:ext cx="408" cy="0"/>
                </a:xfrm>
                <a:prstGeom prst="line">
                  <a:avLst/>
                </a:prstGeom>
                <a:noFill/>
                <a:ln w="9525">
                  <a:solidFill>
                    <a:srgbClr val="FFFF2F"/>
                  </a:solidFill>
                  <a:round/>
                  <a:headEnd/>
                  <a:tailEnd type="triangle" w="med" len="med"/>
                </a:ln>
                <a:effectLst/>
              </p:spPr>
              <p:txBody>
                <a:bodyPr/>
                <a:lstStyle/>
                <a:p>
                  <a:endParaRPr lang="es-CO"/>
                </a:p>
              </p:txBody>
            </p:sp>
            <p:sp>
              <p:nvSpPr>
                <p:cNvPr id="48157" name="Line 29"/>
                <p:cNvSpPr>
                  <a:spLocks noChangeShapeType="1"/>
                </p:cNvSpPr>
                <p:nvPr/>
              </p:nvSpPr>
              <p:spPr bwMode="auto">
                <a:xfrm flipH="1">
                  <a:off x="2109" y="1162"/>
                  <a:ext cx="363" cy="0"/>
                </a:xfrm>
                <a:prstGeom prst="line">
                  <a:avLst/>
                </a:prstGeom>
                <a:noFill/>
                <a:ln w="9525">
                  <a:solidFill>
                    <a:srgbClr val="FFFF2F"/>
                  </a:solidFill>
                  <a:round/>
                  <a:headEnd/>
                  <a:tailEnd type="triangle" w="med" len="med"/>
                </a:ln>
                <a:effectLst/>
              </p:spPr>
              <p:txBody>
                <a:bodyPr/>
                <a:lstStyle/>
                <a:p>
                  <a:endParaRPr lang="es-CO"/>
                </a:p>
              </p:txBody>
            </p:sp>
            <p:sp>
              <p:nvSpPr>
                <p:cNvPr id="48158" name="Line 30"/>
                <p:cNvSpPr>
                  <a:spLocks noChangeShapeType="1"/>
                </p:cNvSpPr>
                <p:nvPr/>
              </p:nvSpPr>
              <p:spPr bwMode="auto">
                <a:xfrm flipH="1">
                  <a:off x="2109" y="1298"/>
                  <a:ext cx="363" cy="0"/>
                </a:xfrm>
                <a:prstGeom prst="line">
                  <a:avLst/>
                </a:prstGeom>
                <a:noFill/>
                <a:ln w="9525">
                  <a:solidFill>
                    <a:srgbClr val="FFFF2F"/>
                  </a:solidFill>
                  <a:round/>
                  <a:headEnd/>
                  <a:tailEnd type="triangle" w="med" len="med"/>
                </a:ln>
                <a:effectLst/>
              </p:spPr>
              <p:txBody>
                <a:bodyPr/>
                <a:lstStyle/>
                <a:p>
                  <a:endParaRPr lang="es-CO"/>
                </a:p>
              </p:txBody>
            </p:sp>
            <p:sp>
              <p:nvSpPr>
                <p:cNvPr id="48159" name="Line 31"/>
                <p:cNvSpPr>
                  <a:spLocks noChangeShapeType="1"/>
                </p:cNvSpPr>
                <p:nvPr/>
              </p:nvSpPr>
              <p:spPr bwMode="auto">
                <a:xfrm flipH="1">
                  <a:off x="2109" y="1434"/>
                  <a:ext cx="363" cy="0"/>
                </a:xfrm>
                <a:prstGeom prst="line">
                  <a:avLst/>
                </a:prstGeom>
                <a:noFill/>
                <a:ln w="9525">
                  <a:solidFill>
                    <a:srgbClr val="FFFF2F"/>
                  </a:solidFill>
                  <a:round/>
                  <a:headEnd/>
                  <a:tailEnd type="triangle" w="med" len="med"/>
                </a:ln>
                <a:effectLst/>
              </p:spPr>
              <p:txBody>
                <a:bodyPr/>
                <a:lstStyle/>
                <a:p>
                  <a:endParaRPr lang="es-CO"/>
                </a:p>
              </p:txBody>
            </p:sp>
          </p:grpSp>
        </p:grpSp>
        <p:pic>
          <p:nvPicPr>
            <p:cNvPr id="48162" name="Picture 34"/>
            <p:cNvPicPr>
              <a:picLocks noChangeAspect="1" noChangeArrowheads="1"/>
            </p:cNvPicPr>
            <p:nvPr/>
          </p:nvPicPr>
          <p:blipFill>
            <a:blip r:embed="rId3" cstate="print"/>
            <a:srcRect/>
            <a:stretch>
              <a:fillRect/>
            </a:stretch>
          </p:blipFill>
          <p:spPr bwMode="auto">
            <a:xfrm>
              <a:off x="567" y="1525"/>
              <a:ext cx="1407" cy="369"/>
            </a:xfrm>
            <a:prstGeom prst="rect">
              <a:avLst/>
            </a:prstGeom>
            <a:noFill/>
            <a:ln w="9525">
              <a:noFill/>
              <a:miter lim="800000"/>
              <a:headEnd/>
              <a:tailEnd/>
            </a:ln>
          </p:spPr>
        </p:pic>
        <p:pic>
          <p:nvPicPr>
            <p:cNvPr id="48165" name="Picture 37"/>
            <p:cNvPicPr>
              <a:picLocks noChangeAspect="1" noChangeArrowheads="1"/>
            </p:cNvPicPr>
            <p:nvPr/>
          </p:nvPicPr>
          <p:blipFill>
            <a:blip r:embed="rId2" cstate="print"/>
            <a:srcRect/>
            <a:stretch>
              <a:fillRect/>
            </a:stretch>
          </p:blipFill>
          <p:spPr bwMode="auto">
            <a:xfrm>
              <a:off x="3061" y="1480"/>
              <a:ext cx="1407" cy="369"/>
            </a:xfrm>
            <a:prstGeom prst="rect">
              <a:avLst/>
            </a:prstGeom>
            <a:noFill/>
            <a:ln w="9525">
              <a:noFill/>
              <a:miter lim="800000"/>
              <a:headEnd/>
              <a:tailEnd/>
            </a:ln>
          </p:spPr>
        </p:pic>
        <p:sp>
          <p:nvSpPr>
            <p:cNvPr id="48166" name="WordArt 38"/>
            <p:cNvSpPr>
              <a:spLocks noChangeArrowheads="1" noChangeShapeType="1" noTextEdit="1"/>
            </p:cNvSpPr>
            <p:nvPr/>
          </p:nvSpPr>
          <p:spPr bwMode="auto">
            <a:xfrm>
              <a:off x="1655" y="1888"/>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67" name="WordArt 39"/>
            <p:cNvSpPr>
              <a:spLocks noChangeArrowheads="1" noChangeShapeType="1" noTextEdit="1"/>
            </p:cNvSpPr>
            <p:nvPr/>
          </p:nvSpPr>
          <p:spPr bwMode="auto">
            <a:xfrm>
              <a:off x="3152" y="1933"/>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68" name="WordArt 40"/>
            <p:cNvSpPr>
              <a:spLocks noChangeArrowheads="1" noChangeShapeType="1" noTextEdit="1"/>
            </p:cNvSpPr>
            <p:nvPr/>
          </p:nvSpPr>
          <p:spPr bwMode="auto">
            <a:xfrm>
              <a:off x="612" y="1888"/>
              <a:ext cx="181"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sp>
          <p:nvSpPr>
            <p:cNvPr id="48169" name="WordArt 41"/>
            <p:cNvSpPr>
              <a:spLocks noChangeArrowheads="1" noChangeShapeType="1" noTextEdit="1"/>
            </p:cNvSpPr>
            <p:nvPr/>
          </p:nvSpPr>
          <p:spPr bwMode="auto">
            <a:xfrm>
              <a:off x="4150" y="1933"/>
              <a:ext cx="136"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grpSp>
      <p:grpSp>
        <p:nvGrpSpPr>
          <p:cNvPr id="48192" name="Group 64"/>
          <p:cNvGrpSpPr>
            <a:grpSpLocks/>
          </p:cNvGrpSpPr>
          <p:nvPr/>
        </p:nvGrpSpPr>
        <p:grpSpPr bwMode="auto">
          <a:xfrm>
            <a:off x="1546225" y="4579938"/>
            <a:ext cx="6265863" cy="1081087"/>
            <a:chOff x="566" y="2432"/>
            <a:chExt cx="3947" cy="681"/>
          </a:xfrm>
        </p:grpSpPr>
        <p:pic>
          <p:nvPicPr>
            <p:cNvPr id="48172" name="Picture 44"/>
            <p:cNvPicPr>
              <a:picLocks noChangeAspect="1" noChangeArrowheads="1"/>
            </p:cNvPicPr>
            <p:nvPr/>
          </p:nvPicPr>
          <p:blipFill>
            <a:blip r:embed="rId2" cstate="print"/>
            <a:srcRect/>
            <a:stretch>
              <a:fillRect/>
            </a:stretch>
          </p:blipFill>
          <p:spPr bwMode="auto">
            <a:xfrm>
              <a:off x="566" y="2478"/>
              <a:ext cx="1407" cy="369"/>
            </a:xfrm>
            <a:prstGeom prst="rect">
              <a:avLst/>
            </a:prstGeom>
            <a:noFill/>
            <a:ln w="9525">
              <a:noFill/>
              <a:miter lim="800000"/>
              <a:headEnd/>
              <a:tailEnd/>
            </a:ln>
          </p:spPr>
        </p:pic>
        <p:pic>
          <p:nvPicPr>
            <p:cNvPr id="48178" name="Picture 50"/>
            <p:cNvPicPr>
              <a:picLocks noChangeAspect="1" noChangeArrowheads="1"/>
            </p:cNvPicPr>
            <p:nvPr/>
          </p:nvPicPr>
          <p:blipFill>
            <a:blip r:embed="rId2" cstate="print"/>
            <a:srcRect/>
            <a:stretch>
              <a:fillRect/>
            </a:stretch>
          </p:blipFill>
          <p:spPr bwMode="auto">
            <a:xfrm>
              <a:off x="3106" y="2432"/>
              <a:ext cx="1407" cy="369"/>
            </a:xfrm>
            <a:prstGeom prst="rect">
              <a:avLst/>
            </a:prstGeom>
            <a:noFill/>
            <a:ln w="9525">
              <a:noFill/>
              <a:miter lim="800000"/>
              <a:headEnd/>
              <a:tailEnd/>
            </a:ln>
          </p:spPr>
        </p:pic>
        <p:sp>
          <p:nvSpPr>
            <p:cNvPr id="48179" name="WordArt 51"/>
            <p:cNvSpPr>
              <a:spLocks noChangeArrowheads="1" noChangeShapeType="1" noTextEdit="1"/>
            </p:cNvSpPr>
            <p:nvPr/>
          </p:nvSpPr>
          <p:spPr bwMode="auto">
            <a:xfrm>
              <a:off x="1655" y="2886"/>
              <a:ext cx="181"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sp>
          <p:nvSpPr>
            <p:cNvPr id="48180" name="WordArt 52"/>
            <p:cNvSpPr>
              <a:spLocks noChangeArrowheads="1" noChangeShapeType="1" noTextEdit="1"/>
            </p:cNvSpPr>
            <p:nvPr/>
          </p:nvSpPr>
          <p:spPr bwMode="auto">
            <a:xfrm>
              <a:off x="645" y="2886"/>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81" name="WordArt 53"/>
            <p:cNvSpPr>
              <a:spLocks noChangeArrowheads="1" noChangeShapeType="1" noTextEdit="1"/>
            </p:cNvSpPr>
            <p:nvPr/>
          </p:nvSpPr>
          <p:spPr bwMode="auto">
            <a:xfrm>
              <a:off x="4195" y="2886"/>
              <a:ext cx="181"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sp>
          <p:nvSpPr>
            <p:cNvPr id="48182" name="WordArt 54"/>
            <p:cNvSpPr>
              <a:spLocks noChangeArrowheads="1" noChangeShapeType="1" noTextEdit="1"/>
            </p:cNvSpPr>
            <p:nvPr/>
          </p:nvSpPr>
          <p:spPr bwMode="auto">
            <a:xfrm>
              <a:off x="3107" y="2886"/>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grpSp>
          <p:nvGrpSpPr>
            <p:cNvPr id="48189" name="Group 61"/>
            <p:cNvGrpSpPr>
              <a:grpSpLocks/>
            </p:cNvGrpSpPr>
            <p:nvPr/>
          </p:nvGrpSpPr>
          <p:grpSpPr bwMode="auto">
            <a:xfrm>
              <a:off x="2109" y="2523"/>
              <a:ext cx="816" cy="272"/>
              <a:chOff x="2064" y="2523"/>
              <a:chExt cx="816" cy="272"/>
            </a:xfrm>
          </p:grpSpPr>
          <p:sp>
            <p:nvSpPr>
              <p:cNvPr id="48183" name="Line 55"/>
              <p:cNvSpPr>
                <a:spLocks noChangeShapeType="1"/>
              </p:cNvSpPr>
              <p:nvPr/>
            </p:nvSpPr>
            <p:spPr bwMode="auto">
              <a:xfrm>
                <a:off x="2064" y="2523"/>
                <a:ext cx="317" cy="0"/>
              </a:xfrm>
              <a:prstGeom prst="line">
                <a:avLst/>
              </a:prstGeom>
              <a:noFill/>
              <a:ln w="9525">
                <a:solidFill>
                  <a:srgbClr val="FFFF2F"/>
                </a:solidFill>
                <a:round/>
                <a:headEnd/>
                <a:tailEnd type="triangle" w="med" len="med"/>
              </a:ln>
              <a:effectLst/>
            </p:spPr>
            <p:txBody>
              <a:bodyPr/>
              <a:lstStyle/>
              <a:p>
                <a:endParaRPr lang="es-CO"/>
              </a:p>
            </p:txBody>
          </p:sp>
          <p:sp>
            <p:nvSpPr>
              <p:cNvPr id="48184" name="Line 56"/>
              <p:cNvSpPr>
                <a:spLocks noChangeShapeType="1"/>
              </p:cNvSpPr>
              <p:nvPr/>
            </p:nvSpPr>
            <p:spPr bwMode="auto">
              <a:xfrm>
                <a:off x="2064" y="2659"/>
                <a:ext cx="317" cy="0"/>
              </a:xfrm>
              <a:prstGeom prst="line">
                <a:avLst/>
              </a:prstGeom>
              <a:noFill/>
              <a:ln w="9525">
                <a:solidFill>
                  <a:srgbClr val="FFFF2F"/>
                </a:solidFill>
                <a:round/>
                <a:headEnd/>
                <a:tailEnd type="triangle" w="med" len="med"/>
              </a:ln>
              <a:effectLst/>
            </p:spPr>
            <p:txBody>
              <a:bodyPr/>
              <a:lstStyle/>
              <a:p>
                <a:endParaRPr lang="es-CO"/>
              </a:p>
            </p:txBody>
          </p:sp>
          <p:sp>
            <p:nvSpPr>
              <p:cNvPr id="48185" name="Line 57"/>
              <p:cNvSpPr>
                <a:spLocks noChangeShapeType="1"/>
              </p:cNvSpPr>
              <p:nvPr/>
            </p:nvSpPr>
            <p:spPr bwMode="auto">
              <a:xfrm>
                <a:off x="2064" y="2795"/>
                <a:ext cx="317" cy="0"/>
              </a:xfrm>
              <a:prstGeom prst="line">
                <a:avLst/>
              </a:prstGeom>
              <a:noFill/>
              <a:ln w="9525">
                <a:solidFill>
                  <a:srgbClr val="FFFF2F"/>
                </a:solidFill>
                <a:round/>
                <a:headEnd/>
                <a:tailEnd type="triangle" w="med" len="med"/>
              </a:ln>
              <a:effectLst/>
            </p:spPr>
            <p:txBody>
              <a:bodyPr/>
              <a:lstStyle/>
              <a:p>
                <a:endParaRPr lang="es-CO"/>
              </a:p>
            </p:txBody>
          </p:sp>
          <p:sp>
            <p:nvSpPr>
              <p:cNvPr id="48186" name="Line 58"/>
              <p:cNvSpPr>
                <a:spLocks noChangeShapeType="1"/>
              </p:cNvSpPr>
              <p:nvPr/>
            </p:nvSpPr>
            <p:spPr bwMode="auto">
              <a:xfrm flipH="1">
                <a:off x="2562" y="2523"/>
                <a:ext cx="318" cy="0"/>
              </a:xfrm>
              <a:prstGeom prst="line">
                <a:avLst/>
              </a:prstGeom>
              <a:noFill/>
              <a:ln w="9525">
                <a:solidFill>
                  <a:srgbClr val="FFFF2F"/>
                </a:solidFill>
                <a:round/>
                <a:headEnd/>
                <a:tailEnd type="triangle" w="med" len="med"/>
              </a:ln>
              <a:effectLst/>
            </p:spPr>
            <p:txBody>
              <a:bodyPr/>
              <a:lstStyle/>
              <a:p>
                <a:endParaRPr lang="es-CO"/>
              </a:p>
            </p:txBody>
          </p:sp>
          <p:sp>
            <p:nvSpPr>
              <p:cNvPr id="48187" name="Line 59"/>
              <p:cNvSpPr>
                <a:spLocks noChangeShapeType="1"/>
              </p:cNvSpPr>
              <p:nvPr/>
            </p:nvSpPr>
            <p:spPr bwMode="auto">
              <a:xfrm flipH="1">
                <a:off x="2562" y="2659"/>
                <a:ext cx="318" cy="0"/>
              </a:xfrm>
              <a:prstGeom prst="line">
                <a:avLst/>
              </a:prstGeom>
              <a:noFill/>
              <a:ln w="9525">
                <a:solidFill>
                  <a:srgbClr val="FFFF2F"/>
                </a:solidFill>
                <a:round/>
                <a:headEnd/>
                <a:tailEnd type="triangle" w="med" len="med"/>
              </a:ln>
              <a:effectLst/>
            </p:spPr>
            <p:txBody>
              <a:bodyPr/>
              <a:lstStyle/>
              <a:p>
                <a:endParaRPr lang="es-CO"/>
              </a:p>
            </p:txBody>
          </p:sp>
          <p:sp>
            <p:nvSpPr>
              <p:cNvPr id="48188" name="Line 60"/>
              <p:cNvSpPr>
                <a:spLocks noChangeShapeType="1"/>
              </p:cNvSpPr>
              <p:nvPr/>
            </p:nvSpPr>
            <p:spPr bwMode="auto">
              <a:xfrm flipH="1">
                <a:off x="2562" y="2795"/>
                <a:ext cx="318" cy="0"/>
              </a:xfrm>
              <a:prstGeom prst="line">
                <a:avLst/>
              </a:prstGeom>
              <a:noFill/>
              <a:ln w="9525">
                <a:solidFill>
                  <a:srgbClr val="FFFF2F"/>
                </a:solidFill>
                <a:round/>
                <a:headEnd/>
                <a:tailEnd type="triangle" w="med" len="med"/>
              </a:ln>
              <a:effectLst/>
            </p:spPr>
            <p:txBody>
              <a:bodyPr/>
              <a:lstStyle/>
              <a:p>
                <a:endParaRPr lang="es-CO"/>
              </a:p>
            </p:txBody>
          </p:sp>
        </p:grpSp>
      </p:grpSp>
      <p:sp>
        <p:nvSpPr>
          <p:cNvPr id="48193" name="Text Box 65"/>
          <p:cNvSpPr txBox="1">
            <a:spLocks noChangeArrowheads="1"/>
          </p:cNvSpPr>
          <p:nvPr/>
        </p:nvSpPr>
        <p:spPr bwMode="auto">
          <a:xfrm>
            <a:off x="1835150" y="1196975"/>
            <a:ext cx="5832475" cy="641350"/>
          </a:xfrm>
          <a:prstGeom prst="rect">
            <a:avLst/>
          </a:prstGeom>
          <a:noFill/>
          <a:ln w="9525">
            <a:noFill/>
            <a:miter lim="800000"/>
            <a:headEnd/>
            <a:tailEnd/>
          </a:ln>
          <a:effectLst/>
        </p:spPr>
        <p:txBody>
          <a:bodyPr>
            <a:spAutoFit/>
          </a:bodyPr>
          <a:lstStyle/>
          <a:p>
            <a:pPr algn="ctr">
              <a:spcBef>
                <a:spcPct val="50000"/>
              </a:spcBef>
            </a:pPr>
            <a:r>
              <a:rPr lang="es-ES"/>
              <a:t>LOS IMANES INTERACTÚAN CON FUERZAS REPULSIVAS Y CON FUERZAS ATRACTIVAS</a:t>
            </a:r>
          </a:p>
        </p:txBody>
      </p:sp>
      <p:sp>
        <p:nvSpPr>
          <p:cNvPr id="48194" name="Text Box 66"/>
          <p:cNvSpPr txBox="1">
            <a:spLocks noChangeArrowheads="1"/>
          </p:cNvSpPr>
          <p:nvPr/>
        </p:nvSpPr>
        <p:spPr bwMode="auto">
          <a:xfrm rot="16200000">
            <a:off x="-32544" y="2921795"/>
            <a:ext cx="1800225" cy="366712"/>
          </a:xfrm>
          <a:prstGeom prst="rect">
            <a:avLst/>
          </a:prstGeom>
          <a:noFill/>
          <a:ln w="9525">
            <a:noFill/>
            <a:miter lim="800000"/>
            <a:headEnd/>
            <a:tailEnd/>
          </a:ln>
          <a:effectLst/>
        </p:spPr>
        <p:txBody>
          <a:bodyPr>
            <a:spAutoFit/>
          </a:bodyPr>
          <a:lstStyle/>
          <a:p>
            <a:pPr algn="ctr">
              <a:spcBef>
                <a:spcPct val="50000"/>
              </a:spcBef>
            </a:pPr>
            <a:r>
              <a:rPr lang="es-ES" b="1">
                <a:solidFill>
                  <a:srgbClr val="FF0707"/>
                </a:solidFill>
              </a:rPr>
              <a:t>SE REPELEN</a:t>
            </a:r>
          </a:p>
        </p:txBody>
      </p:sp>
      <p:sp>
        <p:nvSpPr>
          <p:cNvPr id="48195" name="AutoShape 67"/>
          <p:cNvSpPr>
            <a:spLocks/>
          </p:cNvSpPr>
          <p:nvPr/>
        </p:nvSpPr>
        <p:spPr bwMode="auto">
          <a:xfrm>
            <a:off x="1258888" y="1916113"/>
            <a:ext cx="144462" cy="2376487"/>
          </a:xfrm>
          <a:prstGeom prst="leftBrace">
            <a:avLst>
              <a:gd name="adj1" fmla="val 137088"/>
              <a:gd name="adj2" fmla="val 50000"/>
            </a:avLst>
          </a:prstGeom>
          <a:noFill/>
          <a:ln w="28575">
            <a:solidFill>
              <a:srgbClr val="9900FF"/>
            </a:solidFill>
            <a:round/>
            <a:headEnd/>
            <a:tailEnd/>
          </a:ln>
          <a:effectLst/>
        </p:spPr>
        <p:txBody>
          <a:bodyPr wrap="none" anchor="ctr"/>
          <a:lstStyle/>
          <a:p>
            <a:endParaRPr lang="es-C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27313" y="4652963"/>
            <a:ext cx="4124325" cy="1847850"/>
          </a:xfrm>
          <a:prstGeom prst="rect">
            <a:avLst/>
          </a:prstGeom>
          <a:noFill/>
          <a:ln w="9525">
            <a:noFill/>
            <a:miter lim="800000"/>
            <a:headEnd/>
            <a:tailEnd/>
          </a:ln>
        </p:spPr>
      </p:pic>
      <p:pic>
        <p:nvPicPr>
          <p:cNvPr id="7270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84438" y="908050"/>
            <a:ext cx="4267200" cy="1666875"/>
          </a:xfrm>
          <a:prstGeom prst="rect">
            <a:avLst/>
          </a:prstGeom>
          <a:noFill/>
          <a:ln w="9525">
            <a:noFill/>
            <a:miter lim="800000"/>
            <a:headEnd/>
            <a:tailEnd/>
          </a:ln>
        </p:spPr>
      </p:pic>
      <p:sp>
        <p:nvSpPr>
          <p:cNvPr id="72710" name="Text Box 6"/>
          <p:cNvSpPr txBox="1">
            <a:spLocks noChangeArrowheads="1"/>
          </p:cNvSpPr>
          <p:nvPr/>
        </p:nvSpPr>
        <p:spPr bwMode="auto">
          <a:xfrm>
            <a:off x="2484438" y="393700"/>
            <a:ext cx="4535487" cy="366713"/>
          </a:xfrm>
          <a:prstGeom prst="rect">
            <a:avLst/>
          </a:prstGeom>
          <a:noFill/>
          <a:ln w="9525">
            <a:noFill/>
            <a:miter lim="800000"/>
            <a:headEnd/>
            <a:tailEnd/>
          </a:ln>
          <a:effectLst/>
        </p:spPr>
        <p:txBody>
          <a:bodyPr>
            <a:spAutoFit/>
          </a:bodyPr>
          <a:lstStyle/>
          <a:p>
            <a:pPr algn="ctr">
              <a:spcBef>
                <a:spcPct val="50000"/>
              </a:spcBef>
            </a:pPr>
            <a:r>
              <a:rPr lang="es-ES"/>
              <a:t>POLOS IGUALES SE REPELEN</a:t>
            </a:r>
          </a:p>
        </p:txBody>
      </p:sp>
      <p:sp>
        <p:nvSpPr>
          <p:cNvPr id="72711" name="Text Box 7"/>
          <p:cNvSpPr txBox="1">
            <a:spLocks noChangeArrowheads="1"/>
          </p:cNvSpPr>
          <p:nvPr/>
        </p:nvSpPr>
        <p:spPr bwMode="auto">
          <a:xfrm>
            <a:off x="2555875" y="3644900"/>
            <a:ext cx="4535488" cy="366713"/>
          </a:xfrm>
          <a:prstGeom prst="rect">
            <a:avLst/>
          </a:prstGeom>
          <a:noFill/>
          <a:ln w="9525">
            <a:noFill/>
            <a:miter lim="800000"/>
            <a:headEnd/>
            <a:tailEnd/>
          </a:ln>
          <a:effectLst/>
        </p:spPr>
        <p:txBody>
          <a:bodyPr>
            <a:spAutoFit/>
          </a:bodyPr>
          <a:lstStyle/>
          <a:p>
            <a:pPr algn="ctr">
              <a:spcBef>
                <a:spcPct val="50000"/>
              </a:spcBef>
            </a:pPr>
            <a:r>
              <a:rPr lang="es-ES"/>
              <a:t>POLOS DIFERENTES SE ATRAEN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globo2hs"/>
          <p:cNvPicPr>
            <a:picLocks noGrp="1" noChangeAspect="1" noChangeArrowheads="1"/>
          </p:cNvPicPr>
          <p:nvPr>
            <p:ph/>
          </p:nvPr>
        </p:nvPicPr>
        <p:blipFill>
          <a:blip r:embed="rId2" cstate="print"/>
          <a:srcRect/>
          <a:stretch>
            <a:fillRect/>
          </a:stretch>
        </p:blipFill>
        <p:spPr>
          <a:xfrm>
            <a:off x="2566988" y="1247775"/>
            <a:ext cx="5173662" cy="5205413"/>
          </a:xfrm>
          <a:noFill/>
          <a:ln/>
        </p:spPr>
      </p:pic>
      <p:sp>
        <p:nvSpPr>
          <p:cNvPr id="57348" name="Text Box 4"/>
          <p:cNvSpPr txBox="1">
            <a:spLocks noChangeArrowheads="1"/>
          </p:cNvSpPr>
          <p:nvPr/>
        </p:nvSpPr>
        <p:spPr bwMode="auto">
          <a:xfrm>
            <a:off x="1547813" y="260350"/>
            <a:ext cx="6264275" cy="457200"/>
          </a:xfrm>
          <a:prstGeom prst="rect">
            <a:avLst/>
          </a:prstGeom>
          <a:noFill/>
          <a:ln w="9525">
            <a:noFill/>
            <a:miter lim="800000"/>
            <a:headEnd/>
            <a:tailEnd/>
          </a:ln>
          <a:effectLst/>
        </p:spPr>
        <p:txBody>
          <a:bodyPr>
            <a:spAutoFit/>
          </a:bodyPr>
          <a:lstStyle/>
          <a:p>
            <a:pPr algn="ctr">
              <a:spcBef>
                <a:spcPct val="50000"/>
              </a:spcBef>
            </a:pPr>
            <a:r>
              <a:rPr lang="es-ES" sz="2400" b="1">
                <a:solidFill>
                  <a:schemeClr val="folHlink"/>
                </a:solidFill>
              </a:rPr>
              <a:t>LA TIERRA ES UN ENORME IMÁN</a:t>
            </a:r>
          </a:p>
        </p:txBody>
      </p:sp>
      <p:pic>
        <p:nvPicPr>
          <p:cNvPr id="57351" name="Picture 7" descr="prop2"/>
          <p:cNvPicPr>
            <a:picLocks noChangeAspect="1" noChangeArrowheads="1"/>
          </p:cNvPicPr>
          <p:nvPr/>
        </p:nvPicPr>
        <p:blipFill>
          <a:blip r:embed="rId3" cstate="print"/>
          <a:srcRect/>
          <a:stretch>
            <a:fillRect/>
          </a:stretch>
        </p:blipFill>
        <p:spPr bwMode="auto">
          <a:xfrm>
            <a:off x="468313" y="1196975"/>
            <a:ext cx="2371725" cy="1647825"/>
          </a:xfrm>
          <a:prstGeom prst="rect">
            <a:avLst/>
          </a:prstGeom>
          <a:noFill/>
        </p:spPr>
      </p:pic>
      <p:grpSp>
        <p:nvGrpSpPr>
          <p:cNvPr id="57358" name="Group 14"/>
          <p:cNvGrpSpPr>
            <a:grpSpLocks/>
          </p:cNvGrpSpPr>
          <p:nvPr/>
        </p:nvGrpSpPr>
        <p:grpSpPr bwMode="auto">
          <a:xfrm>
            <a:off x="4067175" y="935038"/>
            <a:ext cx="2447925" cy="5734050"/>
            <a:chOff x="2789" y="436"/>
            <a:chExt cx="907" cy="3839"/>
          </a:xfrm>
        </p:grpSpPr>
        <p:sp>
          <p:nvSpPr>
            <p:cNvPr id="57354" name="Line 10"/>
            <p:cNvSpPr>
              <a:spLocks noChangeShapeType="1"/>
            </p:cNvSpPr>
            <p:nvPr/>
          </p:nvSpPr>
          <p:spPr bwMode="auto">
            <a:xfrm>
              <a:off x="2789" y="436"/>
              <a:ext cx="454" cy="1860"/>
            </a:xfrm>
            <a:prstGeom prst="line">
              <a:avLst/>
            </a:prstGeom>
            <a:noFill/>
            <a:ln w="57150">
              <a:solidFill>
                <a:srgbClr val="FF0707"/>
              </a:solidFill>
              <a:round/>
              <a:headEnd/>
              <a:tailEnd/>
            </a:ln>
            <a:effectLst/>
          </p:spPr>
          <p:txBody>
            <a:bodyPr/>
            <a:lstStyle/>
            <a:p>
              <a:endParaRPr lang="es-CO"/>
            </a:p>
          </p:txBody>
        </p:sp>
        <p:sp>
          <p:nvSpPr>
            <p:cNvPr id="57355" name="Line 11"/>
            <p:cNvSpPr>
              <a:spLocks noChangeShapeType="1"/>
            </p:cNvSpPr>
            <p:nvPr/>
          </p:nvSpPr>
          <p:spPr bwMode="auto">
            <a:xfrm>
              <a:off x="3243" y="2296"/>
              <a:ext cx="453" cy="1979"/>
            </a:xfrm>
            <a:prstGeom prst="line">
              <a:avLst/>
            </a:prstGeom>
            <a:noFill/>
            <a:ln w="57150">
              <a:solidFill>
                <a:srgbClr val="1414FE"/>
              </a:solidFill>
              <a:round/>
              <a:headEnd/>
              <a:tailEnd/>
            </a:ln>
            <a:effectLst/>
          </p:spPr>
          <p:txBody>
            <a:bodyPr/>
            <a:lstStyle/>
            <a:p>
              <a:endParaRPr lang="es-CO"/>
            </a:p>
          </p:txBody>
        </p:sp>
      </p:grpSp>
      <p:sp>
        <p:nvSpPr>
          <p:cNvPr id="57356" name="Text Box 12"/>
          <p:cNvSpPr txBox="1">
            <a:spLocks noChangeArrowheads="1"/>
          </p:cNvSpPr>
          <p:nvPr/>
        </p:nvSpPr>
        <p:spPr bwMode="auto">
          <a:xfrm>
            <a:off x="4643438" y="908050"/>
            <a:ext cx="1800225" cy="641350"/>
          </a:xfrm>
          <a:prstGeom prst="rect">
            <a:avLst/>
          </a:prstGeom>
          <a:noFill/>
          <a:ln w="9525">
            <a:noFill/>
            <a:miter lim="800000"/>
            <a:headEnd/>
            <a:tailEnd/>
          </a:ln>
          <a:effectLst/>
        </p:spPr>
        <p:txBody>
          <a:bodyPr>
            <a:spAutoFit/>
          </a:bodyPr>
          <a:lstStyle/>
          <a:p>
            <a:pPr algn="ctr">
              <a:spcBef>
                <a:spcPct val="50000"/>
              </a:spcBef>
            </a:pPr>
            <a:r>
              <a:rPr lang="es-ES" b="1">
                <a:solidFill>
                  <a:srgbClr val="FFFF2F"/>
                </a:solidFill>
              </a:rPr>
              <a:t>POLO NORTE GEOGRÁFICO</a:t>
            </a:r>
          </a:p>
        </p:txBody>
      </p:sp>
      <p:sp>
        <p:nvSpPr>
          <p:cNvPr id="57357" name="Text Box 13"/>
          <p:cNvSpPr txBox="1">
            <a:spLocks noChangeArrowheads="1"/>
          </p:cNvSpPr>
          <p:nvPr/>
        </p:nvSpPr>
        <p:spPr bwMode="auto">
          <a:xfrm>
            <a:off x="3492500" y="6216650"/>
            <a:ext cx="1800225" cy="641350"/>
          </a:xfrm>
          <a:prstGeom prst="rect">
            <a:avLst/>
          </a:prstGeom>
          <a:noFill/>
          <a:ln w="9525">
            <a:noFill/>
            <a:miter lim="800000"/>
            <a:headEnd/>
            <a:tailEnd/>
          </a:ln>
          <a:effectLst/>
        </p:spPr>
        <p:txBody>
          <a:bodyPr>
            <a:spAutoFit/>
          </a:bodyPr>
          <a:lstStyle/>
          <a:p>
            <a:pPr algn="ctr">
              <a:spcBef>
                <a:spcPct val="50000"/>
              </a:spcBef>
            </a:pPr>
            <a:r>
              <a:rPr lang="es-ES" b="1">
                <a:solidFill>
                  <a:srgbClr val="FFFF2F"/>
                </a:solidFill>
              </a:rPr>
              <a:t>POLO SUR GEOGRÁFICO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1547813" y="260350"/>
            <a:ext cx="6048375" cy="701675"/>
          </a:xfrm>
          <a:prstGeom prst="rect">
            <a:avLst/>
          </a:prstGeom>
          <a:noFill/>
          <a:ln w="9525">
            <a:noFill/>
            <a:miter lim="800000"/>
            <a:headEnd/>
            <a:tailEnd/>
          </a:ln>
          <a:effectLst/>
        </p:spPr>
        <p:txBody>
          <a:bodyPr>
            <a:spAutoFit/>
          </a:bodyPr>
          <a:lstStyle/>
          <a:p>
            <a:pPr algn="ctr">
              <a:spcBef>
                <a:spcPct val="50000"/>
              </a:spcBef>
            </a:pPr>
            <a:r>
              <a:rPr lang="es-ES" sz="2000" b="1">
                <a:solidFill>
                  <a:schemeClr val="folHlink"/>
                </a:solidFill>
              </a:rPr>
              <a:t>CAMPO MAGNÉTICO Y LÍNEAS DE INDUCCIÓN DEL CAMPO MAGNÉTICO</a:t>
            </a:r>
          </a:p>
        </p:txBody>
      </p:sp>
      <p:sp>
        <p:nvSpPr>
          <p:cNvPr id="64517" name="Rectangle 5"/>
          <p:cNvSpPr>
            <a:spLocks noChangeArrowheads="1"/>
          </p:cNvSpPr>
          <p:nvPr/>
        </p:nvSpPr>
        <p:spPr bwMode="auto">
          <a:xfrm>
            <a:off x="5653088" y="1563688"/>
            <a:ext cx="2519362" cy="3378200"/>
          </a:xfrm>
          <a:prstGeom prst="rect">
            <a:avLst/>
          </a:prstGeom>
          <a:noFill/>
          <a:ln w="9525">
            <a:noFill/>
            <a:miter lim="800000"/>
            <a:headEnd/>
            <a:tailEnd/>
          </a:ln>
          <a:effectLst/>
        </p:spPr>
        <p:txBody>
          <a:bodyPr anchor="ctr">
            <a:spAutoFit/>
          </a:bodyPr>
          <a:lstStyle/>
          <a:p>
            <a:pPr algn="ctr"/>
            <a:r>
              <a:rPr lang="es-ES" sz="2400" b="1"/>
              <a:t>Se denomina </a:t>
            </a:r>
            <a:r>
              <a:rPr lang="es-ES" sz="2400">
                <a:solidFill>
                  <a:srgbClr val="FFFF2F"/>
                </a:solidFill>
              </a:rPr>
              <a:t>campo magnético</a:t>
            </a:r>
            <a:r>
              <a:rPr lang="es-ES" sz="2400" b="1"/>
              <a:t> a la región del espacio en la que se manifiesta la acción de un imán.</a:t>
            </a:r>
          </a:p>
        </p:txBody>
      </p:sp>
      <p:sp>
        <p:nvSpPr>
          <p:cNvPr id="64524" name="Rectangle 12"/>
          <p:cNvSpPr>
            <a:spLocks noChangeArrowheads="1"/>
          </p:cNvSpPr>
          <p:nvPr/>
        </p:nvSpPr>
        <p:spPr bwMode="auto">
          <a:xfrm>
            <a:off x="1116013" y="981075"/>
            <a:ext cx="3455987" cy="1008063"/>
          </a:xfrm>
          <a:prstGeom prst="rect">
            <a:avLst/>
          </a:prstGeom>
          <a:solidFill>
            <a:schemeClr val="bg1"/>
          </a:solidFill>
          <a:ln w="9525">
            <a:noFill/>
            <a:miter lim="800000"/>
            <a:headEnd/>
            <a:tailEnd/>
          </a:ln>
          <a:effectLst/>
        </p:spPr>
        <p:txBody>
          <a:bodyPr wrap="none" anchor="ctr"/>
          <a:lstStyle/>
          <a:p>
            <a:endParaRPr lang="es-CO"/>
          </a:p>
        </p:txBody>
      </p:sp>
      <p:sp>
        <p:nvSpPr>
          <p:cNvPr id="64531" name="Oval 19"/>
          <p:cNvSpPr>
            <a:spLocks noChangeArrowheads="1"/>
          </p:cNvSpPr>
          <p:nvPr/>
        </p:nvSpPr>
        <p:spPr bwMode="auto">
          <a:xfrm>
            <a:off x="1692275" y="1700213"/>
            <a:ext cx="3527425" cy="360045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28575">
            <a:solidFill>
              <a:srgbClr val="333399"/>
            </a:solidFill>
            <a:round/>
            <a:headEnd/>
            <a:tailEnd/>
          </a:ln>
          <a:effectLst/>
        </p:spPr>
        <p:txBody>
          <a:bodyPr wrap="none" anchor="ctr"/>
          <a:lstStyle/>
          <a:p>
            <a:endParaRPr lang="es-CO"/>
          </a:p>
        </p:txBody>
      </p:sp>
      <p:sp>
        <p:nvSpPr>
          <p:cNvPr id="64532" name="Rectangle 20"/>
          <p:cNvSpPr>
            <a:spLocks noChangeArrowheads="1"/>
          </p:cNvSpPr>
          <p:nvPr/>
        </p:nvSpPr>
        <p:spPr bwMode="auto">
          <a:xfrm>
            <a:off x="3160713" y="2219325"/>
            <a:ext cx="576262" cy="2590800"/>
          </a:xfrm>
          <a:prstGeom prst="rect">
            <a:avLst/>
          </a:prstGeom>
          <a:gradFill rotWithShape="1">
            <a:gsLst>
              <a:gs pos="0">
                <a:srgbClr val="969696"/>
              </a:gs>
              <a:gs pos="100000">
                <a:srgbClr val="969696">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endParaRPr lang="es-CO"/>
          </a:p>
        </p:txBody>
      </p:sp>
      <p:sp>
        <p:nvSpPr>
          <p:cNvPr id="64533" name="WordArt 21"/>
          <p:cNvSpPr>
            <a:spLocks noChangeArrowheads="1" noChangeShapeType="1" noTextEdit="1"/>
          </p:cNvSpPr>
          <p:nvPr/>
        </p:nvSpPr>
        <p:spPr bwMode="auto">
          <a:xfrm>
            <a:off x="3276600" y="2349500"/>
            <a:ext cx="304800" cy="360363"/>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a:t>
            </a:r>
          </a:p>
        </p:txBody>
      </p:sp>
      <p:sp>
        <p:nvSpPr>
          <p:cNvPr id="64534" name="WordArt 22"/>
          <p:cNvSpPr>
            <a:spLocks noChangeArrowheads="1" noChangeShapeType="1" noTextEdit="1"/>
          </p:cNvSpPr>
          <p:nvPr/>
        </p:nvSpPr>
        <p:spPr bwMode="auto">
          <a:xfrm rot="5400000">
            <a:off x="3378200" y="4479925"/>
            <a:ext cx="84138" cy="287338"/>
          </a:xfrm>
          <a:prstGeom prst="rect">
            <a:avLst/>
          </a:prstGeom>
        </p:spPr>
        <p:txBody>
          <a:bodyPr vert="wordArtVert" wrap="none" fromWordArt="1">
            <a:prstTxWarp prst="textPlain">
              <a:avLst>
                <a:gd name="adj" fmla="val 50000"/>
              </a:avLst>
            </a:prstTxWarp>
          </a:bodyPr>
          <a:lstStyle/>
          <a:p>
            <a:pPr algn="ctr" fontAlgn="auto"/>
            <a:r>
              <a:rPr lang="es-CO" sz="3600" kern="10">
                <a:ln w="9525">
                  <a:solidFill>
                    <a:srgbClr val="000000"/>
                  </a:solidFill>
                  <a:round/>
                  <a:headEnd/>
                  <a:tailEnd/>
                </a:ln>
                <a:solidFill>
                  <a:srgbClr val="FFFFFF"/>
                </a:solidFill>
                <a:latin typeface="Arial Black"/>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31913" y="404813"/>
            <a:ext cx="6740525" cy="822325"/>
          </a:xfrm>
          <a:prstGeom prst="rect">
            <a:avLst/>
          </a:prstGeom>
          <a:noFill/>
          <a:ln w="9525">
            <a:noFill/>
            <a:miter lim="800000"/>
            <a:headEnd/>
            <a:tailEnd/>
          </a:ln>
          <a:effectLst/>
        </p:spPr>
        <p:txBody>
          <a:bodyPr>
            <a:spAutoFit/>
          </a:bodyPr>
          <a:lstStyle/>
          <a:p>
            <a:pPr algn="ctr">
              <a:spcBef>
                <a:spcPct val="50000"/>
              </a:spcBef>
            </a:pPr>
            <a:r>
              <a:rPr lang="es-ES" sz="2400" b="1">
                <a:solidFill>
                  <a:schemeClr val="hlink"/>
                </a:solidFill>
                <a:latin typeface="Arial Narrow" pitchFamily="34" charset="0"/>
              </a:rPr>
              <a:t>Líneas de inducción de un campo magnético dentro y fuera de un imán</a:t>
            </a:r>
          </a:p>
        </p:txBody>
      </p:sp>
      <p:pic>
        <p:nvPicPr>
          <p:cNvPr id="16387" name="Picture 3" descr="F28-08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2275" y="1196975"/>
            <a:ext cx="5783263" cy="2798763"/>
          </a:xfrm>
          <a:prstGeom prst="rect">
            <a:avLst/>
          </a:prstGeom>
          <a:noFill/>
        </p:spPr>
      </p:pic>
      <p:pic>
        <p:nvPicPr>
          <p:cNvPr id="16388" name="Picture 4" descr="F28-08B"/>
          <p:cNvPicPr>
            <a:picLocks noChangeAspect="1" noChangeArrowheads="1"/>
          </p:cNvPicPr>
          <p:nvPr/>
        </p:nvPicPr>
        <p:blipFill>
          <a:blip r:embed="rId3" cstate="print"/>
          <a:srcRect/>
          <a:stretch>
            <a:fillRect/>
          </a:stretch>
        </p:blipFill>
        <p:spPr bwMode="auto">
          <a:xfrm>
            <a:off x="2449513" y="4365625"/>
            <a:ext cx="4643437" cy="21320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395288" y="765175"/>
            <a:ext cx="8424862" cy="4791075"/>
          </a:xfrm>
          <a:prstGeom prst="rect">
            <a:avLst/>
          </a:prstGeom>
          <a:noFill/>
          <a:ln w="9525">
            <a:noFill/>
            <a:miter lim="800000"/>
            <a:headEnd/>
            <a:tailEnd/>
          </a:ln>
          <a:effectLst/>
        </p:spPr>
        <p:txBody>
          <a:bodyPr>
            <a:spAutoFit/>
          </a:bodyPr>
          <a:lstStyle/>
          <a:p>
            <a:pPr algn="just">
              <a:spcBef>
                <a:spcPct val="50000"/>
              </a:spcBef>
            </a:pPr>
            <a:r>
              <a:rPr lang="es-ES" sz="2800"/>
              <a:t>Para visualizar el campo magnético creado por un imán, suelen utilizarse líneas, denominadas </a:t>
            </a:r>
            <a:r>
              <a:rPr lang="es-ES" sz="2800">
                <a:solidFill>
                  <a:schemeClr val="hlink"/>
                </a:solidFill>
              </a:rPr>
              <a:t>“líneas de inducción”</a:t>
            </a:r>
            <a:r>
              <a:rPr lang="es-ES" sz="2800"/>
              <a:t> las cuales son líneas cerradas que salen del polo norte y entran al polo sur se cierran pasando por el interior del imán.</a:t>
            </a:r>
          </a:p>
          <a:p>
            <a:pPr algn="just">
              <a:spcBef>
                <a:spcPct val="50000"/>
              </a:spcBef>
            </a:pPr>
            <a:endParaRPr lang="es-ES" sz="2800"/>
          </a:p>
          <a:p>
            <a:pPr algn="just">
              <a:spcBef>
                <a:spcPct val="50000"/>
              </a:spcBef>
            </a:pPr>
            <a:r>
              <a:rPr lang="es-ES" sz="2800"/>
              <a:t> Las líneas de inducción se encuentran más cerca unas de otras en las regiones cercanas a los polos, indicando así que el campo magnético es más intenso en dichas regiones.</a:t>
            </a:r>
            <a:r>
              <a:rPr lang="es-ES" sz="24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1" name="Picture 23" descr="IMAN"/>
          <p:cNvPicPr>
            <a:picLocks noGrp="1" noChangeAspect="1" noChangeArrowheads="1"/>
          </p:cNvPicPr>
          <p:nvPr>
            <p:ph sz="half" idx="2"/>
          </p:nvPr>
        </p:nvPicPr>
        <p:blipFill>
          <a:blip r:embed="rId2" cstate="print"/>
          <a:srcRect/>
          <a:stretch>
            <a:fillRect/>
          </a:stretch>
        </p:blipFill>
        <p:spPr>
          <a:xfrm>
            <a:off x="2938463" y="2205038"/>
            <a:ext cx="3362325" cy="2524125"/>
          </a:xfrm>
          <a:noFill/>
          <a:ln/>
        </p:spPr>
      </p:pic>
      <p:sp>
        <p:nvSpPr>
          <p:cNvPr id="27660" name="Oval 12"/>
          <p:cNvSpPr>
            <a:spLocks noChangeArrowheads="1"/>
          </p:cNvSpPr>
          <p:nvPr/>
        </p:nvSpPr>
        <p:spPr bwMode="auto">
          <a:xfrm>
            <a:off x="395288" y="4005263"/>
            <a:ext cx="3455987" cy="79216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sz="2000" b="1">
                <a:solidFill>
                  <a:schemeClr val="folHlink"/>
                </a:solidFill>
                <a:latin typeface="Franklin Gothic Medium" pitchFamily="34" charset="0"/>
                <a:hlinkClick r:id="rId3" action="ppaction://hlinksldjump"/>
              </a:rPr>
              <a:t>¿QUÉ ES UN IMÁN?</a:t>
            </a:r>
            <a:endParaRPr lang="es-ES" sz="2000" b="1">
              <a:solidFill>
                <a:schemeClr val="folHlink"/>
              </a:solidFill>
              <a:latin typeface="Franklin Gothic Medium" pitchFamily="34" charset="0"/>
            </a:endParaRPr>
          </a:p>
        </p:txBody>
      </p:sp>
      <p:sp>
        <p:nvSpPr>
          <p:cNvPr id="27658" name="Oval 10"/>
          <p:cNvSpPr>
            <a:spLocks noChangeArrowheads="1"/>
          </p:cNvSpPr>
          <p:nvPr/>
        </p:nvSpPr>
        <p:spPr bwMode="auto">
          <a:xfrm>
            <a:off x="5373688" y="4005263"/>
            <a:ext cx="3455987" cy="79216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b="1">
                <a:solidFill>
                  <a:schemeClr val="folHlink"/>
                </a:solidFill>
                <a:hlinkClick r:id="rId4" action="ppaction://hlinksldjump"/>
              </a:rPr>
              <a:t>CAMPO MAGNÉTICO</a:t>
            </a:r>
            <a:endParaRPr lang="es-ES" b="1">
              <a:solidFill>
                <a:schemeClr val="folHlink"/>
              </a:solidFill>
            </a:endParaRPr>
          </a:p>
        </p:txBody>
      </p:sp>
      <p:sp>
        <p:nvSpPr>
          <p:cNvPr id="27659" name="Oval 11"/>
          <p:cNvSpPr>
            <a:spLocks noChangeArrowheads="1"/>
          </p:cNvSpPr>
          <p:nvPr/>
        </p:nvSpPr>
        <p:spPr bwMode="auto">
          <a:xfrm>
            <a:off x="2916238" y="5013325"/>
            <a:ext cx="3455987" cy="792163"/>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sz="2000" b="1">
                <a:solidFill>
                  <a:schemeClr val="folHlink"/>
                </a:solidFill>
                <a:latin typeface="Franklin Gothic Medium" pitchFamily="34" charset="0"/>
                <a:hlinkClick r:id="rId5" action="ppaction://hlinksldjump"/>
              </a:rPr>
              <a:t>MAGNETISMO</a:t>
            </a:r>
            <a:endParaRPr lang="es-ES" sz="2000" b="1">
              <a:solidFill>
                <a:schemeClr val="folHlink"/>
              </a:solidFill>
              <a:latin typeface="Franklin Gothic Medium" pitchFamily="34" charset="0"/>
            </a:endParaRPr>
          </a:p>
        </p:txBody>
      </p:sp>
      <p:sp>
        <p:nvSpPr>
          <p:cNvPr id="27657" name="Oval 9"/>
          <p:cNvSpPr>
            <a:spLocks noChangeArrowheads="1"/>
          </p:cNvSpPr>
          <p:nvPr/>
        </p:nvSpPr>
        <p:spPr bwMode="auto">
          <a:xfrm>
            <a:off x="395288" y="1700213"/>
            <a:ext cx="3455987" cy="79216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sz="2000" b="1">
                <a:solidFill>
                  <a:schemeClr val="folHlink"/>
                </a:solidFill>
                <a:latin typeface="Franklin Gothic Medium" pitchFamily="34" charset="0"/>
                <a:hlinkClick r:id="rId6" action="ppaction://hlinksldjump"/>
              </a:rPr>
              <a:t>INTRODUCCIÓN</a:t>
            </a:r>
            <a:endParaRPr lang="es-ES" sz="2000" b="1">
              <a:solidFill>
                <a:schemeClr val="folHlink"/>
              </a:solidFill>
              <a:latin typeface="Franklin Gothic Medium" pitchFamily="34" charset="0"/>
            </a:endParaRPr>
          </a:p>
        </p:txBody>
      </p:sp>
      <p:sp>
        <p:nvSpPr>
          <p:cNvPr id="27678" name="Oval 30"/>
          <p:cNvSpPr>
            <a:spLocks noChangeArrowheads="1"/>
          </p:cNvSpPr>
          <p:nvPr/>
        </p:nvSpPr>
        <p:spPr bwMode="auto">
          <a:xfrm>
            <a:off x="5364163" y="1700213"/>
            <a:ext cx="3455987" cy="79216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b="1">
                <a:solidFill>
                  <a:schemeClr val="folHlink"/>
                </a:solidFill>
                <a:hlinkClick r:id="rId7" action="ppaction://hlinksldjump"/>
              </a:rPr>
              <a:t>APLICACIONES</a:t>
            </a:r>
            <a:endParaRPr lang="es-ES" b="1">
              <a:solidFill>
                <a:schemeClr val="folHlink"/>
              </a:solidFill>
            </a:endParaRPr>
          </a:p>
        </p:txBody>
      </p:sp>
      <p:sp>
        <p:nvSpPr>
          <p:cNvPr id="27682" name="Freeform 34"/>
          <p:cNvSpPr>
            <a:spLocks/>
          </p:cNvSpPr>
          <p:nvPr/>
        </p:nvSpPr>
        <p:spPr bwMode="auto">
          <a:xfrm>
            <a:off x="1619250" y="2636838"/>
            <a:ext cx="288925" cy="1079500"/>
          </a:xfrm>
          <a:custGeom>
            <a:avLst/>
            <a:gdLst/>
            <a:ahLst/>
            <a:cxnLst>
              <a:cxn ang="0">
                <a:pos x="605" y="0"/>
              </a:cxn>
              <a:cxn ang="0">
                <a:pos x="15" y="317"/>
              </a:cxn>
              <a:cxn ang="0">
                <a:pos x="514" y="771"/>
              </a:cxn>
            </a:cxnLst>
            <a:rect l="0" t="0" r="r" b="b"/>
            <a:pathLst>
              <a:path w="605" h="771">
                <a:moveTo>
                  <a:pt x="605" y="0"/>
                </a:moveTo>
                <a:cubicBezTo>
                  <a:pt x="317" y="94"/>
                  <a:pt x="30" y="189"/>
                  <a:pt x="15" y="317"/>
                </a:cubicBezTo>
                <a:cubicBezTo>
                  <a:pt x="0" y="445"/>
                  <a:pt x="431" y="703"/>
                  <a:pt x="514" y="771"/>
                </a:cubicBezTo>
              </a:path>
            </a:pathLst>
          </a:custGeom>
          <a:noFill/>
          <a:ln w="57150" cmpd="sng">
            <a:solidFill>
              <a:srgbClr val="FFFF2F"/>
            </a:solidFill>
            <a:round/>
            <a:headEnd type="none" w="med" len="med"/>
            <a:tailEnd type="triangle" w="med" len="med"/>
          </a:ln>
          <a:effectLst/>
        </p:spPr>
        <p:txBody>
          <a:bodyPr/>
          <a:lstStyle/>
          <a:p>
            <a:endParaRPr lang="es-CO"/>
          </a:p>
        </p:txBody>
      </p:sp>
      <p:sp>
        <p:nvSpPr>
          <p:cNvPr id="27683" name="Freeform 35"/>
          <p:cNvSpPr>
            <a:spLocks/>
          </p:cNvSpPr>
          <p:nvPr/>
        </p:nvSpPr>
        <p:spPr bwMode="auto">
          <a:xfrm rot="17701860" flipV="1">
            <a:off x="2239169" y="4937919"/>
            <a:ext cx="338138" cy="844550"/>
          </a:xfrm>
          <a:custGeom>
            <a:avLst/>
            <a:gdLst/>
            <a:ahLst/>
            <a:cxnLst>
              <a:cxn ang="0">
                <a:pos x="605" y="0"/>
              </a:cxn>
              <a:cxn ang="0">
                <a:pos x="15" y="317"/>
              </a:cxn>
              <a:cxn ang="0">
                <a:pos x="514" y="771"/>
              </a:cxn>
            </a:cxnLst>
            <a:rect l="0" t="0" r="r" b="b"/>
            <a:pathLst>
              <a:path w="605" h="771">
                <a:moveTo>
                  <a:pt x="605" y="0"/>
                </a:moveTo>
                <a:cubicBezTo>
                  <a:pt x="317" y="94"/>
                  <a:pt x="30" y="189"/>
                  <a:pt x="15" y="317"/>
                </a:cubicBezTo>
                <a:cubicBezTo>
                  <a:pt x="0" y="445"/>
                  <a:pt x="431" y="703"/>
                  <a:pt x="514" y="771"/>
                </a:cubicBezTo>
              </a:path>
            </a:pathLst>
          </a:custGeom>
          <a:noFill/>
          <a:ln w="57150" cmpd="sng">
            <a:solidFill>
              <a:srgbClr val="FFFF2F"/>
            </a:solidFill>
            <a:round/>
            <a:headEnd type="triangle" w="med" len="med"/>
            <a:tailEnd type="none" w="med" len="med"/>
          </a:ln>
          <a:effectLst/>
        </p:spPr>
        <p:txBody>
          <a:bodyPr/>
          <a:lstStyle/>
          <a:p>
            <a:endParaRPr lang="es-CO"/>
          </a:p>
        </p:txBody>
      </p:sp>
      <p:sp>
        <p:nvSpPr>
          <p:cNvPr id="27684" name="Freeform 36"/>
          <p:cNvSpPr>
            <a:spLocks/>
          </p:cNvSpPr>
          <p:nvPr/>
        </p:nvSpPr>
        <p:spPr bwMode="auto">
          <a:xfrm rot="13818965" flipV="1">
            <a:off x="6696869" y="4904582"/>
            <a:ext cx="338137" cy="844550"/>
          </a:xfrm>
          <a:custGeom>
            <a:avLst/>
            <a:gdLst/>
            <a:ahLst/>
            <a:cxnLst>
              <a:cxn ang="0">
                <a:pos x="605" y="0"/>
              </a:cxn>
              <a:cxn ang="0">
                <a:pos x="15" y="317"/>
              </a:cxn>
              <a:cxn ang="0">
                <a:pos x="514" y="771"/>
              </a:cxn>
            </a:cxnLst>
            <a:rect l="0" t="0" r="r" b="b"/>
            <a:pathLst>
              <a:path w="605" h="771">
                <a:moveTo>
                  <a:pt x="605" y="0"/>
                </a:moveTo>
                <a:cubicBezTo>
                  <a:pt x="317" y="94"/>
                  <a:pt x="30" y="189"/>
                  <a:pt x="15" y="317"/>
                </a:cubicBezTo>
                <a:cubicBezTo>
                  <a:pt x="0" y="445"/>
                  <a:pt x="431" y="703"/>
                  <a:pt x="514" y="771"/>
                </a:cubicBezTo>
              </a:path>
            </a:pathLst>
          </a:custGeom>
          <a:noFill/>
          <a:ln w="57150" cmpd="sng">
            <a:solidFill>
              <a:srgbClr val="FFFF2F"/>
            </a:solidFill>
            <a:round/>
            <a:headEnd type="triangle" w="med" len="med"/>
            <a:tailEnd type="none" w="med" len="med"/>
          </a:ln>
          <a:effectLst/>
        </p:spPr>
        <p:txBody>
          <a:bodyPr/>
          <a:lstStyle/>
          <a:p>
            <a:endParaRPr lang="es-CO"/>
          </a:p>
        </p:txBody>
      </p:sp>
      <p:sp>
        <p:nvSpPr>
          <p:cNvPr id="27686" name="Freeform 38"/>
          <p:cNvSpPr>
            <a:spLocks/>
          </p:cNvSpPr>
          <p:nvPr/>
        </p:nvSpPr>
        <p:spPr bwMode="auto">
          <a:xfrm rot="-1671459">
            <a:off x="7354888" y="2678113"/>
            <a:ext cx="719137" cy="1008062"/>
          </a:xfrm>
          <a:custGeom>
            <a:avLst/>
            <a:gdLst/>
            <a:ahLst/>
            <a:cxnLst>
              <a:cxn ang="0">
                <a:pos x="0" y="816"/>
              </a:cxn>
              <a:cxn ang="0">
                <a:pos x="453" y="317"/>
              </a:cxn>
              <a:cxn ang="0">
                <a:pos x="363" y="0"/>
              </a:cxn>
            </a:cxnLst>
            <a:rect l="0" t="0" r="r" b="b"/>
            <a:pathLst>
              <a:path w="513" h="816">
                <a:moveTo>
                  <a:pt x="0" y="816"/>
                </a:moveTo>
                <a:cubicBezTo>
                  <a:pt x="196" y="634"/>
                  <a:pt x="393" y="453"/>
                  <a:pt x="453" y="317"/>
                </a:cubicBezTo>
                <a:cubicBezTo>
                  <a:pt x="513" y="181"/>
                  <a:pt x="378" y="53"/>
                  <a:pt x="363" y="0"/>
                </a:cubicBezTo>
              </a:path>
            </a:pathLst>
          </a:custGeom>
          <a:noFill/>
          <a:ln w="57150" cmpd="sng">
            <a:solidFill>
              <a:srgbClr val="FFFF2F"/>
            </a:solidFill>
            <a:round/>
            <a:headEnd type="none" w="med" len="med"/>
            <a:tailEnd type="triangle" w="med" len="med"/>
          </a:ln>
          <a:effectLst/>
        </p:spPr>
        <p:txBody>
          <a:bodyPr/>
          <a:lstStyle/>
          <a:p>
            <a:endParaRPr lang="es-C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7" name="Group 9"/>
          <p:cNvGrpSpPr>
            <a:grpSpLocks/>
          </p:cNvGrpSpPr>
          <p:nvPr/>
        </p:nvGrpSpPr>
        <p:grpSpPr bwMode="auto">
          <a:xfrm>
            <a:off x="2268538" y="981075"/>
            <a:ext cx="4462462" cy="2663825"/>
            <a:chOff x="2064" y="1608"/>
            <a:chExt cx="2630" cy="1459"/>
          </a:xfrm>
        </p:grpSpPr>
        <p:pic>
          <p:nvPicPr>
            <p:cNvPr id="68612" name="Picture 4"/>
            <p:cNvPicPr>
              <a:picLocks noChangeAspect="1" noChangeArrowheads="1"/>
            </p:cNvPicPr>
            <p:nvPr/>
          </p:nvPicPr>
          <p:blipFill>
            <a:blip r:embed="rId2" cstate="print">
              <a:lum bright="-66000" contrast="36000"/>
            </a:blip>
            <a:srcRect/>
            <a:stretch>
              <a:fillRect/>
            </a:stretch>
          </p:blipFill>
          <p:spPr bwMode="auto">
            <a:xfrm>
              <a:off x="2064" y="1608"/>
              <a:ext cx="2630" cy="1454"/>
            </a:xfrm>
            <a:prstGeom prst="rect">
              <a:avLst/>
            </a:prstGeom>
            <a:solidFill>
              <a:schemeClr val="tx1"/>
            </a:solidFill>
            <a:ln w="57150">
              <a:solidFill>
                <a:srgbClr val="FF0707"/>
              </a:solidFill>
              <a:miter lim="800000"/>
              <a:headEnd/>
              <a:tailEnd/>
            </a:ln>
          </p:spPr>
        </p:pic>
        <p:sp>
          <p:nvSpPr>
            <p:cNvPr id="68613" name="Line 5"/>
            <p:cNvSpPr>
              <a:spLocks noChangeShapeType="1"/>
            </p:cNvSpPr>
            <p:nvPr/>
          </p:nvSpPr>
          <p:spPr bwMode="auto">
            <a:xfrm>
              <a:off x="2064" y="1616"/>
              <a:ext cx="2630" cy="0"/>
            </a:xfrm>
            <a:prstGeom prst="line">
              <a:avLst/>
            </a:prstGeom>
            <a:noFill/>
            <a:ln w="57150">
              <a:solidFill>
                <a:srgbClr val="FF0707"/>
              </a:solidFill>
              <a:round/>
              <a:headEnd/>
              <a:tailEnd/>
            </a:ln>
            <a:effectLst/>
          </p:spPr>
          <p:txBody>
            <a:bodyPr/>
            <a:lstStyle/>
            <a:p>
              <a:endParaRPr lang="es-CO"/>
            </a:p>
          </p:txBody>
        </p:sp>
        <p:sp>
          <p:nvSpPr>
            <p:cNvPr id="68614" name="Line 6"/>
            <p:cNvSpPr>
              <a:spLocks noChangeShapeType="1"/>
            </p:cNvSpPr>
            <p:nvPr/>
          </p:nvSpPr>
          <p:spPr bwMode="auto">
            <a:xfrm>
              <a:off x="2064" y="3067"/>
              <a:ext cx="2630" cy="0"/>
            </a:xfrm>
            <a:prstGeom prst="line">
              <a:avLst/>
            </a:prstGeom>
            <a:noFill/>
            <a:ln w="57150">
              <a:solidFill>
                <a:srgbClr val="FF0707"/>
              </a:solidFill>
              <a:round/>
              <a:headEnd/>
              <a:tailEnd/>
            </a:ln>
            <a:effectLst/>
          </p:spPr>
          <p:txBody>
            <a:bodyPr/>
            <a:lstStyle/>
            <a:p>
              <a:endParaRPr lang="es-CO"/>
            </a:p>
          </p:txBody>
        </p:sp>
        <p:sp>
          <p:nvSpPr>
            <p:cNvPr id="68615" name="Line 7"/>
            <p:cNvSpPr>
              <a:spLocks noChangeShapeType="1"/>
            </p:cNvSpPr>
            <p:nvPr/>
          </p:nvSpPr>
          <p:spPr bwMode="auto">
            <a:xfrm>
              <a:off x="2064" y="1616"/>
              <a:ext cx="0" cy="1451"/>
            </a:xfrm>
            <a:prstGeom prst="line">
              <a:avLst/>
            </a:prstGeom>
            <a:noFill/>
            <a:ln w="57150">
              <a:solidFill>
                <a:srgbClr val="FF0707"/>
              </a:solidFill>
              <a:round/>
              <a:headEnd/>
              <a:tailEnd/>
            </a:ln>
            <a:effectLst/>
          </p:spPr>
          <p:txBody>
            <a:bodyPr/>
            <a:lstStyle/>
            <a:p>
              <a:endParaRPr lang="es-CO"/>
            </a:p>
          </p:txBody>
        </p:sp>
        <p:sp>
          <p:nvSpPr>
            <p:cNvPr id="68616" name="Line 8"/>
            <p:cNvSpPr>
              <a:spLocks noChangeShapeType="1"/>
            </p:cNvSpPr>
            <p:nvPr/>
          </p:nvSpPr>
          <p:spPr bwMode="auto">
            <a:xfrm>
              <a:off x="4694" y="1616"/>
              <a:ext cx="0" cy="1451"/>
            </a:xfrm>
            <a:prstGeom prst="line">
              <a:avLst/>
            </a:prstGeom>
            <a:noFill/>
            <a:ln w="57150">
              <a:solidFill>
                <a:srgbClr val="FF0707"/>
              </a:solidFill>
              <a:round/>
              <a:headEnd/>
              <a:tailEnd/>
            </a:ln>
            <a:effectLst/>
          </p:spPr>
          <p:txBody>
            <a:bodyPr/>
            <a:lstStyle/>
            <a:p>
              <a:endParaRPr lang="es-CO"/>
            </a:p>
          </p:txBody>
        </p:sp>
      </p:grpSp>
      <p:sp>
        <p:nvSpPr>
          <p:cNvPr id="68618" name="Text Box 10"/>
          <p:cNvSpPr txBox="1">
            <a:spLocks noChangeArrowheads="1"/>
          </p:cNvSpPr>
          <p:nvPr/>
        </p:nvSpPr>
        <p:spPr bwMode="auto">
          <a:xfrm>
            <a:off x="1979613" y="4149725"/>
            <a:ext cx="5688012" cy="915988"/>
          </a:xfrm>
          <a:prstGeom prst="rect">
            <a:avLst/>
          </a:prstGeom>
          <a:noFill/>
          <a:ln w="9525">
            <a:noFill/>
            <a:miter lim="800000"/>
            <a:headEnd/>
            <a:tailEnd/>
          </a:ln>
          <a:effectLst/>
        </p:spPr>
        <p:txBody>
          <a:bodyPr>
            <a:spAutoFit/>
          </a:bodyPr>
          <a:lstStyle/>
          <a:p>
            <a:pPr algn="ctr">
              <a:spcBef>
                <a:spcPct val="50000"/>
              </a:spcBef>
            </a:pPr>
            <a:r>
              <a:rPr lang="es-ES" b="1"/>
              <a:t>RECUERDA LAS LÍNEAS DE INDUCCIÓN SALEN POR EL POLO NORTE Y ENTRAN POR AL POLO SUR</a:t>
            </a:r>
          </a:p>
        </p:txBody>
      </p:sp>
      <p:sp>
        <p:nvSpPr>
          <p:cNvPr id="68619" name="AutoShape 11"/>
          <p:cNvSpPr>
            <a:spLocks noChangeArrowheads="1"/>
          </p:cNvSpPr>
          <p:nvPr/>
        </p:nvSpPr>
        <p:spPr bwMode="auto">
          <a:xfrm>
            <a:off x="971550" y="3876675"/>
            <a:ext cx="1008063" cy="1152525"/>
          </a:xfrm>
          <a:prstGeom prst="lightningBolt">
            <a:avLst/>
          </a:prstGeom>
          <a:gradFill rotWithShape="1">
            <a:gsLst>
              <a:gs pos="0">
                <a:schemeClr val="accent1"/>
              </a:gs>
              <a:gs pos="100000">
                <a:schemeClr val="accent1">
                  <a:gamma/>
                  <a:shade val="46275"/>
                  <a:invGamma/>
                </a:schemeClr>
              </a:gs>
            </a:gsLst>
            <a:path path="rect">
              <a:fillToRect l="50000" t="50000" r="50000" b="50000"/>
            </a:path>
          </a:gradFill>
          <a:ln w="9525">
            <a:solidFill>
              <a:srgbClr val="1414FE"/>
            </a:solidFill>
            <a:miter lim="800000"/>
            <a:headEnd/>
            <a:tailEnd/>
          </a:ln>
          <a:effectLst/>
        </p:spPr>
        <p:txBody>
          <a:bodyPr wrap="none" anchor="ctr"/>
          <a:lstStyle/>
          <a:p>
            <a:endParaRPr lang="es-CO"/>
          </a:p>
        </p:txBody>
      </p:sp>
      <p:sp>
        <p:nvSpPr>
          <p:cNvPr id="68620" name="AutoShape 12"/>
          <p:cNvSpPr>
            <a:spLocks noChangeArrowheads="1"/>
          </p:cNvSpPr>
          <p:nvPr/>
        </p:nvSpPr>
        <p:spPr bwMode="auto">
          <a:xfrm rot="3369683">
            <a:off x="7525545" y="3717131"/>
            <a:ext cx="1008062" cy="1152525"/>
          </a:xfrm>
          <a:prstGeom prst="lightningBolt">
            <a:avLst/>
          </a:prstGeom>
          <a:gradFill rotWithShape="1">
            <a:gsLst>
              <a:gs pos="0">
                <a:schemeClr val="accent1"/>
              </a:gs>
              <a:gs pos="100000">
                <a:schemeClr val="accent1">
                  <a:gamma/>
                  <a:shade val="46275"/>
                  <a:invGamma/>
                </a:schemeClr>
              </a:gs>
            </a:gsLst>
            <a:path path="rect">
              <a:fillToRect l="50000" t="50000" r="50000" b="50000"/>
            </a:path>
          </a:gradFill>
          <a:ln w="9525">
            <a:solidFill>
              <a:srgbClr val="1414FE"/>
            </a:solidFill>
            <a:miter lim="800000"/>
            <a:headEnd/>
            <a:tailEnd/>
          </a:ln>
          <a:effectLst/>
        </p:spPr>
        <p:txBody>
          <a:bodyPr wrap="none" anchor="ctr"/>
          <a:lstStyle/>
          <a:p>
            <a:endParaRPr lang="es-C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2339975" y="333375"/>
            <a:ext cx="5184775" cy="396875"/>
          </a:xfrm>
          <a:prstGeom prst="rect">
            <a:avLst/>
          </a:prstGeom>
          <a:noFill/>
          <a:ln w="9525">
            <a:noFill/>
            <a:miter lim="800000"/>
            <a:headEnd/>
            <a:tailEnd/>
          </a:ln>
          <a:effectLst/>
        </p:spPr>
        <p:txBody>
          <a:bodyPr>
            <a:spAutoFit/>
          </a:bodyPr>
          <a:lstStyle/>
          <a:p>
            <a:pPr algn="ctr">
              <a:spcBef>
                <a:spcPct val="50000"/>
              </a:spcBef>
            </a:pPr>
            <a:r>
              <a:rPr lang="es-ES" sz="2000" b="1">
                <a:solidFill>
                  <a:schemeClr val="folHlink"/>
                </a:solidFill>
              </a:rPr>
              <a:t>APLICACIONES DEL MAGNETISMO</a:t>
            </a:r>
          </a:p>
        </p:txBody>
      </p:sp>
      <p:sp>
        <p:nvSpPr>
          <p:cNvPr id="70661" name="Text Box 5"/>
          <p:cNvSpPr txBox="1">
            <a:spLocks noChangeArrowheads="1"/>
          </p:cNvSpPr>
          <p:nvPr/>
        </p:nvSpPr>
        <p:spPr bwMode="auto">
          <a:xfrm>
            <a:off x="250825" y="908050"/>
            <a:ext cx="8713788" cy="1187450"/>
          </a:xfrm>
          <a:prstGeom prst="rect">
            <a:avLst/>
          </a:prstGeom>
          <a:noFill/>
          <a:ln w="9525">
            <a:noFill/>
            <a:miter lim="800000"/>
            <a:headEnd/>
            <a:tailEnd/>
          </a:ln>
          <a:effectLst/>
        </p:spPr>
        <p:txBody>
          <a:bodyPr>
            <a:spAutoFit/>
          </a:bodyPr>
          <a:lstStyle/>
          <a:p>
            <a:pPr algn="ctr">
              <a:spcBef>
                <a:spcPct val="50000"/>
              </a:spcBef>
            </a:pPr>
            <a:r>
              <a:rPr lang="es-ES" sz="2400"/>
              <a:t>Una de las aplicaciones más comunes de las propiedades magnéticas o propiedades de los imanes es el invento y uso de la </a:t>
            </a:r>
            <a:r>
              <a:rPr lang="es-ES" sz="2400" b="1">
                <a:solidFill>
                  <a:schemeClr val="hlink"/>
                </a:solidFill>
              </a:rPr>
              <a:t>“BRÚJULA”</a:t>
            </a:r>
            <a:r>
              <a:rPr lang="es-ES" sz="2400">
                <a:solidFill>
                  <a:srgbClr val="1414FE"/>
                </a:solidFill>
              </a:rPr>
              <a:t> </a:t>
            </a:r>
            <a:r>
              <a:rPr lang="es-ES" sz="2400"/>
              <a:t>como dispositivo para orientarse.</a:t>
            </a:r>
          </a:p>
        </p:txBody>
      </p:sp>
      <p:grpSp>
        <p:nvGrpSpPr>
          <p:cNvPr id="70669" name="Group 13"/>
          <p:cNvGrpSpPr>
            <a:grpSpLocks/>
          </p:cNvGrpSpPr>
          <p:nvPr/>
        </p:nvGrpSpPr>
        <p:grpSpPr bwMode="auto">
          <a:xfrm>
            <a:off x="6064250" y="2781300"/>
            <a:ext cx="2684463" cy="3273425"/>
            <a:chOff x="2290" y="1480"/>
            <a:chExt cx="1691" cy="2062"/>
          </a:xfrm>
        </p:grpSpPr>
        <p:pic>
          <p:nvPicPr>
            <p:cNvPr id="70662" name="Picture 6" descr="brujula"/>
            <p:cNvPicPr>
              <a:picLocks noChangeAspect="1" noChangeArrowheads="1"/>
            </p:cNvPicPr>
            <p:nvPr/>
          </p:nvPicPr>
          <p:blipFill>
            <a:blip r:embed="rId2" cstate="print"/>
            <a:srcRect/>
            <a:stretch>
              <a:fillRect/>
            </a:stretch>
          </p:blipFill>
          <p:spPr bwMode="auto">
            <a:xfrm>
              <a:off x="2295" y="1480"/>
              <a:ext cx="1686" cy="2028"/>
            </a:xfrm>
            <a:prstGeom prst="rect">
              <a:avLst/>
            </a:prstGeom>
            <a:noFill/>
            <a:ln w="57150">
              <a:solidFill>
                <a:srgbClr val="CC3399"/>
              </a:solidFill>
              <a:miter lim="800000"/>
              <a:headEnd/>
              <a:tailEnd/>
            </a:ln>
          </p:spPr>
        </p:pic>
        <p:sp>
          <p:nvSpPr>
            <p:cNvPr id="70663" name="Line 7"/>
            <p:cNvSpPr>
              <a:spLocks noChangeShapeType="1"/>
            </p:cNvSpPr>
            <p:nvPr/>
          </p:nvSpPr>
          <p:spPr bwMode="auto">
            <a:xfrm flipV="1">
              <a:off x="2295" y="1480"/>
              <a:ext cx="0" cy="2042"/>
            </a:xfrm>
            <a:prstGeom prst="line">
              <a:avLst/>
            </a:prstGeom>
            <a:noFill/>
            <a:ln w="57150">
              <a:solidFill>
                <a:srgbClr val="CC3399"/>
              </a:solidFill>
              <a:round/>
              <a:headEnd/>
              <a:tailEnd/>
            </a:ln>
            <a:effectLst/>
          </p:spPr>
          <p:txBody>
            <a:bodyPr/>
            <a:lstStyle/>
            <a:p>
              <a:endParaRPr lang="es-CO"/>
            </a:p>
          </p:txBody>
        </p:sp>
        <p:sp>
          <p:nvSpPr>
            <p:cNvPr id="70664" name="Line 8"/>
            <p:cNvSpPr>
              <a:spLocks noChangeShapeType="1"/>
            </p:cNvSpPr>
            <p:nvPr/>
          </p:nvSpPr>
          <p:spPr bwMode="auto">
            <a:xfrm flipV="1">
              <a:off x="3973" y="1500"/>
              <a:ext cx="0" cy="2042"/>
            </a:xfrm>
            <a:prstGeom prst="line">
              <a:avLst/>
            </a:prstGeom>
            <a:noFill/>
            <a:ln w="57150">
              <a:solidFill>
                <a:srgbClr val="CC3399"/>
              </a:solidFill>
              <a:round/>
              <a:headEnd/>
              <a:tailEnd/>
            </a:ln>
            <a:effectLst/>
          </p:spPr>
          <p:txBody>
            <a:bodyPr/>
            <a:lstStyle/>
            <a:p>
              <a:endParaRPr lang="es-CO"/>
            </a:p>
          </p:txBody>
        </p:sp>
        <p:sp>
          <p:nvSpPr>
            <p:cNvPr id="70665" name="Line 9"/>
            <p:cNvSpPr>
              <a:spLocks noChangeShapeType="1"/>
            </p:cNvSpPr>
            <p:nvPr/>
          </p:nvSpPr>
          <p:spPr bwMode="auto">
            <a:xfrm flipV="1">
              <a:off x="2290" y="3521"/>
              <a:ext cx="1688" cy="0"/>
            </a:xfrm>
            <a:prstGeom prst="line">
              <a:avLst/>
            </a:prstGeom>
            <a:noFill/>
            <a:ln w="76200">
              <a:solidFill>
                <a:srgbClr val="CC3399"/>
              </a:solidFill>
              <a:round/>
              <a:headEnd/>
              <a:tailEnd/>
            </a:ln>
            <a:effectLst/>
          </p:spPr>
          <p:txBody>
            <a:bodyPr/>
            <a:lstStyle/>
            <a:p>
              <a:endParaRPr lang="es-CO"/>
            </a:p>
          </p:txBody>
        </p:sp>
        <p:sp>
          <p:nvSpPr>
            <p:cNvPr id="70666" name="Line 10"/>
            <p:cNvSpPr>
              <a:spLocks noChangeShapeType="1"/>
            </p:cNvSpPr>
            <p:nvPr/>
          </p:nvSpPr>
          <p:spPr bwMode="auto">
            <a:xfrm flipV="1">
              <a:off x="2290" y="1500"/>
              <a:ext cx="1688" cy="0"/>
            </a:xfrm>
            <a:prstGeom prst="line">
              <a:avLst/>
            </a:prstGeom>
            <a:noFill/>
            <a:ln w="57150">
              <a:solidFill>
                <a:srgbClr val="CC3399"/>
              </a:solidFill>
              <a:round/>
              <a:headEnd/>
              <a:tailEnd/>
            </a:ln>
            <a:effectLst/>
          </p:spPr>
          <p:txBody>
            <a:bodyPr/>
            <a:lstStyle/>
            <a:p>
              <a:endParaRPr lang="es-CO"/>
            </a:p>
          </p:txBody>
        </p:sp>
      </p:grpSp>
      <p:sp>
        <p:nvSpPr>
          <p:cNvPr id="70670" name="Rectangle 14"/>
          <p:cNvSpPr>
            <a:spLocks noChangeArrowheads="1"/>
          </p:cNvSpPr>
          <p:nvPr/>
        </p:nvSpPr>
        <p:spPr bwMode="auto">
          <a:xfrm>
            <a:off x="684213" y="2703513"/>
            <a:ext cx="4392612" cy="3387725"/>
          </a:xfrm>
          <a:prstGeom prst="rect">
            <a:avLst/>
          </a:prstGeom>
          <a:gradFill rotWithShape="1">
            <a:gsLst>
              <a:gs pos="0">
                <a:schemeClr val="bg2">
                  <a:gamma/>
                  <a:shade val="86275"/>
                  <a:invGamma/>
                </a:schemeClr>
              </a:gs>
              <a:gs pos="100000">
                <a:schemeClr val="bg2"/>
              </a:gs>
            </a:gsLst>
            <a:path path="shape">
              <a:fillToRect l="50000" t="50000" r="50000" b="50000"/>
            </a:path>
          </a:gra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101D1"/>
            </a:extrusionClr>
          </a:sp3d>
        </p:spPr>
        <p:txBody>
          <a:bodyPr anchor="ctr">
            <a:spAutoFit/>
            <a:flatTx/>
          </a:bodyPr>
          <a:lstStyle/>
          <a:p>
            <a:pPr algn="ctr"/>
            <a:r>
              <a:rPr lang="es-ES" sz="2400"/>
              <a:t>Existen dos tipos fundamentales de brújula: la brújula </a:t>
            </a:r>
            <a:r>
              <a:rPr lang="es-ES" sz="2400">
                <a:solidFill>
                  <a:schemeClr val="hlink"/>
                </a:solidFill>
              </a:rPr>
              <a:t>“magnética”</a:t>
            </a:r>
            <a:r>
              <a:rPr lang="es-ES" sz="2400"/>
              <a:t>, que en versiones primitivas se utilizaban ya en el siglo XIII, y el </a:t>
            </a:r>
            <a:r>
              <a:rPr lang="es-ES" sz="2400">
                <a:solidFill>
                  <a:schemeClr val="hlink"/>
                </a:solidFill>
              </a:rPr>
              <a:t>“girocompás”</a:t>
            </a:r>
            <a:r>
              <a:rPr lang="es-ES" sz="2400"/>
              <a:t> o brújula giroscópica, un dispositivo desarrollado a comienzos del siglo XX.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1331913" y="908050"/>
            <a:ext cx="6769100" cy="2528888"/>
          </a:xfrm>
          <a:prstGeom prst="rect">
            <a:avLst/>
          </a:prstGeom>
          <a:noFill/>
          <a:ln w="9525">
            <a:noFill/>
            <a:miter lim="800000"/>
            <a:headEnd/>
            <a:tailEnd/>
          </a:ln>
          <a:effectLst/>
        </p:spPr>
        <p:txBody>
          <a:bodyPr>
            <a:spAutoFit/>
          </a:bodyPr>
          <a:lstStyle/>
          <a:p>
            <a:pPr algn="ctr">
              <a:spcBef>
                <a:spcPct val="50000"/>
              </a:spcBef>
            </a:pPr>
            <a:r>
              <a:rPr lang="es-ES" sz="3200">
                <a:solidFill>
                  <a:schemeClr val="folHlink"/>
                </a:solidFill>
              </a:rPr>
              <a:t>OTRAS APLICACIONES DEL MAGNETISMO SE ENCUENTRAN ASOCIADAS A LA RELACIÓN QUE EXISTE ENTRE ÉSTE </a:t>
            </a:r>
            <a:r>
              <a:rPr lang="es-ES" sz="2000">
                <a:solidFill>
                  <a:schemeClr val="folHlink"/>
                </a:solidFill>
              </a:rPr>
              <a:t>(EL MAGNETISMO)</a:t>
            </a:r>
            <a:r>
              <a:rPr lang="es-ES" sz="3200">
                <a:solidFill>
                  <a:schemeClr val="folHlink"/>
                </a:solidFill>
              </a:rPr>
              <a:t> Y LA ELECTRICIDAD.</a:t>
            </a:r>
          </a:p>
        </p:txBody>
      </p:sp>
      <p:sp>
        <p:nvSpPr>
          <p:cNvPr id="71685" name="Text Box 5"/>
          <p:cNvSpPr txBox="1">
            <a:spLocks noChangeArrowheads="1"/>
          </p:cNvSpPr>
          <p:nvPr/>
        </p:nvSpPr>
        <p:spPr bwMode="auto">
          <a:xfrm>
            <a:off x="3563938" y="5734050"/>
            <a:ext cx="5545137" cy="366713"/>
          </a:xfrm>
          <a:prstGeom prst="rect">
            <a:avLst/>
          </a:prstGeom>
          <a:noFill/>
          <a:ln w="9525">
            <a:noFill/>
            <a:miter lim="800000"/>
            <a:headEnd/>
            <a:tailEnd/>
          </a:ln>
          <a:effectLst/>
        </p:spPr>
        <p:txBody>
          <a:bodyPr>
            <a:spAutoFit/>
          </a:bodyPr>
          <a:lstStyle/>
          <a:p>
            <a:pPr algn="ctr">
              <a:spcBef>
                <a:spcPct val="50000"/>
              </a:spcBef>
            </a:pPr>
            <a:r>
              <a:rPr lang="es-ES" b="1"/>
              <a:t>Veamos en qué consiste esta relación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1331913" y="182563"/>
            <a:ext cx="7416800" cy="366712"/>
          </a:xfrm>
          <a:prstGeom prst="rect">
            <a:avLst/>
          </a:prstGeom>
          <a:noFill/>
          <a:ln w="9525">
            <a:noFill/>
            <a:miter lim="800000"/>
            <a:headEnd/>
            <a:tailEnd/>
          </a:ln>
          <a:effectLst/>
        </p:spPr>
        <p:txBody>
          <a:bodyPr>
            <a:spAutoFit/>
          </a:bodyPr>
          <a:lstStyle/>
          <a:p>
            <a:pPr algn="ctr">
              <a:spcBef>
                <a:spcPct val="50000"/>
              </a:spcBef>
            </a:pPr>
            <a:r>
              <a:rPr lang="es-ES" b="1">
                <a:solidFill>
                  <a:schemeClr val="folHlink"/>
                </a:solidFill>
              </a:rPr>
              <a:t>MAGNETISMO Y LA ELECTRICIDAD: UN POCO DE HISTORIA</a:t>
            </a:r>
          </a:p>
        </p:txBody>
      </p:sp>
      <p:sp>
        <p:nvSpPr>
          <p:cNvPr id="69637" name="Rectangle 5"/>
          <p:cNvSpPr>
            <a:spLocks noChangeArrowheads="1"/>
          </p:cNvSpPr>
          <p:nvPr/>
        </p:nvSpPr>
        <p:spPr bwMode="auto">
          <a:xfrm>
            <a:off x="971550" y="812800"/>
            <a:ext cx="7488238" cy="5568950"/>
          </a:xfrm>
          <a:prstGeom prst="rect">
            <a:avLst/>
          </a:prstGeom>
          <a:noFill/>
          <a:ln w="9525">
            <a:noFill/>
            <a:miter lim="800000"/>
            <a:headEnd/>
            <a:tailEnd/>
          </a:ln>
          <a:effectLst/>
        </p:spPr>
        <p:txBody>
          <a:bodyPr anchor="ctr">
            <a:spAutoFit/>
          </a:bodyPr>
          <a:lstStyle/>
          <a:p>
            <a:pPr algn="just">
              <a:buFontTx/>
              <a:buChar char="•"/>
            </a:pPr>
            <a:r>
              <a:rPr lang="es-ES" sz="2400">
                <a:solidFill>
                  <a:srgbClr val="CC3399"/>
                </a:solidFill>
              </a:rPr>
              <a:t>A finales del siglo XVIII y principios del XIX se investigaron simultáneamente las teorías de la electricidad y el magnetismo. </a:t>
            </a:r>
          </a:p>
          <a:p>
            <a:pPr algn="just">
              <a:buFontTx/>
              <a:buChar char="•"/>
            </a:pPr>
            <a:r>
              <a:rPr lang="es-ES" sz="2400">
                <a:solidFill>
                  <a:srgbClr val="0101D1"/>
                </a:solidFill>
              </a:rPr>
              <a:t>En 1819, el físico danés Hans Christian Oersted llevó a cabo un importante descubrimiento al observar que una aguja magnética podía ser desviada por una corriente eléctrica.</a:t>
            </a:r>
            <a:r>
              <a:rPr lang="es-ES" sz="2400"/>
              <a:t> </a:t>
            </a:r>
          </a:p>
          <a:p>
            <a:pPr algn="just">
              <a:buFontTx/>
              <a:buChar char="•"/>
            </a:pPr>
            <a:r>
              <a:rPr lang="es-ES" sz="2400">
                <a:solidFill>
                  <a:schemeClr val="hlink"/>
                </a:solidFill>
              </a:rPr>
              <a:t>Este descubrimiento, que mostraba una conexión entre la electricidad y el magnetismo, fue desarrollado por el científico francés André Marie Ampère, que estudió las fuerzas entre cables por los que circulan corrientes eléctricas, y por el físico francés Dominique François Arago, que magnetizó un pedazo de hierro colocándolo cerca de un cable recorrido por una corriente.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827088" y="603250"/>
            <a:ext cx="7777162" cy="5568950"/>
          </a:xfrm>
          <a:prstGeom prst="rect">
            <a:avLst/>
          </a:prstGeom>
          <a:noFill/>
          <a:ln w="9525">
            <a:noFill/>
            <a:miter lim="800000"/>
            <a:headEnd/>
            <a:tailEnd/>
          </a:ln>
          <a:effectLst/>
        </p:spPr>
        <p:txBody>
          <a:bodyPr anchor="ctr">
            <a:spAutoFit/>
          </a:bodyPr>
          <a:lstStyle/>
          <a:p>
            <a:pPr algn="just">
              <a:buFontTx/>
              <a:buChar char="•"/>
            </a:pPr>
            <a:r>
              <a:rPr lang="es-ES" sz="2400">
                <a:solidFill>
                  <a:srgbClr val="CC3399"/>
                </a:solidFill>
              </a:rPr>
              <a:t>En 1831, el científico británico Michael Faraday descubrió que el movimiento de un imán en las proximidades de un cable induce en éste una corriente eléctrica; este efecto era inverso al hallado por Oersted.</a:t>
            </a:r>
          </a:p>
          <a:p>
            <a:pPr algn="just"/>
            <a:endParaRPr lang="es-ES" sz="2400">
              <a:solidFill>
                <a:srgbClr val="CC3399"/>
              </a:solidFill>
            </a:endParaRPr>
          </a:p>
          <a:p>
            <a:pPr algn="just">
              <a:buFontTx/>
              <a:buChar char="•"/>
            </a:pPr>
            <a:r>
              <a:rPr lang="es-ES" sz="2400"/>
              <a:t> </a:t>
            </a:r>
            <a:r>
              <a:rPr lang="es-ES" sz="2400">
                <a:solidFill>
                  <a:srgbClr val="0101D1"/>
                </a:solidFill>
              </a:rPr>
              <a:t>Así, Oersted demostró que una corriente eléctrica crea un campo magnético, mientras que Faraday demostró que puede emplearse un campo magnético para crear una corriente eléctrica. </a:t>
            </a:r>
          </a:p>
          <a:p>
            <a:pPr algn="just"/>
            <a:endParaRPr lang="es-ES" sz="2400">
              <a:solidFill>
                <a:srgbClr val="0101D1"/>
              </a:solidFill>
            </a:endParaRPr>
          </a:p>
          <a:p>
            <a:pPr algn="just">
              <a:buFontTx/>
              <a:buChar char="•"/>
            </a:pPr>
            <a:r>
              <a:rPr lang="es-ES" sz="2400">
                <a:solidFill>
                  <a:schemeClr val="hlink"/>
                </a:solidFill>
              </a:rPr>
              <a:t>La unificación plena de las teorías de la electricidad y el magnetismo se debió al físico británico James Clerk Maxwell, quien predijo la existencia de ondas electromagnéticas e identificó la luz como un fenómeno electromagnético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1" name="Picture 9"/>
          <p:cNvPicPr>
            <a:picLocks noChangeAspect="1" noChangeArrowheads="1"/>
          </p:cNvPicPr>
          <p:nvPr/>
        </p:nvPicPr>
        <p:blipFill>
          <a:blip r:embed="rId2" cstate="print"/>
          <a:srcRect/>
          <a:stretch>
            <a:fillRect/>
          </a:stretch>
        </p:blipFill>
        <p:spPr bwMode="auto">
          <a:xfrm>
            <a:off x="827088" y="3789363"/>
            <a:ext cx="3671887" cy="2211387"/>
          </a:xfrm>
          <a:prstGeom prst="rect">
            <a:avLst/>
          </a:prstGeom>
          <a:noFill/>
        </p:spPr>
      </p:pic>
      <p:sp>
        <p:nvSpPr>
          <p:cNvPr id="74756" name="Text Box 4"/>
          <p:cNvSpPr txBox="1">
            <a:spLocks noChangeArrowheads="1"/>
          </p:cNvSpPr>
          <p:nvPr/>
        </p:nvSpPr>
        <p:spPr bwMode="auto">
          <a:xfrm>
            <a:off x="3059113" y="476250"/>
            <a:ext cx="3384550" cy="396875"/>
          </a:xfrm>
          <a:prstGeom prst="rect">
            <a:avLst/>
          </a:prstGeom>
          <a:noFill/>
          <a:ln w="9525">
            <a:noFill/>
            <a:miter lim="800000"/>
            <a:headEnd/>
            <a:tailEnd/>
          </a:ln>
          <a:effectLst/>
        </p:spPr>
        <p:txBody>
          <a:bodyPr>
            <a:spAutoFit/>
          </a:bodyPr>
          <a:lstStyle/>
          <a:p>
            <a:pPr algn="ctr">
              <a:spcBef>
                <a:spcPct val="50000"/>
              </a:spcBef>
            </a:pPr>
            <a:r>
              <a:rPr lang="es-ES" sz="2000" b="1">
                <a:solidFill>
                  <a:schemeClr val="folHlink"/>
                </a:solidFill>
              </a:rPr>
              <a:t>EL ELECTROIMÁN</a:t>
            </a:r>
          </a:p>
        </p:txBody>
      </p:sp>
      <p:sp>
        <p:nvSpPr>
          <p:cNvPr id="74760" name="Rectangle 8"/>
          <p:cNvSpPr>
            <a:spLocks noChangeArrowheads="1"/>
          </p:cNvSpPr>
          <p:nvPr/>
        </p:nvSpPr>
        <p:spPr bwMode="auto">
          <a:xfrm>
            <a:off x="971550" y="1406525"/>
            <a:ext cx="7777163" cy="2282825"/>
          </a:xfrm>
          <a:prstGeom prst="rect">
            <a:avLst/>
          </a:prstGeom>
          <a:noFill/>
          <a:ln w="9525">
            <a:noFill/>
            <a:miter lim="800000"/>
            <a:headEnd/>
            <a:tailEnd/>
          </a:ln>
          <a:effectLst/>
        </p:spPr>
        <p:txBody>
          <a:bodyPr anchor="ctr">
            <a:spAutoFit/>
          </a:bodyPr>
          <a:lstStyle/>
          <a:p>
            <a:pPr algn="ctr"/>
            <a:r>
              <a:rPr lang="es-ES" sz="2400"/>
              <a:t>Es un dispositivo que consiste en un solenoide (una bobina cilíndrica de alambre recubierta de una capa aislante y enrrollado en forma de espiral), en cuyo interior se coloca un núcleo de hierro. Si una corriente eléctrica recorre la bobina, se crea un fuerte campo magnético en su interior, paralelo a su eje.</a:t>
            </a:r>
          </a:p>
        </p:txBody>
      </p:sp>
      <p:sp>
        <p:nvSpPr>
          <p:cNvPr id="74762" name="Text Box 10"/>
          <p:cNvSpPr txBox="1">
            <a:spLocks noChangeArrowheads="1"/>
          </p:cNvSpPr>
          <p:nvPr/>
        </p:nvSpPr>
        <p:spPr bwMode="auto">
          <a:xfrm>
            <a:off x="5435600" y="4221163"/>
            <a:ext cx="3600450" cy="1368425"/>
          </a:xfrm>
          <a:prstGeom prst="rect">
            <a:avLst/>
          </a:prstGeom>
          <a:noFill/>
          <a:ln w="57150">
            <a:solidFill>
              <a:schemeClr val="accent1"/>
            </a:solidFill>
            <a:miter lim="800000"/>
            <a:headEnd/>
            <a:tailEnd/>
          </a:ln>
          <a:effectLst/>
        </p:spPr>
        <p:txBody>
          <a:bodyPr>
            <a:spAutoFit/>
          </a:bodyPr>
          <a:lstStyle/>
          <a:p>
            <a:pPr algn="ctr">
              <a:spcBef>
                <a:spcPct val="50000"/>
              </a:spcBef>
            </a:pPr>
            <a:r>
              <a:rPr lang="es-ES" sz="2000" b="1">
                <a:solidFill>
                  <a:schemeClr val="hlink"/>
                </a:solidFill>
              </a:rPr>
              <a:t>Electroimán construido con un clavo, alambre de cobre forrado calibre 22 y una pila de linterna de 1.5</a:t>
            </a:r>
          </a:p>
        </p:txBody>
      </p:sp>
      <p:sp>
        <p:nvSpPr>
          <p:cNvPr id="74765" name="Line 13"/>
          <p:cNvSpPr>
            <a:spLocks noChangeShapeType="1"/>
          </p:cNvSpPr>
          <p:nvPr/>
        </p:nvSpPr>
        <p:spPr bwMode="auto">
          <a:xfrm flipH="1">
            <a:off x="4140200" y="4868863"/>
            <a:ext cx="1295400" cy="0"/>
          </a:xfrm>
          <a:prstGeom prst="line">
            <a:avLst/>
          </a:prstGeom>
          <a:noFill/>
          <a:ln w="57150">
            <a:solidFill>
              <a:srgbClr val="FF0707"/>
            </a:solidFill>
            <a:round/>
            <a:headEnd/>
            <a:tailEnd type="triangle" w="med" len="med"/>
          </a:ln>
          <a:effectLst/>
        </p:spPr>
        <p:txBody>
          <a:bodyPr/>
          <a:lstStyle/>
          <a:p>
            <a:endParaRPr lang="es-C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68313" y="476250"/>
            <a:ext cx="8229600" cy="5329238"/>
          </a:xfrm>
        </p:spPr>
        <p:txBody>
          <a:bodyPr/>
          <a:lstStyle/>
          <a:p>
            <a:pPr algn="just"/>
            <a:r>
              <a:rPr lang="es-ES"/>
              <a:t>Los electroimanes se utilizan mucho en tecnología; son los componentes fundamentales de cortacircuitos y relés y se aplican a frenos y embragues electromagnéticos. En los ciclotrones se utilizan enormes electroimanes con núcleos de varios metros de diámetro; también se utilizan potentes electroimanes para levantar hierro y chatarra.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116013" y="981075"/>
            <a:ext cx="7142162" cy="749300"/>
          </a:xfrm>
          <a:prstGeom prst="rect">
            <a:avLst/>
          </a:prstGeom>
          <a:noFill/>
          <a:ln w="9525">
            <a:noFill/>
            <a:miter lim="800000"/>
            <a:headEnd/>
            <a:tailEnd/>
          </a:ln>
          <a:effectLst/>
        </p:spPr>
        <p:txBody>
          <a:bodyPr>
            <a:spAutoFit/>
          </a:bodyPr>
          <a:lstStyle/>
          <a:p>
            <a:pPr algn="ctr">
              <a:lnSpc>
                <a:spcPct val="90000"/>
              </a:lnSpc>
              <a:spcBef>
                <a:spcPct val="20000"/>
              </a:spcBef>
              <a:buClr>
                <a:schemeClr val="hlink"/>
              </a:buClr>
              <a:buSzPct val="75000"/>
              <a:buFont typeface="Wingdings" pitchFamily="2" charset="2"/>
              <a:buChar char="l"/>
            </a:pPr>
            <a:r>
              <a:rPr lang="es-ES" sz="2400"/>
              <a:t>El electroimán, es la base del motor eléctrico y del transformador.</a:t>
            </a:r>
          </a:p>
        </p:txBody>
      </p:sp>
      <p:pic>
        <p:nvPicPr>
          <p:cNvPr id="7987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84438" y="2349500"/>
            <a:ext cx="4105275" cy="1990725"/>
          </a:xfrm>
          <a:prstGeom prst="rect">
            <a:avLst/>
          </a:prstGeom>
          <a:noFill/>
          <a:ln w="9525">
            <a:noFill/>
            <a:miter lim="800000"/>
            <a:headEnd/>
            <a:tailEnd/>
          </a:ln>
        </p:spPr>
      </p:pic>
      <p:sp>
        <p:nvSpPr>
          <p:cNvPr id="79878" name="Text Box 6"/>
          <p:cNvSpPr txBox="1">
            <a:spLocks noChangeArrowheads="1"/>
          </p:cNvSpPr>
          <p:nvPr/>
        </p:nvSpPr>
        <p:spPr bwMode="auto">
          <a:xfrm>
            <a:off x="2627313" y="4941888"/>
            <a:ext cx="4824412" cy="366712"/>
          </a:xfrm>
          <a:prstGeom prst="rect">
            <a:avLst/>
          </a:prstGeom>
          <a:noFill/>
          <a:ln w="9525">
            <a:noFill/>
            <a:miter lim="800000"/>
            <a:headEnd/>
            <a:tailEnd/>
          </a:ln>
          <a:effectLst/>
        </p:spPr>
        <p:txBody>
          <a:bodyPr>
            <a:spAutoFit/>
          </a:bodyPr>
          <a:lstStyle/>
          <a:p>
            <a:pPr algn="ctr">
              <a:spcBef>
                <a:spcPct val="50000"/>
              </a:spcBef>
            </a:pPr>
            <a:r>
              <a:rPr lang="es-ES"/>
              <a:t>ESQUEMA DE UN MOTOR ELÉCTRICO</a:t>
            </a:r>
          </a:p>
        </p:txBody>
      </p:sp>
      <p:sp>
        <p:nvSpPr>
          <p:cNvPr id="79879" name="Text Box 7"/>
          <p:cNvSpPr txBox="1">
            <a:spLocks noChangeArrowheads="1"/>
          </p:cNvSpPr>
          <p:nvPr/>
        </p:nvSpPr>
        <p:spPr bwMode="auto">
          <a:xfrm>
            <a:off x="2843213" y="4214813"/>
            <a:ext cx="1512887" cy="366712"/>
          </a:xfrm>
          <a:prstGeom prst="rect">
            <a:avLst/>
          </a:prstGeom>
          <a:noFill/>
          <a:ln w="9525">
            <a:noFill/>
            <a:miter lim="800000"/>
            <a:headEnd/>
            <a:tailEnd/>
          </a:ln>
          <a:effectLst/>
        </p:spPr>
        <p:txBody>
          <a:bodyPr>
            <a:spAutoFit/>
          </a:bodyPr>
          <a:lstStyle/>
          <a:p>
            <a:pPr algn="ctr">
              <a:spcBef>
                <a:spcPct val="50000"/>
              </a:spcBef>
            </a:pPr>
            <a:r>
              <a:rPr lang="es-ES">
                <a:solidFill>
                  <a:srgbClr val="FFFF2F"/>
                </a:solidFill>
              </a:rPr>
              <a:t>BOBINA</a:t>
            </a:r>
          </a:p>
        </p:txBody>
      </p:sp>
      <p:sp>
        <p:nvSpPr>
          <p:cNvPr id="79880" name="Line 8"/>
          <p:cNvSpPr>
            <a:spLocks noChangeShapeType="1"/>
          </p:cNvSpPr>
          <p:nvPr/>
        </p:nvSpPr>
        <p:spPr bwMode="auto">
          <a:xfrm flipV="1">
            <a:off x="3924300" y="3860800"/>
            <a:ext cx="503238" cy="360363"/>
          </a:xfrm>
          <a:prstGeom prst="line">
            <a:avLst/>
          </a:prstGeom>
          <a:noFill/>
          <a:ln w="57150">
            <a:solidFill>
              <a:schemeClr val="tx1"/>
            </a:solidFill>
            <a:round/>
            <a:headEnd/>
            <a:tailEnd type="triangle" w="med" len="med"/>
          </a:ln>
          <a:effectLst/>
        </p:spPr>
        <p:txBody>
          <a:bodyPr/>
          <a:lstStyle/>
          <a:p>
            <a:endParaRPr lang="es-CO"/>
          </a:p>
        </p:txBody>
      </p:sp>
      <p:sp>
        <p:nvSpPr>
          <p:cNvPr id="79881" name="Text Box 9"/>
          <p:cNvSpPr txBox="1">
            <a:spLocks noChangeArrowheads="1"/>
          </p:cNvSpPr>
          <p:nvPr/>
        </p:nvSpPr>
        <p:spPr bwMode="auto">
          <a:xfrm>
            <a:off x="6012160" y="4221088"/>
            <a:ext cx="2447925" cy="366713"/>
          </a:xfrm>
          <a:prstGeom prst="rect">
            <a:avLst/>
          </a:prstGeom>
          <a:noFill/>
          <a:ln w="9525">
            <a:noFill/>
            <a:miter lim="800000"/>
            <a:headEnd/>
            <a:tailEnd/>
          </a:ln>
          <a:effectLst/>
        </p:spPr>
        <p:txBody>
          <a:bodyPr>
            <a:spAutoFit/>
          </a:bodyPr>
          <a:lstStyle/>
          <a:p>
            <a:pPr algn="ctr">
              <a:spcBef>
                <a:spcPct val="50000"/>
              </a:spcBef>
            </a:pPr>
            <a:r>
              <a:rPr lang="es-ES" dirty="0">
                <a:solidFill>
                  <a:srgbClr val="FFFF2F"/>
                </a:solidFill>
              </a:rPr>
              <a:t>IMÁN PERMANENTE</a:t>
            </a:r>
          </a:p>
        </p:txBody>
      </p:sp>
      <p:sp>
        <p:nvSpPr>
          <p:cNvPr id="79882" name="Freeform 10"/>
          <p:cNvSpPr>
            <a:spLocks/>
          </p:cNvSpPr>
          <p:nvPr/>
        </p:nvSpPr>
        <p:spPr bwMode="auto">
          <a:xfrm>
            <a:off x="6516688" y="3213100"/>
            <a:ext cx="1584325" cy="673100"/>
          </a:xfrm>
          <a:custGeom>
            <a:avLst/>
            <a:gdLst/>
            <a:ahLst/>
            <a:cxnLst>
              <a:cxn ang="0">
                <a:pos x="0" y="91"/>
              </a:cxn>
              <a:cxn ang="0">
                <a:pos x="907" y="45"/>
              </a:cxn>
              <a:cxn ang="0">
                <a:pos x="544" y="363"/>
              </a:cxn>
              <a:cxn ang="0">
                <a:pos x="499" y="408"/>
              </a:cxn>
            </a:cxnLst>
            <a:rect l="0" t="0" r="r" b="b"/>
            <a:pathLst>
              <a:path w="998" h="424">
                <a:moveTo>
                  <a:pt x="0" y="91"/>
                </a:moveTo>
                <a:cubicBezTo>
                  <a:pt x="408" y="45"/>
                  <a:pt x="816" y="0"/>
                  <a:pt x="907" y="45"/>
                </a:cubicBezTo>
                <a:cubicBezTo>
                  <a:pt x="998" y="90"/>
                  <a:pt x="612" y="302"/>
                  <a:pt x="544" y="363"/>
                </a:cubicBezTo>
                <a:cubicBezTo>
                  <a:pt x="476" y="424"/>
                  <a:pt x="499" y="401"/>
                  <a:pt x="499" y="408"/>
                </a:cubicBezTo>
              </a:path>
            </a:pathLst>
          </a:custGeom>
          <a:noFill/>
          <a:ln w="57150" cmpd="sng">
            <a:solidFill>
              <a:schemeClr val="tx1"/>
            </a:solidFill>
            <a:round/>
            <a:headEnd type="arrow" w="med" len="med"/>
            <a:tailEnd type="none" w="med" len="med"/>
          </a:ln>
          <a:effectLst/>
        </p:spPr>
        <p:txBody>
          <a:bodyPr/>
          <a:lstStyle/>
          <a:p>
            <a:endParaRPr lang="es-CO"/>
          </a:p>
        </p:txBody>
      </p:sp>
      <p:sp>
        <p:nvSpPr>
          <p:cNvPr id="79883" name="Text Box 11"/>
          <p:cNvSpPr txBox="1">
            <a:spLocks noChangeArrowheads="1"/>
          </p:cNvSpPr>
          <p:nvPr/>
        </p:nvSpPr>
        <p:spPr bwMode="auto">
          <a:xfrm>
            <a:off x="611188" y="1700213"/>
            <a:ext cx="2447925" cy="366712"/>
          </a:xfrm>
          <a:prstGeom prst="rect">
            <a:avLst/>
          </a:prstGeom>
          <a:noFill/>
          <a:ln w="9525">
            <a:noFill/>
            <a:miter lim="800000"/>
            <a:headEnd/>
            <a:tailEnd/>
          </a:ln>
          <a:effectLst/>
        </p:spPr>
        <p:txBody>
          <a:bodyPr>
            <a:spAutoFit/>
          </a:bodyPr>
          <a:lstStyle/>
          <a:p>
            <a:pPr algn="ctr">
              <a:spcBef>
                <a:spcPct val="50000"/>
              </a:spcBef>
            </a:pPr>
            <a:r>
              <a:rPr lang="es-ES">
                <a:solidFill>
                  <a:srgbClr val="FFFF2F"/>
                </a:solidFill>
              </a:rPr>
              <a:t>FUENTE ELÉCTRICA</a:t>
            </a:r>
          </a:p>
        </p:txBody>
      </p:sp>
      <p:grpSp>
        <p:nvGrpSpPr>
          <p:cNvPr id="79888" name="Group 16"/>
          <p:cNvGrpSpPr>
            <a:grpSpLocks/>
          </p:cNvGrpSpPr>
          <p:nvPr/>
        </p:nvGrpSpPr>
        <p:grpSpPr bwMode="auto">
          <a:xfrm>
            <a:off x="1547813" y="2060575"/>
            <a:ext cx="1295400" cy="504825"/>
            <a:chOff x="1066" y="1253"/>
            <a:chExt cx="635" cy="363"/>
          </a:xfrm>
        </p:grpSpPr>
        <p:sp>
          <p:nvSpPr>
            <p:cNvPr id="79884" name="Line 12"/>
            <p:cNvSpPr>
              <a:spLocks noChangeShapeType="1"/>
            </p:cNvSpPr>
            <p:nvPr/>
          </p:nvSpPr>
          <p:spPr bwMode="auto">
            <a:xfrm>
              <a:off x="1066" y="1615"/>
              <a:ext cx="635" cy="0"/>
            </a:xfrm>
            <a:prstGeom prst="line">
              <a:avLst/>
            </a:prstGeom>
            <a:noFill/>
            <a:ln w="57150">
              <a:solidFill>
                <a:schemeClr val="tx1"/>
              </a:solidFill>
              <a:round/>
              <a:headEnd/>
              <a:tailEnd type="triangle" w="med" len="med"/>
            </a:ln>
            <a:effectLst/>
          </p:spPr>
          <p:txBody>
            <a:bodyPr/>
            <a:lstStyle/>
            <a:p>
              <a:endParaRPr lang="es-CO"/>
            </a:p>
          </p:txBody>
        </p:sp>
        <p:sp>
          <p:nvSpPr>
            <p:cNvPr id="79886" name="Line 14"/>
            <p:cNvSpPr>
              <a:spLocks noChangeShapeType="1"/>
            </p:cNvSpPr>
            <p:nvPr/>
          </p:nvSpPr>
          <p:spPr bwMode="auto">
            <a:xfrm>
              <a:off x="1066" y="1253"/>
              <a:ext cx="0" cy="363"/>
            </a:xfrm>
            <a:prstGeom prst="line">
              <a:avLst/>
            </a:prstGeom>
            <a:noFill/>
            <a:ln w="57150">
              <a:solidFill>
                <a:schemeClr val="tx1"/>
              </a:solidFill>
              <a:round/>
              <a:headEnd/>
              <a:tailEnd/>
            </a:ln>
            <a:effectLst/>
          </p:spPr>
          <p:txBody>
            <a:bodyPr/>
            <a:lstStyle/>
            <a:p>
              <a:endParaRPr lang="es-CO"/>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1547813" y="188913"/>
            <a:ext cx="6408737" cy="366712"/>
          </a:xfrm>
          <a:prstGeom prst="rect">
            <a:avLst/>
          </a:prstGeom>
          <a:noFill/>
          <a:ln w="9525">
            <a:noFill/>
            <a:miter lim="800000"/>
            <a:headEnd/>
            <a:tailEnd/>
          </a:ln>
          <a:effectLst/>
        </p:spPr>
        <p:txBody>
          <a:bodyPr>
            <a:spAutoFit/>
          </a:bodyPr>
          <a:lstStyle/>
          <a:p>
            <a:pPr>
              <a:spcBef>
                <a:spcPct val="50000"/>
              </a:spcBef>
            </a:pPr>
            <a:r>
              <a:rPr lang="es-ES" b="1">
                <a:solidFill>
                  <a:schemeClr val="folHlink"/>
                </a:solidFill>
              </a:rPr>
              <a:t>OTRAS APLICACIONES DEL ELECTROMAGNETISMO</a:t>
            </a:r>
          </a:p>
        </p:txBody>
      </p:sp>
      <p:pic>
        <p:nvPicPr>
          <p:cNvPr id="75782" name="Picture 6" descr="untitled"/>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9712" y="620688"/>
            <a:ext cx="5476875" cy="4105275"/>
          </a:xfrm>
          <a:prstGeom prst="rect">
            <a:avLst/>
          </a:prstGeom>
        </p:spPr>
        <p:style>
          <a:lnRef idx="2">
            <a:schemeClr val="accent2"/>
          </a:lnRef>
          <a:fillRef idx="1">
            <a:schemeClr val="lt1"/>
          </a:fillRef>
          <a:effectRef idx="0">
            <a:schemeClr val="accent2"/>
          </a:effectRef>
          <a:fontRef idx="minor">
            <a:schemeClr val="dk1"/>
          </a:fontRef>
        </p:style>
      </p:pic>
      <p:sp>
        <p:nvSpPr>
          <p:cNvPr id="75783" name="Text Box 7"/>
          <p:cNvSpPr txBox="1">
            <a:spLocks noChangeArrowheads="1"/>
          </p:cNvSpPr>
          <p:nvPr/>
        </p:nvSpPr>
        <p:spPr bwMode="auto">
          <a:xfrm>
            <a:off x="1187450" y="5229225"/>
            <a:ext cx="6769100" cy="701675"/>
          </a:xfrm>
          <a:prstGeom prst="rect">
            <a:avLst/>
          </a:prstGeom>
          <a:noFill/>
          <a:ln w="9525">
            <a:noFill/>
            <a:miter lim="800000"/>
            <a:headEnd/>
            <a:tailEnd/>
          </a:ln>
          <a:effectLst/>
        </p:spPr>
        <p:txBody>
          <a:bodyPr>
            <a:spAutoFit/>
          </a:bodyPr>
          <a:lstStyle/>
          <a:p>
            <a:pPr algn="ctr">
              <a:spcBef>
                <a:spcPct val="50000"/>
              </a:spcBef>
            </a:pPr>
            <a:r>
              <a:rPr lang="es-ES" sz="2000" b="1"/>
              <a:t>EL NÚCLEO DE LOS ALTAVOCES (PARLANTES) ESTÁ CONSTITUIDO POR UN IMÁN CIRCULAR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900113" y="1331913"/>
            <a:ext cx="7272337" cy="4108450"/>
          </a:xfrm>
          <a:prstGeom prst="rect">
            <a:avLst/>
          </a:prstGeom>
          <a:noFill/>
          <a:ln w="9525">
            <a:noFill/>
            <a:miter lim="800000"/>
            <a:headEnd/>
            <a:tailEnd/>
          </a:ln>
          <a:effectLst/>
        </p:spPr>
        <p:txBody>
          <a:bodyPr anchor="ctr">
            <a:spAutoFit/>
          </a:bodyPr>
          <a:lstStyle/>
          <a:p>
            <a:pPr algn="ctr"/>
            <a:r>
              <a:rPr lang="es-ES" sz="2400"/>
              <a:t>En la grabación de cinta audio las ondas sonoras se amplifican y se graban en una cinta magnetizada de plástico o papel. La información se convierte en impulsos eléctricos, que a continuación se imprimen en la cinta magnetizada mediante una cabeza grabadora electromagnética. La cabeza reproductora, que también es un dispositivo electromagnético, convierte los campos magnéticos de la cinta en impulsos eléctricos para, a continuación, ser amplificados y reconvertidos en ondas sonoras audibles.</a:t>
            </a:r>
          </a:p>
        </p:txBody>
      </p:sp>
      <p:sp>
        <p:nvSpPr>
          <p:cNvPr id="77829" name="Text Box 5"/>
          <p:cNvSpPr txBox="1">
            <a:spLocks noChangeArrowheads="1"/>
          </p:cNvSpPr>
          <p:nvPr/>
        </p:nvSpPr>
        <p:spPr bwMode="auto">
          <a:xfrm>
            <a:off x="1908175" y="682625"/>
            <a:ext cx="6048375" cy="366713"/>
          </a:xfrm>
          <a:prstGeom prst="rect">
            <a:avLst/>
          </a:prstGeom>
          <a:noFill/>
          <a:ln w="9525">
            <a:noFill/>
            <a:miter lim="800000"/>
            <a:headEnd/>
            <a:tailEnd/>
          </a:ln>
          <a:effectLst/>
        </p:spPr>
        <p:txBody>
          <a:bodyPr>
            <a:spAutoFit/>
          </a:bodyPr>
          <a:lstStyle/>
          <a:p>
            <a:pPr algn="ctr">
              <a:spcBef>
                <a:spcPct val="50000"/>
              </a:spcBef>
            </a:pPr>
            <a:r>
              <a:rPr lang="es-ES" b="1">
                <a:solidFill>
                  <a:schemeClr val="folHlink"/>
                </a:solidFill>
              </a:rPr>
              <a:t>GRABACIÓN ELECTROMAGNÉTICA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9750" y="1635125"/>
            <a:ext cx="8229600" cy="4530725"/>
          </a:xfrm>
        </p:spPr>
        <p:txBody>
          <a:bodyPr/>
          <a:lstStyle/>
          <a:p>
            <a:pPr algn="just">
              <a:buFont typeface="Wingdings" pitchFamily="2" charset="2"/>
              <a:buChar char="v"/>
            </a:pPr>
            <a:r>
              <a:rPr lang="es-ES"/>
              <a:t>El término </a:t>
            </a:r>
            <a:r>
              <a:rPr lang="es-ES" i="1"/>
              <a:t>magnetismo</a:t>
            </a:r>
            <a:r>
              <a:rPr lang="es-ES"/>
              <a:t> tiene su origen en el nombre que en la época de los filósofos griegos recibía una región del Asia Menor, entonces denominada Magnesia; en ella abundaba una piedra negra o piedra imán capaz de atraer objetos de hierro y de comunicarles por contacto un poder similar.</a:t>
            </a:r>
            <a:r>
              <a:rPr lang="es-ES">
                <a:effectLst/>
              </a:rPr>
              <a:t> </a:t>
            </a:r>
          </a:p>
        </p:txBody>
      </p:sp>
      <p:sp>
        <p:nvSpPr>
          <p:cNvPr id="30724" name="Rectangle 4"/>
          <p:cNvSpPr>
            <a:spLocks noChangeArrowheads="1"/>
          </p:cNvSpPr>
          <p:nvPr/>
        </p:nvSpPr>
        <p:spPr bwMode="auto">
          <a:xfrm>
            <a:off x="3132138" y="101600"/>
            <a:ext cx="2428875" cy="519113"/>
          </a:xfrm>
          <a:prstGeom prst="rect">
            <a:avLst/>
          </a:prstGeom>
          <a:noFill/>
          <a:ln w="9525">
            <a:noFill/>
            <a:miter lim="800000"/>
            <a:headEnd/>
            <a:tailEnd/>
          </a:ln>
          <a:effectLst/>
        </p:spPr>
        <p:txBody>
          <a:bodyPr wrap="none">
            <a:spAutoFit/>
          </a:bodyPr>
          <a:lstStyle/>
          <a:p>
            <a:pPr algn="ctr">
              <a:spcBef>
                <a:spcPct val="20000"/>
              </a:spcBef>
            </a:pPr>
            <a:r>
              <a:rPr lang="es-ES" sz="2800">
                <a:solidFill>
                  <a:schemeClr val="hlink"/>
                </a:solidFill>
                <a:latin typeface="Comic Sans MS" pitchFamily="66" charset="0"/>
              </a:rPr>
              <a:t> Introducción</a:t>
            </a:r>
          </a:p>
        </p:txBody>
      </p:sp>
      <p:sp>
        <p:nvSpPr>
          <p:cNvPr id="30725" name="Line 5"/>
          <p:cNvSpPr>
            <a:spLocks noChangeShapeType="1"/>
          </p:cNvSpPr>
          <p:nvPr/>
        </p:nvSpPr>
        <p:spPr bwMode="auto">
          <a:xfrm>
            <a:off x="612775" y="765175"/>
            <a:ext cx="7920038" cy="0"/>
          </a:xfrm>
          <a:prstGeom prst="line">
            <a:avLst/>
          </a:prstGeom>
          <a:noFill/>
          <a:ln w="76200" cmpd="tri">
            <a:solidFill>
              <a:srgbClr val="CC99FF"/>
            </a:solidFill>
            <a:round/>
            <a:headEnd/>
            <a:tailEnd/>
          </a:ln>
          <a:effectLst/>
        </p:spPr>
        <p:txBody>
          <a:bodyPr/>
          <a:lstStyle/>
          <a:p>
            <a:endParaRPr lang="es-CO"/>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539750" y="188913"/>
            <a:ext cx="7961313" cy="1373187"/>
          </a:xfrm>
          <a:prstGeom prst="rect">
            <a:avLst/>
          </a:prstGeom>
          <a:noFill/>
          <a:ln w="9525">
            <a:noFill/>
            <a:miter lim="800000"/>
            <a:headEnd/>
            <a:tailEnd/>
          </a:ln>
          <a:effectLst/>
        </p:spPr>
        <p:txBody>
          <a:bodyPr anchor="ctr">
            <a:spAutoFit/>
          </a:bodyPr>
          <a:lstStyle/>
          <a:p>
            <a:pPr algn="just">
              <a:buFontTx/>
              <a:buChar char="•"/>
            </a:pPr>
            <a:r>
              <a:rPr lang="es-ES" altLang="zh-HK" sz="2800">
                <a:ea typeface="新細明體" charset="-120"/>
              </a:rPr>
              <a:t>El </a:t>
            </a:r>
            <a:r>
              <a:rPr lang="es-ES" altLang="zh-HK" sz="2800">
                <a:solidFill>
                  <a:srgbClr val="FFFF2F"/>
                </a:solidFill>
                <a:ea typeface="新細明體" charset="-120"/>
              </a:rPr>
              <a:t>Telégrafo</a:t>
            </a:r>
            <a:r>
              <a:rPr lang="es-ES" altLang="zh-HK" sz="2800">
                <a:ea typeface="新細明體" charset="-120"/>
              </a:rPr>
              <a:t>, es otra de las aplicaciones del electromagnetismo, con el que el hombre pudo comunicarse por medios eléctricos.</a:t>
            </a:r>
            <a:endParaRPr lang="es-ES" altLang="zh-HK">
              <a:ea typeface="新細明體" charset="-120"/>
            </a:endParaRPr>
          </a:p>
        </p:txBody>
      </p:sp>
      <p:pic>
        <p:nvPicPr>
          <p:cNvPr id="78860" name="Picture 12" descr="400px-Telegrafo1"/>
          <p:cNvPicPr>
            <a:picLocks noChangeAspect="1" noChangeArrowheads="1"/>
          </p:cNvPicPr>
          <p:nvPr/>
        </p:nvPicPr>
        <p:blipFill>
          <a:blip r:embed="rId2" cstate="print"/>
          <a:srcRect/>
          <a:stretch>
            <a:fillRect/>
          </a:stretch>
        </p:blipFill>
        <p:spPr bwMode="auto">
          <a:xfrm>
            <a:off x="1547813" y="1484313"/>
            <a:ext cx="6119812" cy="44831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68313" y="692150"/>
            <a:ext cx="8229600" cy="5184775"/>
          </a:xfrm>
        </p:spPr>
        <p:txBody>
          <a:bodyPr/>
          <a:lstStyle/>
          <a:p>
            <a:pPr algn="just">
              <a:lnSpc>
                <a:spcPct val="90000"/>
              </a:lnSpc>
            </a:pPr>
            <a:r>
              <a:rPr lang="es-ES" sz="2800"/>
              <a:t>Las fuerzas características de los imanes se denominan fuerzas magnéticas. El desarrollo de la física amplió el tipo de objetos que sufren y ejercen fuerzas magnéticas. Las corrientes eléctricas y, en general, las cargas en movimiento se comportan como imanes, es decir, producen campos magnéticos. Siendo las cargas móviles las últimas en llegar al panorama del magnetismo han permitido, sin embargo, explicar el comportamiento de los imanes, esos primeros objetos magnéticos conocidos desde la antigüedad.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95288" y="1052513"/>
            <a:ext cx="8229600" cy="4530725"/>
          </a:xfrm>
        </p:spPr>
        <p:txBody>
          <a:bodyPr/>
          <a:lstStyle/>
          <a:p>
            <a:pPr algn="just"/>
            <a:r>
              <a:rPr lang="es-ES"/>
              <a:t>A pesar de que ya en el siglo VI antes de Cristo se conocía un cierto número de fenómenos magnéticos, el magnetismo como disciplina no comienza a desarrollarse hasta más de veinte siglos después, cuando la experimentación se convierte en una herramienta esencial para el desarrollo del conocimiento científico.</a:t>
            </a:r>
            <a:r>
              <a:rPr lang="es-ES">
                <a:effectLst/>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68313" y="1341438"/>
            <a:ext cx="8229600" cy="3629025"/>
          </a:xfrm>
        </p:spPr>
        <p:txBody>
          <a:bodyPr/>
          <a:lstStyle/>
          <a:p>
            <a:pPr algn="just">
              <a:lnSpc>
                <a:spcPct val="90000"/>
              </a:lnSpc>
            </a:pPr>
            <a:r>
              <a:rPr lang="es-ES"/>
              <a:t>William </a:t>
            </a:r>
            <a:r>
              <a:rPr lang="es-ES" b="1"/>
              <a:t>Gilberth</a:t>
            </a:r>
            <a:r>
              <a:rPr lang="es-ES"/>
              <a:t>  (1544-1603), Andre Marie Ampere (1775-1836), Christian Oersted Hans (1777-1851), Michael Faraday (1791-1867) y James Maxwell (1831-1879), investigaron sobre las características de los fenómenos magnéticos, aportando una descripción en forma de leyes.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115888"/>
            <a:ext cx="8229600" cy="6130925"/>
          </a:xfrm>
        </p:spPr>
        <p:txBody>
          <a:bodyPr/>
          <a:lstStyle/>
          <a:p>
            <a:pPr algn="just">
              <a:lnSpc>
                <a:spcPct val="90000"/>
              </a:lnSpc>
            </a:pPr>
            <a:r>
              <a:rPr lang="es-ES"/>
              <a:t>Los fenómenos magnéticos habían permanecido durante mucho tiempo en la historia de la ciencia como independientes de los eléctricos. Pero el avance de la electricidad por un lado y del magnetismo por otro, preparó la síntesis de ambas partes de la física en una sola, el </a:t>
            </a:r>
            <a:r>
              <a:rPr lang="es-ES">
                <a:solidFill>
                  <a:schemeClr val="folHlink"/>
                </a:solidFill>
                <a:effectLst>
                  <a:outerShdw blurRad="38100" dist="38100" dir="2700000" algn="tl">
                    <a:srgbClr val="FFFFFF"/>
                  </a:outerShdw>
                </a:effectLst>
              </a:rPr>
              <a:t>“</a:t>
            </a:r>
            <a:r>
              <a:rPr lang="es-ES">
                <a:solidFill>
                  <a:schemeClr val="folHlink"/>
                </a:solidFill>
                <a:effectLst/>
              </a:rPr>
              <a:t>electromagnetismo”</a:t>
            </a:r>
            <a:r>
              <a:rPr lang="es-ES"/>
              <a:t>, que reúne las relaciones mutuas existentes entre los campos magnéticos y las corrientes eléctricas. Maxwell fue el científico que cerró ese sistema de relaciones al elaborar su teoría electromagnética.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92275" y="277813"/>
            <a:ext cx="6491288" cy="919162"/>
          </a:xfrm>
        </p:spPr>
        <p:txBody>
          <a:bodyPr/>
          <a:lstStyle/>
          <a:p>
            <a:r>
              <a:rPr lang="es-ES" sz="3200">
                <a:solidFill>
                  <a:schemeClr val="folHlink"/>
                </a:solidFill>
                <a:effectLst/>
              </a:rPr>
              <a:t>¿Qué es un imán?</a:t>
            </a:r>
          </a:p>
        </p:txBody>
      </p:sp>
      <p:pic>
        <p:nvPicPr>
          <p:cNvPr id="35844" name="Picture 4" descr="lodestone"/>
          <p:cNvPicPr>
            <a:picLocks noGrp="1" noChangeAspect="1" noChangeArrowheads="1"/>
          </p:cNvPicPr>
          <p:nvPr>
            <p:ph idx="1"/>
          </p:nvPr>
        </p:nvPicPr>
        <p:blipFill>
          <a:blip r:embed="rId2" cstate="print">
            <a:clrChange>
              <a:clrFrom>
                <a:srgbClr val="EEEEEE"/>
              </a:clrFrom>
              <a:clrTo>
                <a:srgbClr val="EEEEEE">
                  <a:alpha val="0"/>
                </a:srgbClr>
              </a:clrTo>
            </a:clrChange>
          </a:blip>
          <a:srcRect/>
          <a:stretch>
            <a:fillRect/>
          </a:stretch>
        </p:blipFill>
        <p:spPr>
          <a:xfrm>
            <a:off x="710559" y="1196753"/>
            <a:ext cx="3565844" cy="3312368"/>
          </a:xfrm>
          <a:ln/>
        </p:spPr>
        <p:style>
          <a:lnRef idx="1">
            <a:schemeClr val="dk1"/>
          </a:lnRef>
          <a:fillRef idx="2">
            <a:schemeClr val="dk1"/>
          </a:fillRef>
          <a:effectRef idx="1">
            <a:schemeClr val="dk1"/>
          </a:effectRef>
          <a:fontRef idx="minor">
            <a:schemeClr val="dk1"/>
          </a:fontRef>
        </p:style>
      </p:pic>
      <p:sp>
        <p:nvSpPr>
          <p:cNvPr id="35846" name="Text Box 6"/>
          <p:cNvSpPr txBox="1">
            <a:spLocks noChangeArrowheads="1"/>
          </p:cNvSpPr>
          <p:nvPr/>
        </p:nvSpPr>
        <p:spPr bwMode="auto">
          <a:xfrm>
            <a:off x="5003800" y="2997200"/>
            <a:ext cx="3457575" cy="519113"/>
          </a:xfrm>
          <a:prstGeom prst="rect">
            <a:avLst/>
          </a:prstGeom>
          <a:noFill/>
          <a:ln w="9525">
            <a:noFill/>
            <a:miter lim="800000"/>
            <a:headEnd/>
            <a:tailEnd/>
          </a:ln>
          <a:effectLst/>
        </p:spPr>
        <p:txBody>
          <a:bodyPr>
            <a:spAutoFit/>
          </a:bodyPr>
          <a:lstStyle/>
          <a:p>
            <a:pPr>
              <a:spcBef>
                <a:spcPct val="50000"/>
              </a:spcBef>
            </a:pPr>
            <a:r>
              <a:rPr lang="es-ES" sz="2800"/>
              <a:t>¿Una piedra?</a:t>
            </a:r>
          </a:p>
        </p:txBody>
      </p:sp>
      <p:sp>
        <p:nvSpPr>
          <p:cNvPr id="35847" name="Text Box 7"/>
          <p:cNvSpPr txBox="1">
            <a:spLocks noChangeArrowheads="1"/>
          </p:cNvSpPr>
          <p:nvPr/>
        </p:nvSpPr>
        <p:spPr bwMode="auto">
          <a:xfrm>
            <a:off x="4284663" y="4581525"/>
            <a:ext cx="4427537" cy="1917700"/>
          </a:xfrm>
          <a:prstGeom prst="rect">
            <a:avLst/>
          </a:prstGeom>
          <a:noFill/>
          <a:ln w="9525">
            <a:noFill/>
            <a:miter lim="800000"/>
            <a:headEnd/>
            <a:tailEnd/>
          </a:ln>
          <a:effectLst/>
        </p:spPr>
        <p:txBody>
          <a:bodyPr>
            <a:spAutoFit/>
          </a:bodyPr>
          <a:lstStyle/>
          <a:p>
            <a:pPr algn="just">
              <a:spcBef>
                <a:spcPct val="50000"/>
              </a:spcBef>
            </a:pPr>
            <a:r>
              <a:rPr lang="es-ES" sz="2400"/>
              <a:t>Si, una piedra la cual está constituida por partículas de Óxido de Fierro (hierro) y que es capaz de atraer a otros cuerpos.</a:t>
            </a:r>
          </a:p>
        </p:txBody>
      </p:sp>
      <p:sp>
        <p:nvSpPr>
          <p:cNvPr id="35848" name="Text Box 8"/>
          <p:cNvSpPr txBox="1">
            <a:spLocks noChangeArrowheads="1"/>
          </p:cNvSpPr>
          <p:nvPr/>
        </p:nvSpPr>
        <p:spPr bwMode="auto">
          <a:xfrm>
            <a:off x="6588125" y="6308725"/>
            <a:ext cx="1368425" cy="366713"/>
          </a:xfrm>
          <a:prstGeom prst="rect">
            <a:avLst/>
          </a:prstGeom>
          <a:noFill/>
          <a:ln w="9525">
            <a:noFill/>
            <a:miter lim="800000"/>
            <a:headEnd/>
            <a:tailEnd/>
          </a:ln>
          <a:effectLst/>
        </p:spPr>
        <p:txBody>
          <a:bodyPr>
            <a:spAutoFit/>
          </a:bodyPr>
          <a:lstStyle/>
          <a:p>
            <a:pPr>
              <a:spcBef>
                <a:spcPct val="50000"/>
              </a:spcBef>
            </a:pPr>
            <a:r>
              <a:rPr lang="es-ES"/>
              <a:t>Más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76600" y="115888"/>
            <a:ext cx="2735263" cy="558800"/>
          </a:xfrm>
        </p:spPr>
        <p:txBody>
          <a:bodyPr/>
          <a:lstStyle/>
          <a:p>
            <a:r>
              <a:rPr lang="es-ES" sz="2000" b="1">
                <a:solidFill>
                  <a:schemeClr val="folHlink"/>
                </a:solidFill>
                <a:effectLst/>
              </a:rPr>
              <a:t>TIPOS DE IMANES</a:t>
            </a:r>
          </a:p>
        </p:txBody>
      </p:sp>
      <p:pic>
        <p:nvPicPr>
          <p:cNvPr id="60423" name="Picture 7" descr="cn5_p_177"/>
          <p:cNvPicPr>
            <a:picLocks noGrp="1" noChangeAspect="1" noChangeArrowheads="1"/>
          </p:cNvPicPr>
          <p:nvPr>
            <p:ph sz="half" idx="1"/>
          </p:nvPr>
        </p:nvPicPr>
        <p:blipFill>
          <a:blip r:embed="rId2" cstate="print">
            <a:clrChange>
              <a:clrFrom>
                <a:srgbClr val="FFFFFF"/>
              </a:clrFrom>
              <a:clrTo>
                <a:srgbClr val="FFFFFF">
                  <a:alpha val="0"/>
                </a:srgbClr>
              </a:clrTo>
            </a:clrChange>
          </a:blip>
          <a:srcRect/>
          <a:stretch>
            <a:fillRect/>
          </a:stretch>
        </p:blipFill>
        <p:spPr>
          <a:xfrm>
            <a:off x="4932040" y="764704"/>
            <a:ext cx="1885950" cy="1295400"/>
          </a:xfrm>
          <a:noFill/>
          <a:ln/>
        </p:spPr>
      </p:pic>
      <p:pic>
        <p:nvPicPr>
          <p:cNvPr id="60422" name="Picture 6" descr="lodestone"/>
          <p:cNvPicPr>
            <a:picLocks noChangeAspect="1" noChangeArrowheads="1"/>
          </p:cNvPicPr>
          <p:nvPr/>
        </p:nvPicPr>
        <p:blipFill>
          <a:blip r:embed="rId3" cstate="print">
            <a:clrChange>
              <a:clrFrom>
                <a:srgbClr val="EEEEEE"/>
              </a:clrFrom>
              <a:clrTo>
                <a:srgbClr val="EEEEEE">
                  <a:alpha val="0"/>
                </a:srgbClr>
              </a:clrTo>
            </a:clrChange>
          </a:blip>
          <a:srcRect/>
          <a:stretch>
            <a:fillRect/>
          </a:stretch>
        </p:blipFill>
        <p:spPr bwMode="auto">
          <a:xfrm>
            <a:off x="827088" y="692150"/>
            <a:ext cx="3455987" cy="3209925"/>
          </a:xfrm>
          <a:prstGeom prst="rect">
            <a:avLst/>
          </a:prstGeom>
          <a:ln>
            <a:headEnd/>
            <a:tailEnd/>
          </a:ln>
        </p:spPr>
        <p:style>
          <a:lnRef idx="1">
            <a:schemeClr val="accent1"/>
          </a:lnRef>
          <a:fillRef idx="2">
            <a:schemeClr val="accent1"/>
          </a:fillRef>
          <a:effectRef idx="1">
            <a:schemeClr val="accent1"/>
          </a:effectRef>
          <a:fontRef idx="minor">
            <a:schemeClr val="dk1"/>
          </a:fontRef>
        </p:style>
      </p:pic>
      <p:pic>
        <p:nvPicPr>
          <p:cNvPr id="60426" name="Picture 10"/>
          <p:cNvPicPr>
            <a:picLocks noGrp="1" noChangeAspect="1" noChangeArrowheads="1"/>
          </p:cNvPicPr>
          <p:nvPr>
            <p:ph sz="half" idx="2"/>
          </p:nvPr>
        </p:nvPicPr>
        <p:blipFill>
          <a:blip r:embed="rId4" cstate="print"/>
          <a:srcRect/>
          <a:stretch>
            <a:fillRect/>
          </a:stretch>
        </p:blipFill>
        <p:spPr>
          <a:xfrm>
            <a:off x="6588224" y="1412776"/>
            <a:ext cx="2190750" cy="2419350"/>
          </a:xfrm>
          <a:ln/>
        </p:spPr>
        <p:style>
          <a:lnRef idx="2">
            <a:schemeClr val="accent3"/>
          </a:lnRef>
          <a:fillRef idx="1">
            <a:schemeClr val="lt1"/>
          </a:fillRef>
          <a:effectRef idx="0">
            <a:schemeClr val="accent3"/>
          </a:effectRef>
          <a:fontRef idx="minor">
            <a:schemeClr val="dk1"/>
          </a:fontRef>
        </p:style>
      </p:pic>
      <p:sp>
        <p:nvSpPr>
          <p:cNvPr id="60428" name="Line 12"/>
          <p:cNvSpPr>
            <a:spLocks noChangeShapeType="1"/>
          </p:cNvSpPr>
          <p:nvPr/>
        </p:nvSpPr>
        <p:spPr bwMode="auto">
          <a:xfrm>
            <a:off x="4572000" y="692150"/>
            <a:ext cx="0" cy="3598863"/>
          </a:xfrm>
          <a:prstGeom prst="line">
            <a:avLst/>
          </a:prstGeom>
          <a:noFill/>
          <a:ln w="9525">
            <a:solidFill>
              <a:schemeClr val="tx1"/>
            </a:solidFill>
            <a:round/>
            <a:headEnd/>
            <a:tailEnd/>
          </a:ln>
          <a:effectLst/>
        </p:spPr>
        <p:txBody>
          <a:bodyPr/>
          <a:lstStyle/>
          <a:p>
            <a:endParaRPr lang="es-CO"/>
          </a:p>
        </p:txBody>
      </p:sp>
      <p:sp>
        <p:nvSpPr>
          <p:cNvPr id="60429" name="Text Box 13"/>
          <p:cNvSpPr txBox="1">
            <a:spLocks noChangeArrowheads="1"/>
          </p:cNvSpPr>
          <p:nvPr/>
        </p:nvSpPr>
        <p:spPr bwMode="auto">
          <a:xfrm>
            <a:off x="1476375" y="4149725"/>
            <a:ext cx="2087563" cy="396875"/>
          </a:xfrm>
          <a:prstGeom prst="rect">
            <a:avLst/>
          </a:prstGeom>
          <a:noFill/>
          <a:ln w="9525">
            <a:noFill/>
            <a:miter lim="800000"/>
            <a:headEnd/>
            <a:tailEnd/>
          </a:ln>
          <a:effectLst/>
        </p:spPr>
        <p:txBody>
          <a:bodyPr>
            <a:spAutoFit/>
          </a:bodyPr>
          <a:lstStyle/>
          <a:p>
            <a:pPr algn="ctr">
              <a:spcBef>
                <a:spcPct val="50000"/>
              </a:spcBef>
            </a:pPr>
            <a:r>
              <a:rPr lang="es-ES" sz="2000" b="1"/>
              <a:t>NATURALES</a:t>
            </a:r>
          </a:p>
        </p:txBody>
      </p:sp>
      <p:sp>
        <p:nvSpPr>
          <p:cNvPr id="60430" name="Text Box 14"/>
          <p:cNvSpPr txBox="1">
            <a:spLocks noChangeArrowheads="1"/>
          </p:cNvSpPr>
          <p:nvPr/>
        </p:nvSpPr>
        <p:spPr bwMode="auto">
          <a:xfrm>
            <a:off x="5797550" y="3933825"/>
            <a:ext cx="2087563" cy="396875"/>
          </a:xfrm>
          <a:prstGeom prst="rect">
            <a:avLst/>
          </a:prstGeom>
          <a:noFill/>
          <a:ln w="9525">
            <a:noFill/>
            <a:miter lim="800000"/>
            <a:headEnd/>
            <a:tailEnd/>
          </a:ln>
          <a:effectLst/>
        </p:spPr>
        <p:txBody>
          <a:bodyPr>
            <a:spAutoFit/>
          </a:bodyPr>
          <a:lstStyle/>
          <a:p>
            <a:pPr algn="ctr">
              <a:spcBef>
                <a:spcPct val="50000"/>
              </a:spcBef>
            </a:pPr>
            <a:r>
              <a:rPr lang="es-ES" sz="2000" b="1"/>
              <a:t>ARTIFICIALES</a:t>
            </a:r>
          </a:p>
        </p:txBody>
      </p:sp>
      <p:sp>
        <p:nvSpPr>
          <p:cNvPr id="60431" name="Text Box 15"/>
          <p:cNvSpPr txBox="1">
            <a:spLocks noChangeArrowheads="1"/>
          </p:cNvSpPr>
          <p:nvPr/>
        </p:nvSpPr>
        <p:spPr bwMode="auto">
          <a:xfrm>
            <a:off x="684213" y="5229225"/>
            <a:ext cx="3600450" cy="641350"/>
          </a:xfrm>
          <a:prstGeom prst="rect">
            <a:avLst/>
          </a:prstGeom>
          <a:noFill/>
          <a:ln w="9525">
            <a:noFill/>
            <a:miter lim="800000"/>
            <a:headEnd/>
            <a:tailEnd/>
          </a:ln>
          <a:effectLst/>
        </p:spPr>
        <p:txBody>
          <a:bodyPr>
            <a:spAutoFit/>
          </a:bodyPr>
          <a:lstStyle/>
          <a:p>
            <a:pPr algn="ctr">
              <a:spcBef>
                <a:spcPct val="50000"/>
              </a:spcBef>
            </a:pPr>
            <a:r>
              <a:rPr lang="es-ES"/>
              <a:t>Los que se encuentran en la naturaleza.</a:t>
            </a:r>
          </a:p>
        </p:txBody>
      </p:sp>
      <p:sp>
        <p:nvSpPr>
          <p:cNvPr id="60432" name="Line 16"/>
          <p:cNvSpPr>
            <a:spLocks noChangeShapeType="1"/>
          </p:cNvSpPr>
          <p:nvPr/>
        </p:nvSpPr>
        <p:spPr bwMode="auto">
          <a:xfrm>
            <a:off x="2484438" y="4508500"/>
            <a:ext cx="0" cy="504825"/>
          </a:xfrm>
          <a:prstGeom prst="line">
            <a:avLst/>
          </a:prstGeom>
          <a:noFill/>
          <a:ln w="9525">
            <a:solidFill>
              <a:srgbClr val="FF0707"/>
            </a:solidFill>
            <a:round/>
            <a:headEnd/>
            <a:tailEnd type="triangle" w="med" len="med"/>
          </a:ln>
          <a:effectLst/>
        </p:spPr>
        <p:txBody>
          <a:bodyPr/>
          <a:lstStyle/>
          <a:p>
            <a:endParaRPr lang="es-CO"/>
          </a:p>
        </p:txBody>
      </p:sp>
      <p:sp>
        <p:nvSpPr>
          <p:cNvPr id="60433" name="Line 17"/>
          <p:cNvSpPr>
            <a:spLocks noChangeShapeType="1"/>
          </p:cNvSpPr>
          <p:nvPr/>
        </p:nvSpPr>
        <p:spPr bwMode="auto">
          <a:xfrm>
            <a:off x="6877050" y="4292600"/>
            <a:ext cx="0" cy="504825"/>
          </a:xfrm>
          <a:prstGeom prst="line">
            <a:avLst/>
          </a:prstGeom>
          <a:noFill/>
          <a:ln w="9525">
            <a:solidFill>
              <a:srgbClr val="FF0707"/>
            </a:solidFill>
            <a:round/>
            <a:headEnd/>
            <a:tailEnd type="triangle" w="med" len="med"/>
          </a:ln>
          <a:effectLst/>
        </p:spPr>
        <p:txBody>
          <a:bodyPr/>
          <a:lstStyle/>
          <a:p>
            <a:endParaRPr lang="es-CO"/>
          </a:p>
        </p:txBody>
      </p:sp>
      <p:sp>
        <p:nvSpPr>
          <p:cNvPr id="60434" name="Text Box 18"/>
          <p:cNvSpPr txBox="1">
            <a:spLocks noChangeArrowheads="1"/>
          </p:cNvSpPr>
          <p:nvPr/>
        </p:nvSpPr>
        <p:spPr bwMode="auto">
          <a:xfrm>
            <a:off x="5148263" y="5013325"/>
            <a:ext cx="3600450" cy="915988"/>
          </a:xfrm>
          <a:prstGeom prst="rect">
            <a:avLst/>
          </a:prstGeom>
          <a:noFill/>
          <a:ln w="9525">
            <a:noFill/>
            <a:miter lim="800000"/>
            <a:headEnd/>
            <a:tailEnd/>
          </a:ln>
          <a:effectLst/>
        </p:spPr>
        <p:txBody>
          <a:bodyPr>
            <a:spAutoFit/>
          </a:bodyPr>
          <a:lstStyle/>
          <a:p>
            <a:pPr algn="ctr">
              <a:spcBef>
                <a:spcPct val="50000"/>
              </a:spcBef>
            </a:pPr>
            <a:r>
              <a:rPr lang="es-ES"/>
              <a:t>Los que son construidos por el hombre, usando trozos de hierro de cualquier forma o tamaño.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Órbita">
  <a:themeElements>
    <a:clrScheme name="Ó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Órb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Ó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Órbit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Órbit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Órbit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Órbit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Órbit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Órbit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Órbit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Órbit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Orbit</Template>
  <TotalTime>702</TotalTime>
  <Words>1120</Words>
  <Application>Microsoft Office PowerPoint</Application>
  <PresentationFormat>Presentación en pantalla (4:3)</PresentationFormat>
  <Paragraphs>95</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Órbita</vt:lpstr>
      <vt:lpstr>Imagen de mapa de bits</vt:lpstr>
      <vt:lpstr>Diapositiva 1</vt:lpstr>
      <vt:lpstr>Diapositiva 2</vt:lpstr>
      <vt:lpstr>Diapositiva 3</vt:lpstr>
      <vt:lpstr>Diapositiva 4</vt:lpstr>
      <vt:lpstr>Diapositiva 5</vt:lpstr>
      <vt:lpstr>Diapositiva 6</vt:lpstr>
      <vt:lpstr>Diapositiva 7</vt:lpstr>
      <vt:lpstr>¿Qué es un imán?</vt:lpstr>
      <vt:lpstr>TIPOS DE IMANES</vt:lpstr>
      <vt:lpstr>Diapositiva 10</vt:lpstr>
      <vt:lpstr>PROPIEDADES DE LOS IMANES</vt:lpstr>
      <vt:lpstr>PROPIEDADES DE LOS IMANES</vt:lpstr>
      <vt:lpstr>Diapositiva 13</vt:lpstr>
      <vt:lpstr>PROPIEDADES DE LOS IMANES</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Proyecto de Reforma Educativa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Luis Zarate Ampuero</cp:lastModifiedBy>
  <cp:revision>10</cp:revision>
  <dcterms:created xsi:type="dcterms:W3CDTF">1980-01-04T07:56:11Z</dcterms:created>
  <dcterms:modified xsi:type="dcterms:W3CDTF">2013-10-16T10:52:09Z</dcterms:modified>
</cp:coreProperties>
</file>