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D162-0B4C-489B-A941-808409257EE2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046C-D821-4240-98AC-21987D8334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1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4407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186415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7591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8163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1322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7757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3805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81725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127122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9540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18623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0364C-52DE-4FAD-9A9B-8CB8ACAB80F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A55C0A-E3E0-405F-854A-8A7224C04DDA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518393-CE80-475E-94EB-99A1CAA45C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iencia" TargetMode="External"/><Relationship Id="rId3" Type="http://schemas.openxmlformats.org/officeDocument/2006/relationships/hyperlink" Target="http://es.wikipedia.org/w/index.php?title=Sistem%C3%A1tico&amp;action=edit" TargetMode="External"/><Relationship Id="rId7" Type="http://schemas.openxmlformats.org/officeDocument/2006/relationships/hyperlink" Target="http://es.wikipedia.org/wiki/Hip%C3%B3tesis" TargetMode="External"/><Relationship Id="rId2" Type="http://schemas.openxmlformats.org/officeDocument/2006/relationships/hyperlink" Target="http://es.wikipedia.org/w/index.php?title=F._S._Kerlinger&amp;action=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r%C3%ADtico" TargetMode="External"/><Relationship Id="rId5" Type="http://schemas.openxmlformats.org/officeDocument/2006/relationships/hyperlink" Target="http://es.wikipedia.org/w/index.php?title=Emp%C3%ADrico&amp;action=edit" TargetMode="External"/><Relationship Id="rId4" Type="http://schemas.openxmlformats.org/officeDocument/2006/relationships/hyperlink" Target="http://es.wikipedia.org/w/index.php?title=Controlado&amp;action=edit" TargetMode="External"/><Relationship Id="rId9" Type="http://schemas.openxmlformats.org/officeDocument/2006/relationships/hyperlink" Target="http://es.wikipedia.org/wiki/Francis_Bac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Observaci%C3%B3n" TargetMode="External"/><Relationship Id="rId2" Type="http://schemas.openxmlformats.org/officeDocument/2006/relationships/hyperlink" Target="http://es.wikipedia.org/wiki/Francis_Ba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Experimentaci%C3%B3n" TargetMode="External"/><Relationship Id="rId5" Type="http://schemas.openxmlformats.org/officeDocument/2006/relationships/hyperlink" Target="http://es.wikipedia.org/wiki/Hip%C3%B3tesis" TargetMode="External"/><Relationship Id="rId4" Type="http://schemas.openxmlformats.org/officeDocument/2006/relationships/hyperlink" Target="http://es.wikipedia.org/wiki/Inducci%C3%B3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7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BIOLOGIA GENERAL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Luis Alberto Zárate Ampuero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06413" y="1933575"/>
            <a:ext cx="2643187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THEODOR SCHWANN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MATHIAS SCHLEIDEN</a:t>
            </a:r>
          </a:p>
        </p:txBody>
      </p:sp>
      <p:sp>
        <p:nvSpPr>
          <p:cNvPr id="56323" name="Text Box 3">
            <a:hlinkClick r:id="rId2" action="ppaction://hlinksldjump" tooltip="Regresar a diapositiva 5" highlightClick="1"/>
          </p:cNvPr>
          <p:cNvSpPr txBox="1">
            <a:spLocks noChangeArrowheads="1"/>
          </p:cNvSpPr>
          <p:nvPr/>
        </p:nvSpPr>
        <p:spPr bwMode="auto">
          <a:xfrm>
            <a:off x="76200" y="1203325"/>
            <a:ext cx="3905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 b="1">
                <a:latin typeface="Comic Sans MS" pitchFamily="66" charset="0"/>
              </a:rPr>
              <a:t>N</a:t>
            </a:r>
          </a:p>
          <a:p>
            <a:r>
              <a:rPr lang="es-ES_tradnl" sz="2000" b="1">
                <a:latin typeface="Comic Sans MS" pitchFamily="66" charset="0"/>
              </a:rPr>
              <a:t>U</a:t>
            </a:r>
          </a:p>
          <a:p>
            <a:r>
              <a:rPr lang="es-ES_tradnl" sz="2000" b="1">
                <a:latin typeface="Comic Sans MS" pitchFamily="66" charset="0"/>
              </a:rPr>
              <a:t>E</a:t>
            </a:r>
          </a:p>
          <a:p>
            <a:r>
              <a:rPr lang="es-ES_tradnl" sz="2000" b="1">
                <a:latin typeface="Comic Sans MS" pitchFamily="66" charset="0"/>
              </a:rPr>
              <a:t>V</a:t>
            </a:r>
          </a:p>
          <a:p>
            <a:r>
              <a:rPr lang="es-ES_tradnl" sz="2000" b="1">
                <a:latin typeface="Comic Sans MS" pitchFamily="66" charset="0"/>
              </a:rPr>
              <a:t>A</a:t>
            </a:r>
          </a:p>
          <a:p>
            <a:r>
              <a:rPr lang="es-ES_tradnl" sz="2000" b="1">
                <a:latin typeface="Comic Sans MS" pitchFamily="66" charset="0"/>
              </a:rPr>
              <a:t>S</a:t>
            </a:r>
          </a:p>
          <a:p>
            <a:endParaRPr lang="es-ES_tradnl" sz="2000" b="1">
              <a:latin typeface="Comic Sans MS" pitchFamily="66" charset="0"/>
            </a:endParaRPr>
          </a:p>
          <a:p>
            <a:r>
              <a:rPr lang="es-ES_tradnl" sz="2000" b="1">
                <a:latin typeface="Comic Sans MS" pitchFamily="66" charset="0"/>
              </a:rPr>
              <a:t>T</a:t>
            </a:r>
          </a:p>
          <a:p>
            <a:r>
              <a:rPr lang="es-ES_tradnl" sz="2000" b="1">
                <a:latin typeface="Comic Sans MS" pitchFamily="66" charset="0"/>
              </a:rPr>
              <a:t>E</a:t>
            </a:r>
          </a:p>
          <a:p>
            <a:r>
              <a:rPr lang="es-ES_tradnl" sz="2000" b="1">
                <a:latin typeface="Comic Sans MS" pitchFamily="66" charset="0"/>
              </a:rPr>
              <a:t>O</a:t>
            </a:r>
          </a:p>
          <a:p>
            <a:r>
              <a:rPr lang="es-ES_tradnl" sz="2000" b="1">
                <a:latin typeface="Comic Sans MS" pitchFamily="66" charset="0"/>
              </a:rPr>
              <a:t>R</a:t>
            </a:r>
          </a:p>
          <a:p>
            <a:r>
              <a:rPr lang="es-ES_tradnl" sz="2000" b="1">
                <a:latin typeface="Comic Sans MS" pitchFamily="66" charset="0"/>
              </a:rPr>
              <a:t>Í</a:t>
            </a:r>
          </a:p>
          <a:p>
            <a:r>
              <a:rPr lang="es-ES_tradnl" sz="2000" b="1">
                <a:latin typeface="Comic Sans MS" pitchFamily="66" charset="0"/>
              </a:rPr>
              <a:t>A</a:t>
            </a:r>
          </a:p>
          <a:p>
            <a:r>
              <a:rPr lang="es-ES_tradnl" sz="2000" b="1">
                <a:latin typeface="Comic Sans MS" pitchFamily="66" charset="0"/>
              </a:rPr>
              <a:t>S</a:t>
            </a:r>
            <a:endParaRPr lang="es-ES" sz="2000" b="1">
              <a:latin typeface="Comic Sans MS" pitchFamily="66" charset="0"/>
            </a:endParaRPr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3124200" y="2724150"/>
            <a:ext cx="28194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miter lim="800000"/>
                  <a:headEnd/>
                  <a:tailEnd/>
                </a:ln>
                <a:solidFill>
                  <a:srgbClr val="FF0066"/>
                </a:solidFill>
                <a:latin typeface="Arial Rounded MT Bold"/>
              </a:rPr>
              <a:t>DESTACAN EN ESTA ÉPOCA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2590800"/>
            <a:ext cx="1600200" cy="533400"/>
            <a:chOff x="1200" y="1728"/>
            <a:chExt cx="720" cy="288"/>
          </a:xfrm>
        </p:grpSpPr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447800" y="1343025"/>
            <a:ext cx="0" cy="485775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28650" y="1447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POSTULARON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4114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LA TEORÍA CELULAR: LA CÉLULA ES LA UNIDAD DE ORIGEN, ESTRUCTURA Y FUNCIÓN 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05613" y="2254250"/>
            <a:ext cx="2295525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CHARLES DARWIN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7894638" y="16002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350125" y="1752600"/>
            <a:ext cx="1431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POSTULÓ LA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486400" y="123825"/>
            <a:ext cx="34290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TEORÍA DE LA SELECCIÓN NATURAL: EN UN MEDIO AMBIENTE  DETERMINADO SOLO SOBREVIVE EL MÁS  APTO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096000" y="2667000"/>
            <a:ext cx="1752600" cy="457200"/>
            <a:chOff x="1200" y="1728"/>
            <a:chExt cx="720" cy="288"/>
          </a:xfrm>
        </p:grpSpPr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V="1">
            <a:off x="1600200" y="3352800"/>
            <a:ext cx="1447800" cy="457200"/>
            <a:chOff x="1200" y="1728"/>
            <a:chExt cx="720" cy="288"/>
          </a:xfrm>
        </p:grpSpPr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6341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3900" y="3956050"/>
            <a:ext cx="185578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 u="sng">
                <a:latin typeface="Verdana" charset="0"/>
              </a:rPr>
              <a:t>LUIS PASTEUR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1565275" y="44958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752475" y="4518025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CON EL SE INICIA 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457200" y="4987925"/>
            <a:ext cx="2667000" cy="103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LA IDEA DE BIOGÉ-NESIS: LA VIDA SUR-GE DE  VIDA  PRE-EXISTENTE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 flipH="1" flipV="1">
            <a:off x="6096000" y="3352800"/>
            <a:ext cx="1524000" cy="457200"/>
            <a:chOff x="1200" y="1728"/>
            <a:chExt cx="720" cy="288"/>
          </a:xfrm>
        </p:grpSpPr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6347" name="Line 2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6400800" y="50292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Blip>
                <a:blip r:embed="rId3"/>
              </a:buBlip>
            </a:pPr>
            <a:r>
              <a:rPr lang="es-ES_tradnl" sz="1600" b="1">
                <a:latin typeface="Verdana" charset="0"/>
              </a:rPr>
              <a:t> MICROBIOLOGÍA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1600" b="1">
                <a:latin typeface="Verdana" charset="0"/>
              </a:rPr>
              <a:t> CITOLOGÍA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1600" b="1">
                <a:latin typeface="Verdana" charset="0"/>
              </a:rPr>
              <a:t> GENÉTICA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1600" b="1">
                <a:latin typeface="Verdana" charset="0"/>
              </a:rPr>
              <a:t> EVOLUCIÓN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6651625" y="3925888"/>
            <a:ext cx="21653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NUEVOS CAMPOS</a:t>
            </a:r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7643813" y="44196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029450" y="4441825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SURGEN LA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4572000" y="348615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3074988" y="4137025"/>
            <a:ext cx="3176587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GREGOR JOHANN MENDEL</a:t>
            </a: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4572000" y="4572000"/>
            <a:ext cx="0" cy="6096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089400" y="4670425"/>
            <a:ext cx="1062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EXPLICÓ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352800" y="5334000"/>
            <a:ext cx="2438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LOS MECANISMOS DE LA HERENCIA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971800" y="2952750"/>
            <a:ext cx="3124200" cy="533400"/>
            <a:chOff x="3168" y="1968"/>
            <a:chExt cx="2160" cy="390"/>
          </a:xfrm>
        </p:grpSpPr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9" name="Line 39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6360" name="Line 40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3048000" y="3028950"/>
            <a:ext cx="30289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 MODERNA</a:t>
            </a:r>
            <a:endParaRPr lang="es-ES" sz="200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181600" y="3810000"/>
            <a:ext cx="7620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747838"/>
            <a:ext cx="287178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latin typeface="Verdana" charset="0"/>
              </a:rPr>
              <a:t>AVANCES EN GENÉTICA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9875" y="303213"/>
            <a:ext cx="368935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None/>
            </a:pPr>
            <a:r>
              <a:rPr lang="es-ES_tradnl" sz="1600" b="1">
                <a:latin typeface="Verdana" charset="0"/>
              </a:rPr>
              <a:t>CLONACIÓN, TERAPIA GÉNICA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None/>
            </a:pPr>
            <a:r>
              <a:rPr lang="es-ES_tradnl" sz="1600" b="1">
                <a:latin typeface="Verdana" charset="0"/>
              </a:rPr>
              <a:t>MEJORAMIENTO DE ESPECIES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None/>
            </a:pPr>
            <a:r>
              <a:rPr lang="es-ES_tradnl" sz="1600" b="1">
                <a:latin typeface="Verdana" charset="0"/>
              </a:rPr>
              <a:t>VEGETALES  Y ANIMALES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00500" y="281940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DESTACAN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 flipV="1">
            <a:off x="3276600" y="2362200"/>
            <a:ext cx="7620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1295400" y="121920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92175" y="1316038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EJEMPLO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5105400" y="2362200"/>
            <a:ext cx="7620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562600" y="1476375"/>
            <a:ext cx="3200400" cy="82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ESTUDIO  DE  LA ESTRUC-  TURA CELULAR  A NIVEL MOLECULAR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81775" y="2925763"/>
            <a:ext cx="240347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CARBOHIDRATOS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LÍPIDOS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PROTEÍNAS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AC. NUCLÉICOS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620000" y="2209800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456363" y="2362200"/>
            <a:ext cx="237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DONDE INTERVIENEN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72200" y="5029200"/>
            <a:ext cx="2819400" cy="82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ESTUDIO DE   LA  FUN-CIÓN CELULAR A NI-  VEL MOLECULAR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7696200" y="41148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34188" y="4275138"/>
            <a:ext cx="177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¿QUÉ FUNCIÓN </a:t>
            </a:r>
          </a:p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REALIZAN?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3352800" y="3810000"/>
            <a:ext cx="7620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28600" y="4948238"/>
            <a:ext cx="320833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AVANCES  TECNOLOGÍCOS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17488" y="2925763"/>
            <a:ext cx="2624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MIC. ELECTRÓNICO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ULTRACENTRÍFUGA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ING. GENÉTICA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MANEJO  DEL  DNA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1314450" y="2133600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66688" y="2357438"/>
            <a:ext cx="239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QUE  HAN PERMITIDO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1311275" y="4114800"/>
            <a:ext cx="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71500" y="4338638"/>
            <a:ext cx="146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TALES COMO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560763" y="5449888"/>
            <a:ext cx="2395537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 BIOLOGÍA ACTUAL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648200" y="3962400"/>
            <a:ext cx="0" cy="1371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284663" y="4414838"/>
            <a:ext cx="74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ES LA</a:t>
            </a:r>
          </a:p>
        </p:txBody>
      </p:sp>
      <p:cxnSp>
        <p:nvCxnSpPr>
          <p:cNvPr id="6171" name="AutoShape 27"/>
          <p:cNvCxnSpPr>
            <a:cxnSpLocks noChangeShapeType="1"/>
          </p:cNvCxnSpPr>
          <p:nvPr/>
        </p:nvCxnSpPr>
        <p:spPr bwMode="auto">
          <a:xfrm rot="10800000">
            <a:off x="3027363" y="1897063"/>
            <a:ext cx="3602037" cy="1989137"/>
          </a:xfrm>
          <a:prstGeom prst="bentConnector3">
            <a:avLst>
              <a:gd name="adj1" fmla="val 94310"/>
            </a:avLst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 type="triangle" w="med" len="med"/>
          </a:ln>
          <a:effectLst/>
        </p:spPr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3181350"/>
            <a:ext cx="3352800" cy="533400"/>
            <a:chOff x="3168" y="1968"/>
            <a:chExt cx="2160" cy="390"/>
          </a:xfrm>
        </p:grpSpPr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971800" y="3257550"/>
            <a:ext cx="33528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 MOLECULAR</a:t>
            </a:r>
            <a:endParaRPr lang="es-ES" sz="200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076700" y="381000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DESTACAN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 flipV="1">
            <a:off x="2138363" y="2057400"/>
            <a:ext cx="6096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71695" y="1506121"/>
            <a:ext cx="143340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TAXONOMÍA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905000" y="102870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35013" y="260350"/>
            <a:ext cx="23939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 dirty="0"/>
              <a:t>CLASIFICACIÓN</a:t>
            </a:r>
          </a:p>
          <a:p>
            <a:pPr algn="ctr" eaLnBrk="0" hangingPunct="0"/>
            <a:r>
              <a:rPr lang="es-ES_tradnl" sz="1600" b="1" dirty="0"/>
              <a:t>DE LOS ORGANISMOS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95488" y="1143000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rot="-5400000" flipH="1" flipV="1">
            <a:off x="2362200" y="3579813"/>
            <a:ext cx="914400" cy="914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92775" y="4595238"/>
            <a:ext cx="166423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BIOQUÍMICA Y </a:t>
            </a:r>
          </a:p>
          <a:p>
            <a:pPr algn="ctr" eaLnBrk="0" hangingPunct="0"/>
            <a:r>
              <a:rPr lang="es-ES_tradnl" sz="1600" b="1"/>
              <a:t>BIOFÍSICA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00288" y="5291138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82223" y="5939850"/>
            <a:ext cx="2674129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ESTRUCTURA Y FUNCIÓN</a:t>
            </a:r>
          </a:p>
          <a:p>
            <a:pPr algn="ctr" eaLnBrk="0" hangingPunct="0"/>
            <a:r>
              <a:rPr lang="es-ES_tradnl" sz="1600" b="1"/>
              <a:t>A NIVEL MOLECULAR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68550" y="5367338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572000" y="213360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851761" y="1506121"/>
            <a:ext cx="155843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EMBRIOLOGÍA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572000" y="95885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572000" y="1130300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352800" y="317500"/>
            <a:ext cx="246856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/>
            <a:r>
              <a:rPr lang="es-ES_tradnl" sz="1600" b="1"/>
              <a:t>DESARROLLO DE LOS</a:t>
            </a:r>
          </a:p>
          <a:p>
            <a:pPr algn="ctr" eaLnBrk="0" hangingPunct="0"/>
            <a:r>
              <a:rPr lang="es-ES_tradnl" sz="1600" b="1"/>
              <a:t>EMBRIONES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5400000" flipH="1" flipV="1">
            <a:off x="6457950" y="2101850"/>
            <a:ext cx="6096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513288" y="1495009"/>
            <a:ext cx="130356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FISIOLOGÍA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7086600" y="958850"/>
            <a:ext cx="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134070" y="266125"/>
            <a:ext cx="1943161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FUNCIÓN A NIVEL</a:t>
            </a:r>
          </a:p>
          <a:p>
            <a:pPr algn="ctr" eaLnBrk="0" hangingPunct="0"/>
            <a:r>
              <a:rPr lang="es-ES_tradnl" sz="1600" b="1"/>
              <a:t>ORGÁNICO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rot="5400000" flipV="1">
            <a:off x="6096000" y="3579813"/>
            <a:ext cx="914400" cy="914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100888" y="1035050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447450" y="4612859"/>
            <a:ext cx="12170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ECOLOGÍA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010400" y="5027613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926263" y="502761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040438" y="5627688"/>
            <a:ext cx="2803525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RELACIÓN DE LOS ORGA-</a:t>
            </a:r>
          </a:p>
          <a:p>
            <a:pPr algn="ctr" eaLnBrk="0" hangingPunct="0"/>
            <a:r>
              <a:rPr lang="es-ES_tradnl" sz="1600" b="1"/>
              <a:t>NISMOS CON SU MEDIO</a:t>
            </a:r>
          </a:p>
          <a:p>
            <a:pPr algn="ctr" eaLnBrk="0" hangingPunct="0"/>
            <a:r>
              <a:rPr lang="es-ES_tradnl" sz="1600" b="1"/>
              <a:t>AMBIENTE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133600" y="2894013"/>
            <a:ext cx="457200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88239" y="2730084"/>
            <a:ext cx="1356461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EVOLUCIÓN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1004888" y="3122613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996950" y="327501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78128" y="3804663"/>
            <a:ext cx="1707519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CAMBIOS EN EL</a:t>
            </a:r>
          </a:p>
          <a:p>
            <a:pPr algn="ctr" eaLnBrk="0" hangingPunct="0"/>
            <a:r>
              <a:rPr lang="es-ES_tradnl" sz="1600" b="1"/>
              <a:t>TIEMPO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6477000" y="2862263"/>
            <a:ext cx="457200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931150" y="319881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7125670" y="2730084"/>
            <a:ext cx="118013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GENÉTICA</a:t>
            </a: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8001000" y="3122613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429236" y="3780850"/>
            <a:ext cx="149912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/>
            <a:r>
              <a:rPr lang="es-ES_tradnl" sz="1600" b="1"/>
              <a:t>VARIACIÓN Y</a:t>
            </a:r>
          </a:p>
          <a:p>
            <a:pPr algn="ctr" eaLnBrk="0" hangingPunct="0"/>
            <a:r>
              <a:rPr lang="es-ES_tradnl" sz="1600" b="1"/>
              <a:t>HERENCIA</a:t>
            </a:r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4572000" y="3656013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3869394" y="4308059"/>
            <a:ext cx="154080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600" b="1"/>
              <a:t>MORFOLOGÍA</a:t>
            </a: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4572000" y="4799013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anchor="b">
            <a:spAutoFit/>
          </a:bodyPr>
          <a:lstStyle/>
          <a:p>
            <a:endParaRPr lang="es-E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487863" y="4799013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400" b="1">
                <a:solidFill>
                  <a:srgbClr val="FF0066"/>
                </a:solidFill>
              </a:rPr>
              <a:t>ESTUDIA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752850" y="5502275"/>
            <a:ext cx="182721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/>
            <a:r>
              <a:rPr lang="es-ES_tradnl" sz="1600" b="1"/>
              <a:t>FORMA Y </a:t>
            </a:r>
          </a:p>
          <a:p>
            <a:pPr algn="ctr" eaLnBrk="0" hangingPunct="0"/>
            <a:r>
              <a:rPr lang="es-ES_tradnl" sz="1600" b="1"/>
              <a:t>ESTRUCTURA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819400" y="2665413"/>
            <a:ext cx="3581400" cy="838200"/>
            <a:chOff x="1776" y="1680"/>
            <a:chExt cx="2256" cy="528"/>
          </a:xfrm>
        </p:grpSpPr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1776" y="1680"/>
              <a:ext cx="2256" cy="528"/>
            </a:xfrm>
            <a:prstGeom prst="rect">
              <a:avLst/>
            </a:prstGeom>
            <a:solidFill>
              <a:srgbClr val="F838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H="1">
              <a:off x="1776" y="1680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4032" y="1680"/>
              <a:ext cx="0" cy="5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1776" y="1680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flipH="1">
              <a:off x="1776" y="2208"/>
              <a:ext cx="225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2819400" y="2787650"/>
            <a:ext cx="3581400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/>
            <a:r>
              <a:rPr lang="es-ES_tradnl" sz="1800" b="1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CAMPOS RELACIONADOS CON LOS ORGANISMOS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Taxonomía				</a:t>
            </a:r>
            <a:r>
              <a:rPr lang="en-US" dirty="0" err="1" smtClean="0"/>
              <a:t>Embriología</a:t>
            </a:r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Genética</a:t>
            </a:r>
            <a:r>
              <a:rPr lang="en-US" dirty="0" smtClean="0"/>
              <a:t>				</a:t>
            </a:r>
            <a:r>
              <a:rPr lang="en-US" dirty="0" err="1" smtClean="0"/>
              <a:t>Evolución</a:t>
            </a: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Ramas</a:t>
            </a:r>
            <a:r>
              <a:rPr lang="en-US" dirty="0" smtClean="0"/>
              <a:t> de la Biología</a:t>
            </a:r>
          </a:p>
        </p:txBody>
      </p:sp>
      <p:pic>
        <p:nvPicPr>
          <p:cNvPr id="26628" name="Picture 4" descr="cladogram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2016224" cy="139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bebew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1758702" cy="13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ono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7244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mendel-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Paleontología</a:t>
            </a:r>
            <a:r>
              <a:rPr lang="en-US" dirty="0" smtClean="0"/>
              <a:t>				</a:t>
            </a:r>
            <a:r>
              <a:rPr lang="en-US" dirty="0" err="1" smtClean="0"/>
              <a:t>Ecología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Ornitología</a:t>
            </a:r>
            <a:r>
              <a:rPr lang="en-US" dirty="0" smtClean="0"/>
              <a:t> 				</a:t>
            </a:r>
            <a:r>
              <a:rPr lang="en-US" dirty="0" err="1" smtClean="0"/>
              <a:t>Entomología</a:t>
            </a:r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pic>
        <p:nvPicPr>
          <p:cNvPr id="27652" name="Picture 4" descr="equin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2081982" cy="13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rctic tern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408" y="4495056"/>
            <a:ext cx="20574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bombarde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9408" y="4571256"/>
            <a:ext cx="1905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monte rangitoto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132856"/>
            <a:ext cx="972989" cy="12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Botánica</a:t>
            </a:r>
            <a:r>
              <a:rPr lang="en-US" dirty="0" smtClean="0"/>
              <a:t>				</a:t>
            </a:r>
            <a:r>
              <a:rPr lang="en-US" dirty="0" err="1" smtClean="0"/>
              <a:t>Zoología</a:t>
            </a:r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Morfología				</a:t>
            </a:r>
            <a:r>
              <a:rPr lang="en-US" dirty="0" err="1" smtClean="0"/>
              <a:t>Fisiología</a:t>
            </a: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pic>
        <p:nvPicPr>
          <p:cNvPr id="28676" name="Picture 6" descr="esqueleto 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0" y="4463752"/>
            <a:ext cx="1087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9-angler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30152"/>
            <a:ext cx="1866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gingko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77752"/>
            <a:ext cx="1142984" cy="11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pituitaria7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63752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Inmunología</a:t>
            </a:r>
            <a:r>
              <a:rPr lang="en-US" dirty="0" smtClean="0"/>
              <a:t>				</a:t>
            </a:r>
            <a:r>
              <a:rPr lang="en-US" dirty="0" err="1" smtClean="0"/>
              <a:t>Patología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Hematología</a:t>
            </a:r>
            <a:r>
              <a:rPr lang="en-US" dirty="0" smtClean="0"/>
              <a:t>				</a:t>
            </a:r>
            <a:r>
              <a:rPr lang="en-US" dirty="0" err="1" smtClean="0"/>
              <a:t>Histología</a:t>
            </a:r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9700" name="Picture 4" descr="bazo7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056"/>
            <a:ext cx="1425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hungtinton disease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2856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sickle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21510"/>
            <a:ext cx="173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IV- B- 2 tiss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815730"/>
            <a:ext cx="28956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Comprende fines del siglo XVIII  hasta comienzos del  siglo XX</a:t>
            </a:r>
          </a:p>
          <a:p>
            <a:pPr>
              <a:buFontTx/>
              <a:buNone/>
            </a:pPr>
            <a:endParaRPr lang="es-E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</a:rPr>
              <a:t>Estado científico</a:t>
            </a:r>
            <a:endParaRPr lang="es-E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PR" sz="2400" dirty="0" smtClean="0">
                <a:latin typeface="Arial" charset="0"/>
                <a:cs typeface="Arial" charset="0"/>
              </a:rPr>
              <a:t>Definición - Es la forma de hacer preguntas acerca del mundo natural y la obtención de respuestas precisas.</a:t>
            </a:r>
          </a:p>
          <a:p>
            <a:pPr eaLnBrk="1" hangingPunct="1">
              <a:lnSpc>
                <a:spcPct val="90000"/>
              </a:lnSpc>
            </a:pPr>
            <a:r>
              <a:rPr lang="es-PR" sz="2400" dirty="0" smtClean="0">
                <a:latin typeface="Arial" charset="0"/>
                <a:cs typeface="Arial" charset="0"/>
              </a:rPr>
              <a:t>Características:</a:t>
            </a:r>
          </a:p>
          <a:p>
            <a:pPr lvl="1" eaLnBrk="1" hangingPunct="1">
              <a:lnSpc>
                <a:spcPct val="90000"/>
              </a:lnSpc>
            </a:pPr>
            <a:r>
              <a:rPr lang="es-PR" sz="2000" dirty="0" smtClean="0">
                <a:latin typeface="Arial" charset="0"/>
                <a:cs typeface="Arial" charset="0"/>
              </a:rPr>
              <a:t>Es guiada por leyes naturales</a:t>
            </a:r>
          </a:p>
          <a:p>
            <a:pPr lvl="1" eaLnBrk="1" hangingPunct="1">
              <a:lnSpc>
                <a:spcPct val="90000"/>
              </a:lnSpc>
            </a:pPr>
            <a:r>
              <a:rPr lang="es-PR" sz="2000" dirty="0" smtClean="0">
                <a:latin typeface="Arial" charset="0"/>
                <a:cs typeface="Arial" charset="0"/>
              </a:rPr>
              <a:t>Debe ser explicada por leyes naturales</a:t>
            </a:r>
          </a:p>
          <a:p>
            <a:pPr lvl="1" eaLnBrk="1" hangingPunct="1">
              <a:lnSpc>
                <a:spcPct val="90000"/>
              </a:lnSpc>
            </a:pPr>
            <a:r>
              <a:rPr lang="es-PR" sz="2000" dirty="0" smtClean="0">
                <a:latin typeface="Arial" charset="0"/>
                <a:cs typeface="Arial" charset="0"/>
              </a:rPr>
              <a:t>Debe poder comprobarse por el mundo observable de hechos 	empíricos</a:t>
            </a:r>
          </a:p>
          <a:p>
            <a:pPr lvl="1" eaLnBrk="1" hangingPunct="1">
              <a:lnSpc>
                <a:spcPct val="90000"/>
              </a:lnSpc>
            </a:pPr>
            <a:r>
              <a:rPr lang="es-PR" sz="2000" dirty="0" smtClean="0">
                <a:latin typeface="Arial" charset="0"/>
                <a:cs typeface="Arial" charset="0"/>
              </a:rPr>
              <a:t>Sus conclusiones son tentativas, no son la palabra final</a:t>
            </a:r>
          </a:p>
          <a:p>
            <a:pPr lvl="1" eaLnBrk="1" hangingPunct="1">
              <a:lnSpc>
                <a:spcPct val="90000"/>
              </a:lnSpc>
            </a:pPr>
            <a:r>
              <a:rPr lang="es-PR" sz="2000" dirty="0" smtClean="0">
                <a:latin typeface="Arial" charset="0"/>
                <a:cs typeface="Arial" charset="0"/>
              </a:rPr>
              <a:t>Es falsificable, debe ser capaz de superar pruebas que intenten refutarlo </a:t>
            </a:r>
            <a:endParaRPr lang="es-PR" dirty="0" smtClean="0">
              <a:latin typeface="Arial" charset="0"/>
              <a:cs typeface="Arial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smtClean="0"/>
              <a:t>	PRINCIPIOS DE CIENCIA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537075"/>
          </a:xfrm>
        </p:spPr>
        <p:txBody>
          <a:bodyPr/>
          <a:lstStyle/>
          <a:p>
            <a:r>
              <a:rPr lang="es-ES"/>
              <a:t>Según la definición de </a:t>
            </a:r>
            <a:r>
              <a:rPr lang="es-ES" u="sng">
                <a:hlinkClick r:id="rId2" tooltip="F. S. Kerlinger"/>
              </a:rPr>
              <a:t>F. S. Kerlinger</a:t>
            </a:r>
            <a:r>
              <a:rPr lang="es-ES"/>
              <a:t> el método científico se entiende como ”el estudio </a:t>
            </a:r>
            <a:r>
              <a:rPr lang="es-ES" u="sng">
                <a:hlinkClick r:id="rId3" tooltip="Sistemático"/>
              </a:rPr>
              <a:t>sistemático</a:t>
            </a:r>
            <a:r>
              <a:rPr lang="es-ES"/>
              <a:t>, </a:t>
            </a:r>
            <a:r>
              <a:rPr lang="es-ES" u="sng">
                <a:hlinkClick r:id="rId4" tooltip="Controlado"/>
              </a:rPr>
              <a:t>controlado</a:t>
            </a:r>
            <a:r>
              <a:rPr lang="es-ES"/>
              <a:t>, </a:t>
            </a:r>
            <a:r>
              <a:rPr lang="es-ES" u="sng">
                <a:hlinkClick r:id="rId5" tooltip="Empírico"/>
              </a:rPr>
              <a:t>empírico</a:t>
            </a:r>
            <a:r>
              <a:rPr lang="es-ES"/>
              <a:t> y </a:t>
            </a:r>
            <a:r>
              <a:rPr lang="es-ES">
                <a:hlinkClick r:id="rId6" tooltip="Crítico"/>
              </a:rPr>
              <a:t>crítico</a:t>
            </a:r>
            <a:r>
              <a:rPr lang="es-ES"/>
              <a:t> de proposiciones </a:t>
            </a:r>
            <a:r>
              <a:rPr lang="es-ES">
                <a:hlinkClick r:id="rId7" tooltip="Hipótesis"/>
              </a:rPr>
              <a:t>hipotéticas</a:t>
            </a:r>
            <a:r>
              <a:rPr lang="es-ES"/>
              <a:t> acerca de presuntas relaciones entre varios fenómenos”. El método científico es un procedimiento que aplicamos en las </a:t>
            </a:r>
            <a:r>
              <a:rPr lang="es-ES">
                <a:hlinkClick r:id="rId8" tooltip="Ciencia"/>
              </a:rPr>
              <a:t>ciencias</a:t>
            </a:r>
            <a:r>
              <a:rPr lang="es-ES"/>
              <a:t> y se inicia a través de la observación.</a:t>
            </a:r>
            <a:endParaRPr lang="es-ES">
              <a:hlinkClick r:id="rId9" tooltip="Francis Bac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Padre de la Biología: Lamarck</a:t>
            </a:r>
          </a:p>
        </p:txBody>
      </p:sp>
      <p:pic>
        <p:nvPicPr>
          <p:cNvPr id="18435" name="Picture 2" descr="Lamar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20052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20713"/>
            <a:ext cx="7772400" cy="54752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800">
                <a:hlinkClick r:id="rId2" tooltip="Francis Bacon"/>
              </a:rPr>
              <a:t>Francis Bacon</a:t>
            </a:r>
            <a:r>
              <a:rPr lang="es-ES" sz="2800"/>
              <a:t> definió el método científico de la siguiente manera:</a:t>
            </a:r>
          </a:p>
          <a:p>
            <a:pPr>
              <a:lnSpc>
                <a:spcPct val="90000"/>
              </a:lnSpc>
            </a:pPr>
            <a:r>
              <a:rPr lang="es-ES" sz="2400">
                <a:hlinkClick r:id="rId3" tooltip="Observación"/>
              </a:rPr>
              <a:t>Observación</a:t>
            </a:r>
            <a:r>
              <a:rPr lang="es-ES" sz="2400"/>
              <a:t>: Observar es aplicar atentamente los sentidos a un objeto o a un fenómeno, para estudiarlos tal como se presentan en realidad. </a:t>
            </a:r>
          </a:p>
          <a:p>
            <a:pPr>
              <a:lnSpc>
                <a:spcPct val="90000"/>
              </a:lnSpc>
            </a:pPr>
            <a:r>
              <a:rPr lang="es-ES" sz="2400">
                <a:hlinkClick r:id="rId4" tooltip="Inducción"/>
              </a:rPr>
              <a:t>Inducción</a:t>
            </a:r>
            <a:r>
              <a:rPr lang="es-ES" sz="2400"/>
              <a:t>: La acción y efecto de extraer, a partir de determinadas observaciones o experiencias particulares, el principio general que en ellas está implícito. </a:t>
            </a:r>
          </a:p>
          <a:p>
            <a:pPr>
              <a:lnSpc>
                <a:spcPct val="90000"/>
              </a:lnSpc>
            </a:pPr>
            <a:r>
              <a:rPr lang="es-ES" sz="2400">
                <a:hlinkClick r:id="rId5" tooltip="Hipótesis"/>
              </a:rPr>
              <a:t>Hipótesis</a:t>
            </a:r>
            <a:r>
              <a:rPr lang="es-ES" sz="2400"/>
              <a:t>: Planteamiento o supuesto que se busca comprobar o refutar mediante la observación siguiendo las normas establecidas por el método científico. </a:t>
            </a:r>
          </a:p>
          <a:p>
            <a:pPr>
              <a:lnSpc>
                <a:spcPct val="90000"/>
              </a:lnSpc>
            </a:pPr>
            <a:r>
              <a:rPr lang="es-ES" sz="2400"/>
              <a:t>Probar la hipótesis por </a:t>
            </a:r>
            <a:r>
              <a:rPr lang="es-ES" sz="2400">
                <a:hlinkClick r:id="rId6" tooltip="Experimentación"/>
              </a:rPr>
              <a:t>experimentación</a:t>
            </a:r>
            <a:r>
              <a:rPr lang="es-ES" sz="2400"/>
              <a:t>. </a:t>
            </a:r>
          </a:p>
          <a:p>
            <a:pPr>
              <a:lnSpc>
                <a:spcPct val="90000"/>
              </a:lnSpc>
            </a:pPr>
            <a:r>
              <a:rPr lang="es-ES" sz="2400"/>
              <a:t>Demostración o refutación de la hipótesis. </a:t>
            </a:r>
          </a:p>
          <a:p>
            <a:pPr>
              <a:lnSpc>
                <a:spcPct val="90000"/>
              </a:lnSpc>
            </a:pPr>
            <a:r>
              <a:rPr lang="es-ES" sz="2400"/>
              <a:t>Conclusiones.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PR" smtClean="0"/>
              <a:t>Observación</a:t>
            </a:r>
          </a:p>
          <a:p>
            <a:pPr eaLnBrk="1" hangingPunct="1"/>
            <a:r>
              <a:rPr lang="es-PR" smtClean="0"/>
              <a:t>Hipótesis</a:t>
            </a:r>
          </a:p>
          <a:p>
            <a:pPr eaLnBrk="1" hangingPunct="1"/>
            <a:r>
              <a:rPr lang="es-PR" smtClean="0"/>
              <a:t>Experimento</a:t>
            </a:r>
          </a:p>
          <a:p>
            <a:pPr eaLnBrk="1" hangingPunct="1"/>
            <a:r>
              <a:rPr lang="es-PR" smtClean="0"/>
              <a:t>Conclusión</a:t>
            </a:r>
          </a:p>
          <a:p>
            <a:pPr eaLnBrk="1" hangingPunct="1"/>
            <a:r>
              <a:rPr lang="es-PR" smtClean="0"/>
              <a:t>Teoría</a:t>
            </a:r>
          </a:p>
          <a:p>
            <a:pPr eaLnBrk="1" hangingPunct="1"/>
            <a:r>
              <a:rPr lang="es-PR" smtClean="0"/>
              <a:t>Ley  </a:t>
            </a:r>
          </a:p>
          <a:p>
            <a:pPr eaLnBrk="1" hangingPunct="1"/>
            <a:endParaRPr lang="es-PR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Método Científico</a:t>
            </a:r>
          </a:p>
        </p:txBody>
      </p:sp>
      <p:pic>
        <p:nvPicPr>
          <p:cNvPr id="33796" name="Picture 4" descr="metcientif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PR" smtClean="0"/>
          </a:p>
        </p:txBody>
      </p:sp>
      <p:pic>
        <p:nvPicPr>
          <p:cNvPr id="35844" name="Picture 4" descr="metodo cientif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1769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553200" y="2514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>
                <a:solidFill>
                  <a:srgbClr val="FF0000"/>
                </a:solidFill>
              </a:rPr>
              <a:t>Predicción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6553200" y="32004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>
                <a:solidFill>
                  <a:srgbClr val="FF0000"/>
                </a:solidFill>
              </a:rPr>
              <a:t>Causa y efecto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6553200" y="41910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>
                <a:solidFill>
                  <a:srgbClr val="FF0000"/>
                </a:solidFill>
              </a:rPr>
              <a:t>Cuantitativa vs. cualitativa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629400" y="51816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>
                <a:solidFill>
                  <a:srgbClr val="FF0000"/>
                </a:solidFill>
              </a:rPr>
              <a:t>Grupo control vs. Exp.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PR" sz="2800" smtClean="0"/>
              <a:t>Se reproducen</a:t>
            </a:r>
          </a:p>
          <a:p>
            <a:pPr eaLnBrk="1" hangingPunct="1"/>
            <a:r>
              <a:rPr lang="es-PR" sz="2800" smtClean="0"/>
              <a:t>Se mueven</a:t>
            </a:r>
          </a:p>
          <a:p>
            <a:pPr eaLnBrk="1" hangingPunct="1"/>
            <a:r>
              <a:rPr lang="es-PR" sz="2800" smtClean="0"/>
              <a:t>Metabolizan</a:t>
            </a:r>
          </a:p>
          <a:p>
            <a:pPr eaLnBrk="1" hangingPunct="1"/>
            <a:r>
              <a:rPr lang="es-PR" sz="2800" smtClean="0"/>
              <a:t>Crecen</a:t>
            </a:r>
          </a:p>
          <a:p>
            <a:pPr eaLnBrk="1" hangingPunct="1"/>
            <a:r>
              <a:rPr lang="es-PR" sz="2800" smtClean="0"/>
              <a:t>Se desarrollan</a:t>
            </a:r>
          </a:p>
          <a:p>
            <a:pPr eaLnBrk="1" hangingPunct="1"/>
            <a:r>
              <a:rPr lang="es-PR" sz="2800" smtClean="0"/>
              <a:t>Cambian</a:t>
            </a:r>
          </a:p>
          <a:p>
            <a:pPr eaLnBrk="1" hangingPunct="1"/>
            <a:r>
              <a:rPr lang="es-PR" sz="2800" smtClean="0"/>
              <a:t>Respiran</a:t>
            </a:r>
          </a:p>
          <a:p>
            <a:pPr eaLnBrk="1" hangingPunct="1"/>
            <a:r>
              <a:rPr lang="es-PR" sz="2800" smtClean="0"/>
              <a:t>Se alimentan</a:t>
            </a:r>
          </a:p>
          <a:p>
            <a:pPr eaLnBrk="1" hangingPunct="1"/>
            <a:r>
              <a:rPr lang="es-PR" sz="2800" smtClean="0"/>
              <a:t>Pasan su información hereditaria a la progenie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PR" sz="3600" smtClean="0">
                <a:latin typeface="Arial" charset="0"/>
              </a:rPr>
              <a:t>Características generales de los sistemas vivientes</a:t>
            </a:r>
            <a:r>
              <a:rPr lang="en-US" sz="3600" smtClean="0">
                <a:latin typeface="Arial" charset="0"/>
              </a:rPr>
              <a:t/>
            </a:r>
            <a:br>
              <a:rPr lang="en-US" sz="3600" smtClean="0">
                <a:latin typeface="Arial" charset="0"/>
              </a:rPr>
            </a:br>
            <a:endParaRPr lang="es-P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8"/>
            <a:ext cx="4191000" cy="1905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C0000"/>
                </a:solidFill>
              </a:rPr>
              <a:t>Niveles</a:t>
            </a:r>
            <a:r>
              <a:rPr lang="en-US" dirty="0" smtClean="0">
                <a:solidFill>
                  <a:srgbClr val="CC0000"/>
                </a:solidFill>
              </a:rPr>
              <a:t> de </a:t>
            </a:r>
            <a:r>
              <a:rPr lang="en-US" dirty="0" err="1" smtClean="0">
                <a:solidFill>
                  <a:srgbClr val="CC0000"/>
                </a:solidFill>
              </a:rPr>
              <a:t>organización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832"/>
            <a:ext cx="4038600" cy="430212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400" dirty="0" smtClean="0"/>
              <a:t>Célula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Tejido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 Órgano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 Sistema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Organismo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Población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Comunidad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Ecosistema 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Bioma</a:t>
            </a:r>
            <a:endParaRPr lang="en-US" sz="2400" dirty="0" smtClean="0"/>
          </a:p>
          <a:p>
            <a:pPr eaLnBrk="1" hangingPunct="1"/>
            <a:r>
              <a:rPr lang="es-ES" sz="2400" dirty="0" smtClean="0"/>
              <a:t>Biosfera 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88116" name="Group 52"/>
          <p:cNvGraphicFramePr>
            <a:graphicFrameLocks noGrp="1"/>
          </p:cNvGraphicFramePr>
          <p:nvPr>
            <p:ph sz="half" idx="2"/>
          </p:nvPr>
        </p:nvGraphicFramePr>
        <p:xfrm>
          <a:off x="4724400" y="228600"/>
          <a:ext cx="4038600" cy="6400800"/>
        </p:xfrm>
        <a:graphic>
          <a:graphicData uri="http://schemas.openxmlformats.org/drawingml/2006/table">
            <a:tbl>
              <a:tblPr/>
              <a:tblGrid>
                <a:gridCol w="1514475"/>
                <a:gridCol w="1539875"/>
                <a:gridCol w="984250"/>
              </a:tblGrid>
              <a:tr h="2127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Hierarchy of organization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Example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Level of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Organization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∞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Universe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Astronomy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Geology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Milky Way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Galaxy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Solar 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Earth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Planet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CE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Biosphere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Ecosphere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Ecology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Paleontology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Sonoran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Ecosystem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Bird Community of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Tucson Mountain Park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Community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Cactus Wrens in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Tucson Mountain Park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Population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C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Cactus Wren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Organism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Biology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Physiology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Circulatory 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Organ System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Heart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Organ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Striated Muscle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Tissue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Muscle Cells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Cell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F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Cytoplasm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Protoplasm - Organelle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Chemistry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Amino Acid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Molecule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Carbon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Atom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Proton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Subatomic Particle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Niveles de Organizacion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328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3657600" y="3200400"/>
            <a:ext cx="449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3657600" y="34290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548680"/>
            <a:ext cx="73914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990600" y="50292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990600" y="51816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>
            <a:off x="990600" y="5410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990600" y="5562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3657600" y="50292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3733800" y="5257800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6248400" y="5029200"/>
            <a:ext cx="1676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4" name="Line 13"/>
          <p:cNvSpPr>
            <a:spLocks noChangeShapeType="1"/>
          </p:cNvSpPr>
          <p:nvPr/>
        </p:nvSpPr>
        <p:spPr bwMode="auto">
          <a:xfrm>
            <a:off x="6248400" y="525780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5" name="Line 14"/>
          <p:cNvSpPr>
            <a:spLocks noChangeShapeType="1"/>
          </p:cNvSpPr>
          <p:nvPr/>
        </p:nvSpPr>
        <p:spPr bwMode="auto">
          <a:xfrm>
            <a:off x="6248400" y="5486400"/>
            <a:ext cx="144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236" name="Line 15"/>
          <p:cNvSpPr>
            <a:spLocks noChangeShapeType="1"/>
          </p:cNvSpPr>
          <p:nvPr/>
        </p:nvSpPr>
        <p:spPr bwMode="auto">
          <a:xfrm>
            <a:off x="6248400" y="56388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61722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2438400" y="5410200"/>
            <a:ext cx="144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2362200" y="5562600"/>
            <a:ext cx="144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362200" y="579120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2362200" y="60198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5105400" y="5181600"/>
            <a:ext cx="228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5105400" y="5410200"/>
            <a:ext cx="2590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5105400" y="5562600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66800"/>
            <a:ext cx="9086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Line 5"/>
          <p:cNvSpPr>
            <a:spLocks noChangeShapeType="1"/>
          </p:cNvSpPr>
          <p:nvPr/>
        </p:nvSpPr>
        <p:spPr bwMode="auto">
          <a:xfrm>
            <a:off x="304800" y="5181600"/>
            <a:ext cx="213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304800" y="53340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5" name="Line 9"/>
          <p:cNvSpPr>
            <a:spLocks noChangeShapeType="1"/>
          </p:cNvSpPr>
          <p:nvPr/>
        </p:nvSpPr>
        <p:spPr bwMode="auto">
          <a:xfrm>
            <a:off x="2743200" y="51816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6" name="Line 10"/>
          <p:cNvSpPr>
            <a:spLocks noChangeShapeType="1"/>
          </p:cNvSpPr>
          <p:nvPr/>
        </p:nvSpPr>
        <p:spPr bwMode="auto">
          <a:xfrm>
            <a:off x="2743200" y="53340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7" name="Line 11"/>
          <p:cNvSpPr>
            <a:spLocks noChangeShapeType="1"/>
          </p:cNvSpPr>
          <p:nvPr/>
        </p:nvSpPr>
        <p:spPr bwMode="auto">
          <a:xfrm>
            <a:off x="2743200" y="55626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8" name="Line 12"/>
          <p:cNvSpPr>
            <a:spLocks noChangeShapeType="1"/>
          </p:cNvSpPr>
          <p:nvPr/>
        </p:nvSpPr>
        <p:spPr bwMode="auto">
          <a:xfrm>
            <a:off x="2743200" y="5715000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9" name="Line 13"/>
          <p:cNvSpPr>
            <a:spLocks noChangeShapeType="1"/>
          </p:cNvSpPr>
          <p:nvPr/>
        </p:nvSpPr>
        <p:spPr bwMode="auto">
          <a:xfrm>
            <a:off x="4876800" y="518160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4876800" y="533400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>
            <a:off x="4876800" y="55626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>
            <a:off x="7010400" y="51816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7010400" y="533400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6934200" y="5562600"/>
            <a:ext cx="1981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26" y="945535"/>
            <a:ext cx="8001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05509"/>
            <a:ext cx="56102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1173726" y="2012335"/>
            <a:ext cx="3581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1097526" y="2240935"/>
            <a:ext cx="3581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1097526" y="2469535"/>
            <a:ext cx="213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4740424" y="5091309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3292624" y="5319909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3292624" y="5548509"/>
            <a:ext cx="2362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 término Biología</a:t>
            </a:r>
          </a:p>
          <a:p>
            <a:pPr algn="ctr">
              <a:buFontTx/>
              <a:buNone/>
            </a:pPr>
            <a:r>
              <a:rPr lang="es-ES" dirty="0">
                <a:latin typeface="Book Antiqua" pitchFamily="18" charset="0"/>
              </a:rPr>
              <a:t> </a:t>
            </a:r>
            <a:r>
              <a:rPr lang="es-ES" sz="2400" dirty="0">
                <a:latin typeface="Book Antiqua" pitchFamily="18" charset="0"/>
              </a:rPr>
              <a:t>(del griego</a:t>
            </a:r>
            <a:r>
              <a:rPr lang="es-ES" sz="2400" i="1" dirty="0">
                <a:latin typeface="Book Antiqua" pitchFamily="18" charset="0"/>
              </a:rPr>
              <a:t> bio</a:t>
            </a:r>
            <a:r>
              <a:rPr lang="es-ES" sz="2400" dirty="0">
                <a:latin typeface="Book Antiqua" pitchFamily="18" charset="0"/>
              </a:rPr>
              <a:t>= vida;</a:t>
            </a:r>
            <a:r>
              <a:rPr lang="es-ES" sz="2400" i="1" dirty="0">
                <a:latin typeface="Book Antiqua" pitchFamily="18" charset="0"/>
              </a:rPr>
              <a:t> logos</a:t>
            </a:r>
            <a:r>
              <a:rPr lang="es-ES" sz="2400" dirty="0">
                <a:latin typeface="Book Antiqua" pitchFamily="18" charset="0"/>
              </a:rPr>
              <a:t>= estudio)</a:t>
            </a:r>
            <a:r>
              <a:rPr lang="es-ES" dirty="0">
                <a:latin typeface="Book Antiqua" pitchFamily="18" charset="0"/>
              </a:rPr>
              <a:t> </a:t>
            </a:r>
            <a:endParaRPr lang="es-ES_tradnl" dirty="0">
              <a:latin typeface="Book Antiqua" pitchFamily="18" charset="0"/>
            </a:endParaRPr>
          </a:p>
          <a:p>
            <a:pPr algn="ctr">
              <a:buFontTx/>
              <a:buNone/>
            </a:pPr>
            <a:r>
              <a:rPr lang="es-ES_tradnl" dirty="0">
                <a:latin typeface="Book Antiqua" pitchFamily="18" charset="0"/>
              </a:rPr>
              <a:t>   </a:t>
            </a:r>
            <a:r>
              <a:rPr lang="es-ES_tradnl" sz="2800" dirty="0">
                <a:latin typeface="Book Antiqua" pitchFamily="18" charset="0"/>
              </a:rPr>
              <a:t>I</a:t>
            </a:r>
            <a:r>
              <a:rPr lang="es-ES" sz="2800" dirty="0">
                <a:latin typeface="Book Antiqua" pitchFamily="18" charset="0"/>
              </a:rPr>
              <a:t>ntroducido en Alemania en 1800 y popularizado por el naturalista francés Jean Baptiste de Lamarck, significa literalmente "estudio de la vida"</a:t>
            </a: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6" descr="nivel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990600"/>
            <a:ext cx="5348288" cy="5638800"/>
          </a:xfrm>
        </p:spPr>
      </p:pic>
      <p:sp>
        <p:nvSpPr>
          <p:cNvPr id="60418" name="Rectang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Niveles de organización en la naturaleza</a:t>
            </a:r>
            <a:endParaRPr lang="es-PR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1430" y="1688103"/>
            <a:ext cx="6705600" cy="4302125"/>
          </a:xfrm>
        </p:spPr>
        <p:txBody>
          <a:bodyPr/>
          <a:lstStyle/>
          <a:p>
            <a:pPr eaLnBrk="1" hangingPunct="1"/>
            <a:r>
              <a:rPr lang="en-US" dirty="0" smtClean="0"/>
              <a:t>Carlos Lineus – primero en clasificar las especies en 4 categorías con género y especie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4025"/>
            <a:ext cx="6781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Taxonomía: Clasificación</a:t>
            </a:r>
            <a:br>
              <a:rPr lang="en-US" sz="4000" dirty="0" smtClean="0"/>
            </a:br>
            <a:r>
              <a:rPr lang="en-US" sz="2400" dirty="0" smtClean="0"/>
              <a:t>hay 1.75millones de especies identificadas, </a:t>
            </a:r>
            <a:br>
              <a:rPr lang="en-US" sz="2400" dirty="0" smtClean="0"/>
            </a:br>
            <a:r>
              <a:rPr lang="en-US" sz="2400" dirty="0" smtClean="0"/>
              <a:t>faltan 5.3 por identificar</a:t>
            </a:r>
          </a:p>
        </p:txBody>
      </p:sp>
      <p:pic>
        <p:nvPicPr>
          <p:cNvPr id="71684" name="Picture 6" descr="d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3142016"/>
            <a:ext cx="71818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8" descr="Sprinx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6" y="4005064"/>
            <a:ext cx="2362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2" descr="http://chistesdiarios.files.wordpress.com/2009/03/adan-y-ev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820" y="0"/>
            <a:ext cx="2273180" cy="314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/>
          </p:cNvSpPr>
          <p:nvPr>
            <p:ph idx="1"/>
          </p:nvPr>
        </p:nvSpPr>
        <p:spPr>
          <a:xfrm>
            <a:off x="304800" y="836712"/>
            <a:ext cx="83820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000" b="1" dirty="0" smtClean="0"/>
              <a:t>Taxonomía</a:t>
            </a:r>
            <a:r>
              <a:rPr lang="en-US" sz="2000" dirty="0" smtClean="0"/>
              <a:t>: ciencia que ordena y clasifica a los seres vivos.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Formas de organizar el conocimiento referente a las relaciones entre las especies, basándose en rasgos observables y datos moleculares. 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Características que se utilizan para clasificar a los organismos: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Morfología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Hábitat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Reproducción (tipo, estructuras)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Nutrición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Movimiento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Tejidos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Sistema de órganos</a:t>
            </a:r>
          </a:p>
          <a:p>
            <a:pPr lvl="1" algn="just" eaLnBrk="1" hangingPunct="1">
              <a:lnSpc>
                <a:spcPct val="80000"/>
              </a:lnSpc>
              <a:buFont typeface="Wingdings" charset="2"/>
              <a:buChar char="Ø"/>
            </a:pPr>
            <a:r>
              <a:rPr lang="en-US" sz="2000" dirty="0" smtClean="0"/>
              <a:t>Estudios moleculares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Clasificaciones de los sistemas taxonómicos: </a:t>
            </a:r>
            <a:r>
              <a:rPr lang="en-US" sz="2000" b="1" dirty="0" smtClean="0"/>
              <a:t>Dominio, Reino, Filum, Clase, Orden, Familia, Género, Especie.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  <a:buFont typeface="Wingdings 2" charset="2"/>
              <a:buNone/>
            </a:pPr>
            <a:endParaRPr lang="es-PR" sz="2000" i="1" dirty="0" smtClean="0"/>
          </a:p>
          <a:p>
            <a:pPr algn="just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Clasificaciones </a:t>
            </a:r>
            <a:r>
              <a:rPr lang="en-US" sz="3200" dirty="0" err="1" smtClean="0"/>
              <a:t>taxonómicas</a:t>
            </a:r>
            <a:endParaRPr lang="es-P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/>
              <a:t>Nombres</a:t>
            </a:r>
            <a:r>
              <a:rPr lang="en-US" sz="3600" dirty="0" smtClean="0"/>
              <a:t> </a:t>
            </a:r>
            <a:r>
              <a:rPr lang="en-US" sz="3600" dirty="0" err="1" smtClean="0"/>
              <a:t>Científicos</a:t>
            </a:r>
            <a:endParaRPr lang="en-US" sz="36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888301"/>
            <a:ext cx="8382000" cy="4800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s-ES" sz="2200" b="1" dirty="0" smtClean="0"/>
              <a:t>Carlos </a:t>
            </a:r>
            <a:r>
              <a:rPr lang="es-ES" sz="2200" b="1" dirty="0" err="1" smtClean="0"/>
              <a:t>Linnaeus</a:t>
            </a:r>
            <a:r>
              <a:rPr lang="es-ES" sz="2200" b="1" dirty="0" smtClean="0"/>
              <a:t>:</a:t>
            </a:r>
            <a:r>
              <a:rPr lang="es-ES" sz="2200" dirty="0" smtClean="0"/>
              <a:t> sistema binomial de clasificación</a:t>
            </a:r>
          </a:p>
          <a:p>
            <a:pPr eaLnBrk="1" hangingPunct="1">
              <a:lnSpc>
                <a:spcPct val="120000"/>
              </a:lnSpc>
            </a:pPr>
            <a:endParaRPr lang="es-ES" sz="2200" dirty="0" smtClean="0"/>
          </a:p>
          <a:p>
            <a:pPr eaLnBrk="1" hangingPunct="1">
              <a:lnSpc>
                <a:spcPct val="120000"/>
              </a:lnSpc>
            </a:pPr>
            <a:r>
              <a:rPr lang="es-ES" sz="2200" dirty="0" smtClean="0"/>
              <a:t>Nombre de las especies en latín o latinizado (proveniente del griego-</a:t>
            </a:r>
            <a:r>
              <a:rPr lang="es-ES" sz="2200" dirty="0" err="1" smtClean="0"/>
              <a:t>pyros</a:t>
            </a:r>
            <a:r>
              <a:rPr lang="es-ES" sz="2200" dirty="0" smtClean="0"/>
              <a:t>: fuego y dinos: girar)</a:t>
            </a:r>
          </a:p>
          <a:p>
            <a:pPr eaLnBrk="1" hangingPunct="1">
              <a:lnSpc>
                <a:spcPct val="140000"/>
              </a:lnSpc>
            </a:pPr>
            <a:r>
              <a:rPr lang="es-ES" sz="2200" dirty="0" smtClean="0"/>
              <a:t>Primer nombre – </a:t>
            </a:r>
            <a:r>
              <a:rPr lang="es-ES" sz="2200" dirty="0" smtClean="0">
                <a:solidFill>
                  <a:schemeClr val="accent1"/>
                </a:solidFill>
              </a:rPr>
              <a:t>género</a:t>
            </a:r>
          </a:p>
          <a:p>
            <a:pPr lvl="1" eaLnBrk="1" hangingPunct="1"/>
            <a:r>
              <a:rPr lang="es-ES" sz="2200" dirty="0" smtClean="0"/>
              <a:t>agrupación de uno a más especies caracterizadas por ciertos rasgos exclusivos de ellas.</a:t>
            </a:r>
          </a:p>
          <a:p>
            <a:pPr lvl="1" eaLnBrk="1" hangingPunct="1"/>
            <a:r>
              <a:rPr lang="es-ES" sz="2200" i="1" dirty="0" err="1" smtClean="0">
                <a:solidFill>
                  <a:schemeClr val="accent1"/>
                </a:solidFill>
              </a:rPr>
              <a:t>Pyrodinium</a:t>
            </a:r>
            <a:r>
              <a:rPr lang="es-ES" sz="2200" i="1" dirty="0" smtClean="0">
                <a:solidFill>
                  <a:schemeClr val="accent1"/>
                </a:solidFill>
              </a:rPr>
              <a:t> </a:t>
            </a:r>
            <a:r>
              <a:rPr lang="es-ES" sz="2200" i="1" dirty="0" err="1" smtClean="0">
                <a:solidFill>
                  <a:srgbClr val="FF0000"/>
                </a:solidFill>
              </a:rPr>
              <a:t>bahamense</a:t>
            </a:r>
            <a:r>
              <a:rPr lang="es-ES" dirty="0" smtClean="0"/>
              <a:t> </a:t>
            </a:r>
          </a:p>
        </p:txBody>
      </p:sp>
      <p:pic>
        <p:nvPicPr>
          <p:cNvPr id="74756" name="Picture 5" descr="VII-Dinof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9608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eaLnBrk="1" hangingPunct="1"/>
            <a:r>
              <a:rPr lang="es-ES" sz="2800" dirty="0" smtClean="0"/>
              <a:t>Segundo nombre es la </a:t>
            </a:r>
            <a:r>
              <a:rPr lang="es-ES" sz="2800" i="1" dirty="0" smtClean="0">
                <a:solidFill>
                  <a:srgbClr val="FF0000"/>
                </a:solidFill>
              </a:rPr>
              <a:t>especie</a:t>
            </a:r>
            <a:r>
              <a:rPr lang="es-ES" sz="2800" dirty="0" smtClean="0"/>
              <a:t> dentro del género</a:t>
            </a:r>
          </a:p>
          <a:p>
            <a:pPr lvl="1" eaLnBrk="1" hangingPunct="1"/>
            <a:r>
              <a:rPr lang="es-ES" dirty="0" smtClean="0"/>
              <a:t>posee al menos un rasgo que no tiene ninguna otra.</a:t>
            </a:r>
          </a:p>
          <a:p>
            <a:pPr marL="1143000" lvl="2" indent="-228600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s-ES" sz="2800" dirty="0" smtClean="0"/>
              <a:t>Color (blanco: </a:t>
            </a:r>
            <a:r>
              <a:rPr lang="es-ES" sz="2800" dirty="0" err="1" smtClean="0"/>
              <a:t>albus</a:t>
            </a:r>
            <a:r>
              <a:rPr lang="es-ES" sz="2800" dirty="0" smtClean="0"/>
              <a:t>, verde: </a:t>
            </a:r>
            <a:r>
              <a:rPr lang="es-ES" sz="2800" dirty="0" err="1" smtClean="0"/>
              <a:t>viridis</a:t>
            </a:r>
            <a:r>
              <a:rPr lang="es-ES" sz="2800" dirty="0" smtClean="0"/>
              <a:t>)</a:t>
            </a:r>
          </a:p>
          <a:p>
            <a:pPr marL="1143000" lvl="2" indent="-228600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s-ES" sz="2800" dirty="0" smtClean="0"/>
              <a:t>Origen (</a:t>
            </a:r>
            <a:r>
              <a:rPr lang="es-ES" sz="2800" dirty="0" err="1" smtClean="0"/>
              <a:t>portorricensis</a:t>
            </a:r>
            <a:r>
              <a:rPr lang="es-ES" sz="2800" dirty="0" smtClean="0"/>
              <a:t>: Puerto Rico, </a:t>
            </a:r>
            <a:r>
              <a:rPr lang="es-ES" sz="2800" dirty="0" err="1" smtClean="0"/>
              <a:t>bahamense</a:t>
            </a:r>
            <a:r>
              <a:rPr lang="es-ES" sz="2800" dirty="0" smtClean="0"/>
              <a:t>: Bahamas)</a:t>
            </a:r>
          </a:p>
          <a:p>
            <a:pPr marL="1143000" lvl="2" indent="-228600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s-ES" sz="2800" dirty="0" smtClean="0"/>
              <a:t>Hábitat (</a:t>
            </a:r>
            <a:r>
              <a:rPr lang="es-ES" sz="2800" dirty="0" err="1" smtClean="0"/>
              <a:t>arenarius</a:t>
            </a:r>
            <a:r>
              <a:rPr lang="es-ES" sz="2800" dirty="0" smtClean="0"/>
              <a:t>: crece en la arena)</a:t>
            </a:r>
          </a:p>
          <a:p>
            <a:pPr marL="1143000" lvl="2" indent="-228600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s-ES" sz="2800" dirty="0" smtClean="0"/>
              <a:t>Homenaje a una persona (</a:t>
            </a:r>
            <a:r>
              <a:rPr lang="es-ES" sz="2800" dirty="0" err="1" smtClean="0"/>
              <a:t>eneidae</a:t>
            </a:r>
            <a:r>
              <a:rPr lang="es-ES" sz="2800" dirty="0" smtClean="0"/>
              <a:t>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2292350" y="2112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62000" y="609600"/>
            <a:ext cx="742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Clasificación tradicional</a:t>
            </a:r>
            <a: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269" name="Group 29"/>
          <p:cNvGraphicFramePr>
            <a:graphicFrameLocks noGrp="1"/>
          </p:cNvGraphicFramePr>
          <p:nvPr/>
        </p:nvGraphicFramePr>
        <p:xfrm>
          <a:off x="1752600" y="2133600"/>
          <a:ext cx="5257800" cy="2286000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57250" y="404664"/>
            <a:ext cx="7429500" cy="12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Tres Reinos: Sistema de Haeckel (1894)</a:t>
            </a:r>
            <a:r>
              <a:rPr lang="es-E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-2501900" y="452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33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49854"/>
              </p:ext>
            </p:extLst>
          </p:nvPr>
        </p:nvGraphicFramePr>
        <p:xfrm>
          <a:off x="1475656" y="1844824"/>
          <a:ext cx="6096000" cy="406400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Protista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charset="0"/>
                        </a:rPr>
                        <a:t>Protozoa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charset="0"/>
                        </a:rPr>
                        <a:t>Protista Atípicos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Times New Roman" charset="0"/>
                        </a:rPr>
                        <a:t>Protophyta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Reina Animal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87624" y="581025"/>
            <a:ext cx="7429500" cy="13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Sistema de Copeland: cuatro Reinos (1956)</a:t>
            </a:r>
            <a:r>
              <a:rPr lang="es-ES" sz="1400" b="1" dirty="0">
                <a:latin typeface="Book Antiqua" pitchFamily="18" charset="0"/>
              </a:rPr>
              <a:t> </a:t>
            </a:r>
          </a:p>
          <a:p>
            <a:pPr eaLnBrk="0" hangingPunct="0"/>
            <a:endParaRPr lang="es-E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6488113" y="17843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3319" name="Picture 7" descr="indbu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20454"/>
            <a:ext cx="136525" cy="136525"/>
          </a:xfrm>
          <a:prstGeom prst="rect">
            <a:avLst/>
          </a:prstGeom>
          <a:noFill/>
        </p:spPr>
      </p:pic>
      <p:pic>
        <p:nvPicPr>
          <p:cNvPr id="13322" name="Picture 10" descr="indbu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42779"/>
            <a:ext cx="136525" cy="136525"/>
          </a:xfrm>
          <a:prstGeom prst="rect">
            <a:avLst/>
          </a:prstGeom>
          <a:noFill/>
        </p:spPr>
      </p:pic>
      <p:pic>
        <p:nvPicPr>
          <p:cNvPr id="13325" name="Picture 13" descr="indbu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136525" cy="136525"/>
          </a:xfrm>
          <a:prstGeom prst="rect">
            <a:avLst/>
          </a:prstGeom>
          <a:noFill/>
        </p:spPr>
      </p:pic>
      <p:graphicFrame>
        <p:nvGraphicFramePr>
          <p:cNvPr id="133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62945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 Mychota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Protoctista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914400"/>
            <a:ext cx="742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Whittaker: Cinco Reinos (1969)</a:t>
            </a:r>
            <a:r>
              <a:rPr lang="es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37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96238"/>
              </p:ext>
            </p:extLst>
          </p:nvPr>
        </p:nvGraphicFramePr>
        <p:xfrm>
          <a:off x="2771800" y="1916832"/>
          <a:ext cx="3810000" cy="40640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Monera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Protista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Fungi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6800" y="685800"/>
            <a:ext cx="7537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Esquema de Margulis: dos dominios y 5 reinos (1988-1996)</a:t>
            </a:r>
            <a:r>
              <a:rPr lang="es-E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4867275" y="91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-4867275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5367" name="Picture 7" descr="indbul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9000" y="1419225"/>
            <a:ext cx="136525" cy="136525"/>
          </a:xfrm>
          <a:prstGeom prst="rect">
            <a:avLst/>
          </a:prstGeom>
          <a:noFill/>
        </p:spPr>
      </p:pic>
      <p:pic>
        <p:nvPicPr>
          <p:cNvPr id="15373" name="Picture 13" descr="indbul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99000" y="2241550"/>
            <a:ext cx="136525" cy="136525"/>
          </a:xfrm>
          <a:prstGeom prst="rect">
            <a:avLst/>
          </a:prstGeom>
          <a:noFill/>
        </p:spPr>
      </p:pic>
      <p:graphicFrame>
        <p:nvGraphicFramePr>
          <p:cNvPr id="1541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26883"/>
              </p:ext>
            </p:extLst>
          </p:nvPr>
        </p:nvGraphicFramePr>
        <p:xfrm>
          <a:off x="1691680" y="2109622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Prokarya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Bacteria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Eukarya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Protoctista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Fungi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729038" y="1639888"/>
            <a:ext cx="105568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Verdana" charset="0"/>
              </a:rPr>
              <a:t>CIENCIA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500438" y="2825750"/>
            <a:ext cx="15398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Verdana" charset="0"/>
              </a:rPr>
              <a:t>SERES VIVOS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8900" y="4535488"/>
            <a:ext cx="151923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Verdana" charset="0"/>
              </a:rPr>
              <a:t>ESTRUCTURA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854200" y="4545013"/>
            <a:ext cx="15113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latin typeface="Verdana" charset="0"/>
              </a:rPr>
              <a:t>FORMAS QUE</a:t>
            </a:r>
          </a:p>
          <a:p>
            <a:pPr algn="ctr" eaLnBrk="0" hangingPunct="0"/>
            <a:r>
              <a:rPr lang="es-ES_tradnl" sz="1400" b="1">
                <a:latin typeface="Verdana" charset="0"/>
              </a:rPr>
              <a:t>ADOPTAN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606800" y="4535488"/>
            <a:ext cx="13811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Verdana" charset="0"/>
              </a:rPr>
              <a:t>FUNCIONES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281488" y="857250"/>
            <a:ext cx="0" cy="685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657600" y="10668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    Es  una  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264025" y="2028825"/>
            <a:ext cx="0" cy="685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875088" y="2073275"/>
            <a:ext cx="982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Est udia</a:t>
            </a:r>
          </a:p>
          <a:p>
            <a:pPr algn="ctr"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 a  los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57200" y="1668463"/>
            <a:ext cx="20034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400" b="1">
                <a:latin typeface="Verdana" charset="0"/>
              </a:rPr>
              <a:t>BIOS= VIDA</a:t>
            </a:r>
          </a:p>
          <a:p>
            <a:pPr algn="just" eaLnBrk="0" hangingPunct="0"/>
            <a:r>
              <a:rPr lang="es-ES_tradnl" sz="1400" b="1">
                <a:latin typeface="Verdana" charset="0"/>
              </a:rPr>
              <a:t>LOGOS= ESTUDIO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306513" y="2333625"/>
            <a:ext cx="0" cy="685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35000" y="2435225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Acuñado por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168400" y="792163"/>
            <a:ext cx="149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Término que </a:t>
            </a:r>
          </a:p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significa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1905000" y="657225"/>
            <a:ext cx="1111250" cy="747713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54050" y="3138488"/>
            <a:ext cx="1509713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400" b="1">
                <a:latin typeface="Verdana" charset="0"/>
              </a:rPr>
              <a:t>LAMARCK Y</a:t>
            </a:r>
          </a:p>
          <a:p>
            <a:pPr algn="just" eaLnBrk="0" hangingPunct="0"/>
            <a:r>
              <a:rPr lang="es-ES_tradnl" sz="1400" b="1">
                <a:latin typeface="Verdana" charset="0"/>
              </a:rPr>
              <a:t>TREVIRANUS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6200" y="5576888"/>
            <a:ext cx="1462088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CORAZÓN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PULMONES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CELULAR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828800" y="5592763"/>
            <a:ext cx="1374775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ANIMAL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VEGETAL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BACTERIA</a:t>
            </a:r>
            <a:endParaRPr lang="es-ES_tradnl" sz="1400">
              <a:latin typeface="Verdana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590800" y="5173663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Ejem.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2590800" y="5176838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352800" y="5583238"/>
            <a:ext cx="1985963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NUTRICIÓN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REPRODUCCIÓN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SÍNTESIS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283200" y="4529138"/>
            <a:ext cx="16652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latin typeface="Verdana" charset="0"/>
              </a:rPr>
              <a:t>RELACIÓN</a:t>
            </a:r>
          </a:p>
          <a:p>
            <a:pPr algn="ctr" eaLnBrk="0" hangingPunct="0"/>
            <a:r>
              <a:rPr lang="es-ES_tradnl" sz="1400" b="1">
                <a:latin typeface="Verdana" charset="0"/>
              </a:rPr>
              <a:t>CON EL MEDIO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6175375" y="51054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Ejem.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6135688" y="5176838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464175" y="5583238"/>
            <a:ext cx="16271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DONDE VIVE</a:t>
            </a:r>
          </a:p>
          <a:p>
            <a:pPr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</a:pPr>
            <a:r>
              <a:rPr lang="es-ES_tradnl" sz="1400" b="1">
                <a:latin typeface="Verdana" charset="0"/>
              </a:rPr>
              <a:t> HÁBITOS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7219950" y="4535488"/>
            <a:ext cx="13874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latin typeface="Verdana" charset="0"/>
              </a:rPr>
              <a:t>EVOLUCIÓN</a:t>
            </a:r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4267200" y="3200400"/>
            <a:ext cx="0" cy="925513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3238500" y="3521075"/>
            <a:ext cx="194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  De ellos  estudia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 flipH="1">
            <a:off x="882650" y="4125913"/>
            <a:ext cx="7053263" cy="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895350" y="4133850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2611438" y="4133850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4267200" y="4133850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6070600" y="4133850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7927975" y="4127500"/>
            <a:ext cx="0" cy="3048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7162800" y="5562600"/>
            <a:ext cx="1858963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1613"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201613" algn="l"/>
              </a:tabLst>
            </a:pPr>
            <a:r>
              <a:rPr lang="es-ES_tradnl" sz="1400" b="1">
                <a:latin typeface="Verdana" charset="0"/>
              </a:rPr>
              <a:t>EVOLUCIÓN 	HUMANA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6019800" y="601663"/>
            <a:ext cx="2954338" cy="1803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400">
                <a:solidFill>
                  <a:srgbClr val="0000FF"/>
                </a:solidFill>
                <a:latin typeface="Verdana" charset="0"/>
              </a:rPr>
              <a:t>“</a:t>
            </a:r>
            <a:r>
              <a:rPr lang="es-ES_tradnl" sz="1400" b="1">
                <a:solidFill>
                  <a:srgbClr val="0000FF"/>
                </a:solidFill>
                <a:latin typeface="Verdana" charset="0"/>
              </a:rPr>
              <a:t>QUIEN ESTUDIA  LAS MUL TIPLES FORMAS QUE PUE-  DEN ADOPTAR  LOS  SERES  VIVOS, SU ESTRUCTURA, FUNCIÓN, EVOLUCIÓN, DE- SARROLLO Y SU RELA- CIÓN CON EL MEDIO AM- BIENTE” </a:t>
            </a:r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>
            <a:off x="4837113" y="1800225"/>
            <a:ext cx="992187" cy="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4791075" y="1504950"/>
            <a:ext cx="1109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Se define</a:t>
            </a:r>
          </a:p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como</a:t>
            </a:r>
          </a:p>
        </p:txBody>
      </p:sp>
      <p:sp>
        <p:nvSpPr>
          <p:cNvPr id="60455" name="Line 39"/>
          <p:cNvSpPr>
            <a:spLocks noChangeShapeType="1"/>
          </p:cNvSpPr>
          <p:nvPr/>
        </p:nvSpPr>
        <p:spPr bwMode="auto">
          <a:xfrm flipV="1">
            <a:off x="7277100" y="2714625"/>
            <a:ext cx="0" cy="1220788"/>
          </a:xfrm>
          <a:prstGeom prst="line">
            <a:avLst/>
          </a:prstGeom>
          <a:noFill/>
          <a:ln w="12700">
            <a:solidFill>
              <a:srgbClr val="F83804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6034088" y="3048000"/>
            <a:ext cx="2557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Con esto englobamos a </a:t>
            </a:r>
          </a:p>
        </p:txBody>
      </p:sp>
      <p:cxnSp>
        <p:nvCxnSpPr>
          <p:cNvPr id="60457" name="AutoShape 41"/>
          <p:cNvCxnSpPr>
            <a:cxnSpLocks noChangeShapeType="1"/>
            <a:stCxn id="60427" idx="3"/>
            <a:endCxn id="60426" idx="1"/>
          </p:cNvCxnSpPr>
          <p:nvPr/>
        </p:nvCxnSpPr>
        <p:spPr bwMode="auto">
          <a:xfrm>
            <a:off x="2460625" y="1931988"/>
            <a:ext cx="1414463" cy="400050"/>
          </a:xfrm>
          <a:prstGeom prst="bentConnector3">
            <a:avLst>
              <a:gd name="adj1" fmla="val 49944"/>
            </a:avLst>
          </a:prstGeom>
          <a:noFill/>
          <a:ln w="19050">
            <a:solidFill>
              <a:srgbClr val="F83804"/>
            </a:solidFill>
            <a:prstDash val="dash"/>
            <a:miter lim="800000"/>
            <a:headEnd/>
            <a:tailEnd type="triangle" w="med" len="med"/>
          </a:ln>
          <a:effectLst/>
        </p:spPr>
      </p:cxn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838200" y="50292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Ejem.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838200" y="4924425"/>
            <a:ext cx="0" cy="6096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4306888" y="5021263"/>
            <a:ext cx="74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Ejem.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7964488" y="5065713"/>
            <a:ext cx="74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F83804"/>
                </a:solidFill>
                <a:latin typeface="Verdana" charset="0"/>
              </a:rPr>
              <a:t>Ejem.</a:t>
            </a:r>
            <a:endParaRPr lang="es-ES_tradnl" sz="1400">
              <a:solidFill>
                <a:srgbClr val="F83804"/>
              </a:solidFill>
              <a:latin typeface="Verdana" charset="0"/>
            </a:endParaRPr>
          </a:p>
        </p:txBody>
      </p:sp>
      <p:sp>
        <p:nvSpPr>
          <p:cNvPr id="60463" name="Line 47"/>
          <p:cNvSpPr>
            <a:spLocks noChangeShapeType="1"/>
          </p:cNvSpPr>
          <p:nvPr/>
        </p:nvSpPr>
        <p:spPr bwMode="auto">
          <a:xfrm>
            <a:off x="7924800" y="4924425"/>
            <a:ext cx="0" cy="609600"/>
          </a:xfrm>
          <a:prstGeom prst="line">
            <a:avLst/>
          </a:prstGeom>
          <a:noFill/>
          <a:ln w="12700">
            <a:solidFill>
              <a:srgbClr val="F838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124200" y="228600"/>
            <a:ext cx="2362200" cy="533400"/>
            <a:chOff x="3168" y="1968"/>
            <a:chExt cx="2160" cy="390"/>
          </a:xfrm>
        </p:grpSpPr>
        <p:sp>
          <p:nvSpPr>
            <p:cNvPr id="60465" name="Rectangle 49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466" name="Line 50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60467" name="Line 51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60468" name="Text Box 52"/>
          <p:cNvSpPr txBox="1">
            <a:spLocks noChangeArrowheads="1"/>
          </p:cNvSpPr>
          <p:nvPr/>
        </p:nvSpPr>
        <p:spPr bwMode="auto">
          <a:xfrm>
            <a:off x="3257550" y="323850"/>
            <a:ext cx="220980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390525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-3905250" y="237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609600" y="304800"/>
            <a:ext cx="742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Cuatro Subdominios  (Mayr 1990)</a:t>
            </a: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46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70631"/>
              </p:ext>
            </p:extLst>
          </p:nvPr>
        </p:nvGraphicFramePr>
        <p:xfrm>
          <a:off x="609600" y="1268760"/>
          <a:ext cx="8077200" cy="4665980"/>
        </p:xfrm>
        <a:graphic>
          <a:graphicData uri="http://schemas.openxmlformats.org/drawingml/2006/table">
            <a:tbl>
              <a:tblPr/>
              <a:tblGrid>
                <a:gridCol w="3352800"/>
                <a:gridCol w="4724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</a:t>
                      </a:r>
                      <a:r>
                        <a:rPr kumimoji="0" lang="es-ES_tradnl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Prokayorta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charset="0"/>
                        </a:rPr>
                        <a:t>Subdominio Eubacteria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Subdominio Archaebacteria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Eukaryota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00"/>
                          </a:solidFill>
                          <a:effectLst/>
                          <a:latin typeface="Times New Roman" charset="0"/>
                        </a:rPr>
                        <a:t>Subdominio Protista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Subdominio Metabionta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Metaphyta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Fungi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914400"/>
            <a:ext cx="7429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Tres Dominios (Woese 1990)</a:t>
            </a:r>
            <a:r>
              <a:rPr lang="es-E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431" name="Group 23"/>
          <p:cNvGraphicFramePr>
            <a:graphicFrameLocks noGrp="1"/>
          </p:cNvGraphicFramePr>
          <p:nvPr/>
        </p:nvGraphicFramePr>
        <p:xfrm>
          <a:off x="1524000" y="2286000"/>
          <a:ext cx="5867400" cy="2336800"/>
        </p:xfrm>
        <a:graphic>
          <a:graphicData uri="http://schemas.openxmlformats.org/drawingml/2006/table">
            <a:tbl>
              <a:tblPr/>
              <a:tblGrid>
                <a:gridCol w="5867400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 Bacteria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 Archaea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Dominio Eucarya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457200"/>
            <a:ext cx="75628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Suprareinos y Seis Reinos (Cavalier-Smith 1998)</a:t>
            </a:r>
            <a:r>
              <a:rPr lang="es-E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eaLnBrk="0" hangingPunct="0"/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1169988" y="3222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850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06556"/>
              </p:ext>
            </p:extLst>
          </p:nvPr>
        </p:nvGraphicFramePr>
        <p:xfrm>
          <a:off x="597381" y="1844675"/>
          <a:ext cx="8305800" cy="4267200"/>
        </p:xfrm>
        <a:graphic>
          <a:graphicData uri="http://schemas.openxmlformats.org/drawingml/2006/table">
            <a:tbl>
              <a:tblPr/>
              <a:tblGrid>
                <a:gridCol w="4876800"/>
                <a:gridCol w="3429000"/>
              </a:tblGrid>
              <a:tr h="57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Suprarreino Prokayorta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Reinos Bacteria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Suprarreino Eukaryota</a:t>
                      </a:r>
                      <a:endParaRPr kumimoji="0" lang="es-E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Protozoa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Animalia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Fungi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Plantae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Reino Chromista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88" y="73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8838" y="731838"/>
            <a:ext cx="7429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DOMINIOS: Caracteres que los definen </a:t>
            </a:r>
            <a:endParaRPr lang="es-E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854075" y="1549400"/>
            <a:ext cx="7437438" cy="4578350"/>
            <a:chOff x="-3" y="515"/>
            <a:chExt cx="4685" cy="2884"/>
          </a:xfrm>
        </p:grpSpPr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0" y="518"/>
              <a:ext cx="4679" cy="2878"/>
              <a:chOff x="0" y="518"/>
              <a:chExt cx="4679" cy="2878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0" y="518"/>
                <a:ext cx="1191" cy="288"/>
                <a:chOff x="0" y="518"/>
                <a:chExt cx="1191" cy="288"/>
              </a:xfrm>
            </p:grpSpPr>
            <p:sp>
              <p:nvSpPr>
                <p:cNvPr id="19486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191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>
                  <a:off x="0" y="518"/>
                  <a:ext cx="1191" cy="288"/>
                  <a:chOff x="0" y="518"/>
                  <a:chExt cx="1191" cy="288"/>
                </a:xfrm>
              </p:grpSpPr>
              <p:sp>
                <p:nvSpPr>
                  <p:cNvPr id="19460" name="Rectangle 4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0" y="518"/>
                    <a:ext cx="1191" cy="28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948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18"/>
                    <a:ext cx="1191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1191" y="518"/>
                <a:ext cx="1127" cy="288"/>
                <a:chOff x="1191" y="518"/>
                <a:chExt cx="1127" cy="288"/>
              </a:xfrm>
            </p:grpSpPr>
            <p:sp>
              <p:nvSpPr>
                <p:cNvPr id="19490" name="Rectangle 34"/>
                <p:cNvSpPr>
                  <a:spLocks noChangeArrowheads="1"/>
                </p:cNvSpPr>
                <p:nvPr/>
              </p:nvSpPr>
              <p:spPr bwMode="auto">
                <a:xfrm>
                  <a:off x="1191" y="518"/>
                  <a:ext cx="1127" cy="288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7" name="Group 33"/>
                <p:cNvGrpSpPr>
                  <a:grpSpLocks/>
                </p:cNvGrpSpPr>
                <p:nvPr/>
              </p:nvGrpSpPr>
              <p:grpSpPr bwMode="auto">
                <a:xfrm>
                  <a:off x="1191" y="518"/>
                  <a:ext cx="1127" cy="288"/>
                  <a:chOff x="1191" y="518"/>
                  <a:chExt cx="1127" cy="288"/>
                </a:xfrm>
              </p:grpSpPr>
              <p:sp>
                <p:nvSpPr>
                  <p:cNvPr id="1946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518"/>
                    <a:ext cx="1127" cy="288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b="1" i="1">
                        <a:latin typeface="Book Antiqua" pitchFamily="18" charset="0"/>
                      </a:rPr>
                      <a:t>BACTERIA</a:t>
                    </a:r>
                    <a:endParaRPr lang="es-ES"/>
                  </a:p>
                </p:txBody>
              </p:sp>
              <p:sp>
                <p:nvSpPr>
                  <p:cNvPr id="1948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518"/>
                    <a:ext cx="1127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2318" y="518"/>
                <a:ext cx="1263" cy="288"/>
                <a:chOff x="2318" y="518"/>
                <a:chExt cx="1263" cy="288"/>
              </a:xfrm>
            </p:grpSpPr>
            <p:sp>
              <p:nvSpPr>
                <p:cNvPr id="1949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18" y="518"/>
                  <a:ext cx="1263" cy="288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>
                  <a:off x="2318" y="518"/>
                  <a:ext cx="1263" cy="288"/>
                  <a:chOff x="2318" y="518"/>
                  <a:chExt cx="1263" cy="288"/>
                </a:xfrm>
              </p:grpSpPr>
              <p:sp>
                <p:nvSpPr>
                  <p:cNvPr id="194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318" y="518"/>
                    <a:ext cx="1263" cy="288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b="1" i="1">
                        <a:latin typeface="Book Antiqua" pitchFamily="18" charset="0"/>
                      </a:rPr>
                      <a:t>ARCHEA</a:t>
                    </a:r>
                    <a:endParaRPr lang="es-ES"/>
                  </a:p>
                </p:txBody>
              </p:sp>
              <p:sp>
                <p:nvSpPr>
                  <p:cNvPr id="1949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318" y="518"/>
                    <a:ext cx="1263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581" y="518"/>
                <a:ext cx="1098" cy="288"/>
                <a:chOff x="3581" y="518"/>
                <a:chExt cx="1098" cy="288"/>
              </a:xfrm>
            </p:grpSpPr>
            <p:sp>
              <p:nvSpPr>
                <p:cNvPr id="19498" name="Rectangle 42"/>
                <p:cNvSpPr>
                  <a:spLocks noChangeArrowheads="1"/>
                </p:cNvSpPr>
                <p:nvPr/>
              </p:nvSpPr>
              <p:spPr bwMode="auto">
                <a:xfrm>
                  <a:off x="3581" y="518"/>
                  <a:ext cx="1098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1" name="Group 41"/>
                <p:cNvGrpSpPr>
                  <a:grpSpLocks/>
                </p:cNvGrpSpPr>
                <p:nvPr/>
              </p:nvGrpSpPr>
              <p:grpSpPr bwMode="auto">
                <a:xfrm>
                  <a:off x="3581" y="518"/>
                  <a:ext cx="1098" cy="288"/>
                  <a:chOff x="3581" y="518"/>
                  <a:chExt cx="1098" cy="288"/>
                </a:xfrm>
              </p:grpSpPr>
              <p:sp>
                <p:nvSpPr>
                  <p:cNvPr id="194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518"/>
                    <a:ext cx="1098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ES" b="1" i="1">
                        <a:latin typeface="Book Antiqua" pitchFamily="18" charset="0"/>
                      </a:rPr>
                      <a:t>EUKARIA</a:t>
                    </a:r>
                    <a:endParaRPr lang="es-ES"/>
                  </a:p>
                </p:txBody>
              </p:sp>
              <p:sp>
                <p:nvSpPr>
                  <p:cNvPr id="1949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518"/>
                    <a:ext cx="1098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0" y="806"/>
                <a:ext cx="1191" cy="288"/>
                <a:chOff x="0" y="806"/>
                <a:chExt cx="1191" cy="288"/>
              </a:xfrm>
            </p:grpSpPr>
            <p:sp>
              <p:nvSpPr>
                <p:cNvPr id="19502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191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>
                  <a:off x="0" y="806"/>
                  <a:ext cx="1191" cy="288"/>
                  <a:chOff x="0" y="806"/>
                  <a:chExt cx="1191" cy="288"/>
                </a:xfrm>
              </p:grpSpPr>
              <p:sp>
                <p:nvSpPr>
                  <p:cNvPr id="1946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1191" cy="28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b="1">
                        <a:latin typeface="Book Antiqua" pitchFamily="18" charset="0"/>
                      </a:rPr>
                      <a:t>Células </a:t>
                    </a:r>
                    <a:endParaRPr lang="es-ES"/>
                  </a:p>
                </p:txBody>
              </p:sp>
              <p:sp>
                <p:nvSpPr>
                  <p:cNvPr id="195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1191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4" name="Group 49"/>
              <p:cNvGrpSpPr>
                <a:grpSpLocks/>
              </p:cNvGrpSpPr>
              <p:nvPr/>
            </p:nvGrpSpPr>
            <p:grpSpPr bwMode="auto">
              <a:xfrm>
                <a:off x="1191" y="806"/>
                <a:ext cx="1127" cy="288"/>
                <a:chOff x="1191" y="806"/>
                <a:chExt cx="1127" cy="288"/>
              </a:xfrm>
            </p:grpSpPr>
            <p:sp>
              <p:nvSpPr>
                <p:cNvPr id="19465" name="Rectangle 9"/>
                <p:cNvSpPr>
                  <a:spLocks noChangeArrowheads="1"/>
                </p:cNvSpPr>
                <p:nvPr/>
              </p:nvSpPr>
              <p:spPr bwMode="auto">
                <a:xfrm>
                  <a:off x="1191" y="806"/>
                  <a:ext cx="11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procariotas</a:t>
                  </a:r>
                  <a:endParaRPr lang="es-ES"/>
                </a:p>
              </p:txBody>
            </p:sp>
            <p:sp>
              <p:nvSpPr>
                <p:cNvPr id="19504" name="Rectangle 48"/>
                <p:cNvSpPr>
                  <a:spLocks noChangeArrowheads="1"/>
                </p:cNvSpPr>
                <p:nvPr/>
              </p:nvSpPr>
              <p:spPr bwMode="auto">
                <a:xfrm>
                  <a:off x="1191" y="806"/>
                  <a:ext cx="112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2318" y="806"/>
                <a:ext cx="1263" cy="288"/>
                <a:chOff x="2318" y="806"/>
                <a:chExt cx="1263" cy="288"/>
              </a:xfrm>
            </p:grpSpPr>
            <p:sp>
              <p:nvSpPr>
                <p:cNvPr id="19466" name="Rectangle 10"/>
                <p:cNvSpPr>
                  <a:spLocks noChangeArrowheads="1"/>
                </p:cNvSpPr>
                <p:nvPr/>
              </p:nvSpPr>
              <p:spPr bwMode="auto">
                <a:xfrm>
                  <a:off x="2318" y="806"/>
                  <a:ext cx="126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procariotas</a:t>
                  </a:r>
                  <a:endParaRPr lang="es-ES"/>
                </a:p>
              </p:txBody>
            </p:sp>
            <p:sp>
              <p:nvSpPr>
                <p:cNvPr id="19506" name="Rectangle 50"/>
                <p:cNvSpPr>
                  <a:spLocks noChangeArrowheads="1"/>
                </p:cNvSpPr>
                <p:nvPr/>
              </p:nvSpPr>
              <p:spPr bwMode="auto">
                <a:xfrm>
                  <a:off x="2318" y="806"/>
                  <a:ext cx="1263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" name="Group 53"/>
              <p:cNvGrpSpPr>
                <a:grpSpLocks/>
              </p:cNvGrpSpPr>
              <p:nvPr/>
            </p:nvGrpSpPr>
            <p:grpSpPr bwMode="auto">
              <a:xfrm>
                <a:off x="3581" y="806"/>
                <a:ext cx="1098" cy="288"/>
                <a:chOff x="3581" y="806"/>
                <a:chExt cx="1098" cy="288"/>
              </a:xfrm>
            </p:grpSpPr>
            <p:sp>
              <p:nvSpPr>
                <p:cNvPr id="1946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81" y="806"/>
                  <a:ext cx="109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eucariotas</a:t>
                  </a:r>
                  <a:endParaRPr lang="es-ES"/>
                </a:p>
              </p:txBody>
            </p:sp>
            <p:sp>
              <p:nvSpPr>
                <p:cNvPr id="19508" name="Rectangle 52"/>
                <p:cNvSpPr>
                  <a:spLocks noChangeArrowheads="1"/>
                </p:cNvSpPr>
                <p:nvPr/>
              </p:nvSpPr>
              <p:spPr bwMode="auto">
                <a:xfrm>
                  <a:off x="3581" y="806"/>
                  <a:ext cx="1098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0" y="1094"/>
                <a:ext cx="1191" cy="518"/>
                <a:chOff x="0" y="1094"/>
                <a:chExt cx="1191" cy="518"/>
              </a:xfrm>
            </p:grpSpPr>
            <p:sp>
              <p:nvSpPr>
                <p:cNvPr id="19512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1094"/>
                  <a:ext cx="1191" cy="51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8" name="Group 55"/>
                <p:cNvGrpSpPr>
                  <a:grpSpLocks/>
                </p:cNvGrpSpPr>
                <p:nvPr/>
              </p:nvGrpSpPr>
              <p:grpSpPr bwMode="auto">
                <a:xfrm>
                  <a:off x="0" y="1094"/>
                  <a:ext cx="1191" cy="518"/>
                  <a:chOff x="0" y="1094"/>
                  <a:chExt cx="1191" cy="518"/>
                </a:xfrm>
              </p:grpSpPr>
              <p:sp>
                <p:nvSpPr>
                  <p:cNvPr id="194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094"/>
                    <a:ext cx="1191" cy="51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b="1">
                        <a:latin typeface="Book Antiqua" pitchFamily="18" charset="0"/>
                      </a:rPr>
                      <a:t>Núcleo con evoltura</a:t>
                    </a:r>
                    <a:endParaRPr lang="es-ES"/>
                  </a:p>
                </p:txBody>
              </p:sp>
              <p:sp>
                <p:nvSpPr>
                  <p:cNvPr id="1951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094"/>
                    <a:ext cx="1191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1191" y="1094"/>
                <a:ext cx="1127" cy="518"/>
                <a:chOff x="1191" y="1094"/>
                <a:chExt cx="1127" cy="518"/>
              </a:xfrm>
            </p:grpSpPr>
            <p:sp>
              <p:nvSpPr>
                <p:cNvPr id="194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191" y="1094"/>
                  <a:ext cx="11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no</a:t>
                  </a:r>
                  <a:endParaRPr lang="es-ES"/>
                </a:p>
              </p:txBody>
            </p:sp>
            <p:sp>
              <p:nvSpPr>
                <p:cNvPr id="19514" name="Rectangle 58"/>
                <p:cNvSpPr>
                  <a:spLocks noChangeArrowheads="1"/>
                </p:cNvSpPr>
                <p:nvPr/>
              </p:nvSpPr>
              <p:spPr bwMode="auto">
                <a:xfrm>
                  <a:off x="1191" y="1094"/>
                  <a:ext cx="11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>
                <a:off x="2318" y="1094"/>
                <a:ext cx="1263" cy="518"/>
                <a:chOff x="2318" y="1094"/>
                <a:chExt cx="1263" cy="518"/>
              </a:xfrm>
            </p:grpSpPr>
            <p:sp>
              <p:nvSpPr>
                <p:cNvPr id="19470" name="Rectangle 14"/>
                <p:cNvSpPr>
                  <a:spLocks noChangeArrowheads="1"/>
                </p:cNvSpPr>
                <p:nvPr/>
              </p:nvSpPr>
              <p:spPr bwMode="auto">
                <a:xfrm>
                  <a:off x="2318" y="1094"/>
                  <a:ext cx="126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no</a:t>
                  </a:r>
                  <a:endParaRPr lang="es-ES"/>
                </a:p>
              </p:txBody>
            </p:sp>
            <p:sp>
              <p:nvSpPr>
                <p:cNvPr id="19516" name="Rectangle 60"/>
                <p:cNvSpPr>
                  <a:spLocks noChangeArrowheads="1"/>
                </p:cNvSpPr>
                <p:nvPr/>
              </p:nvSpPr>
              <p:spPr bwMode="auto">
                <a:xfrm>
                  <a:off x="2318" y="1094"/>
                  <a:ext cx="126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" name="Group 63"/>
              <p:cNvGrpSpPr>
                <a:grpSpLocks/>
              </p:cNvGrpSpPr>
              <p:nvPr/>
            </p:nvGrpSpPr>
            <p:grpSpPr bwMode="auto">
              <a:xfrm>
                <a:off x="3581" y="1094"/>
                <a:ext cx="1098" cy="518"/>
                <a:chOff x="3581" y="1094"/>
                <a:chExt cx="1098" cy="518"/>
              </a:xfrm>
            </p:grpSpPr>
            <p:sp>
              <p:nvSpPr>
                <p:cNvPr id="19471" name="Rectangle 15"/>
                <p:cNvSpPr>
                  <a:spLocks noChangeArrowheads="1"/>
                </p:cNvSpPr>
                <p:nvPr/>
              </p:nvSpPr>
              <p:spPr bwMode="auto">
                <a:xfrm>
                  <a:off x="3581" y="1094"/>
                  <a:ext cx="10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SI</a:t>
                  </a:r>
                  <a:endParaRPr lang="es-ES"/>
                </a:p>
              </p:txBody>
            </p:sp>
            <p:sp>
              <p:nvSpPr>
                <p:cNvPr id="19518" name="Rectangle 62"/>
                <p:cNvSpPr>
                  <a:spLocks noChangeArrowheads="1"/>
                </p:cNvSpPr>
                <p:nvPr/>
              </p:nvSpPr>
              <p:spPr bwMode="auto">
                <a:xfrm>
                  <a:off x="3581" y="1094"/>
                  <a:ext cx="10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>
                <a:off x="0" y="1612"/>
                <a:ext cx="1191" cy="1208"/>
                <a:chOff x="0" y="1612"/>
                <a:chExt cx="1191" cy="1208"/>
              </a:xfrm>
            </p:grpSpPr>
            <p:sp>
              <p:nvSpPr>
                <p:cNvPr id="19522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191" cy="120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3" name="Group 65"/>
                <p:cNvGrpSpPr>
                  <a:grpSpLocks/>
                </p:cNvGrpSpPr>
                <p:nvPr/>
              </p:nvGrpSpPr>
              <p:grpSpPr bwMode="auto">
                <a:xfrm>
                  <a:off x="0" y="1612"/>
                  <a:ext cx="1191" cy="1208"/>
                  <a:chOff x="0" y="1612"/>
                  <a:chExt cx="1191" cy="1208"/>
                </a:xfrm>
              </p:grpSpPr>
              <p:sp>
                <p:nvSpPr>
                  <p:cNvPr id="1947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12"/>
                    <a:ext cx="1191" cy="120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b="1">
                        <a:latin typeface="Book Antiqua" pitchFamily="18" charset="0"/>
                      </a:rPr>
                      <a:t>Membranas lipídicas</a:t>
                    </a:r>
                    <a:endParaRPr lang="es-ES"/>
                  </a:p>
                </p:txBody>
              </p:sp>
              <p:sp>
                <p:nvSpPr>
                  <p:cNvPr id="19520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12"/>
                    <a:ext cx="1191" cy="120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>
                <a:off x="1191" y="1612"/>
                <a:ext cx="1127" cy="1208"/>
                <a:chOff x="1191" y="1612"/>
                <a:chExt cx="1127" cy="1208"/>
              </a:xfrm>
            </p:grpSpPr>
            <p:sp>
              <p:nvSpPr>
                <p:cNvPr id="19473" name="Rectangle 17"/>
                <p:cNvSpPr>
                  <a:spLocks noChangeArrowheads="1"/>
                </p:cNvSpPr>
                <p:nvPr/>
              </p:nvSpPr>
              <p:spPr bwMode="auto">
                <a:xfrm>
                  <a:off x="1191" y="1612"/>
                  <a:ext cx="1127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enlazados por ester, </a:t>
                  </a:r>
                  <a:br>
                    <a:rPr lang="es-ES">
                      <a:latin typeface="Book Antiqua" pitchFamily="18" charset="0"/>
                    </a:rPr>
                  </a:br>
                  <a:r>
                    <a:rPr lang="es-ES">
                      <a:latin typeface="Book Antiqua" pitchFamily="18" charset="0"/>
                    </a:rPr>
                    <a:t>no ramificados</a:t>
                  </a:r>
                  <a:endParaRPr lang="es-ES"/>
                </a:p>
              </p:txBody>
            </p:sp>
            <p:sp>
              <p:nvSpPr>
                <p:cNvPr id="19524" name="Rectangle 68"/>
                <p:cNvSpPr>
                  <a:spLocks noChangeArrowheads="1"/>
                </p:cNvSpPr>
                <p:nvPr/>
              </p:nvSpPr>
              <p:spPr bwMode="auto">
                <a:xfrm>
                  <a:off x="1191" y="1612"/>
                  <a:ext cx="1127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2318" y="1612"/>
                <a:ext cx="1263" cy="1208"/>
                <a:chOff x="2318" y="1612"/>
                <a:chExt cx="1263" cy="1208"/>
              </a:xfrm>
            </p:grpSpPr>
            <p:sp>
              <p:nvSpPr>
                <p:cNvPr id="19474" name="Rectangle 18"/>
                <p:cNvSpPr>
                  <a:spLocks noChangeArrowheads="1"/>
                </p:cNvSpPr>
                <p:nvPr/>
              </p:nvSpPr>
              <p:spPr bwMode="auto">
                <a:xfrm>
                  <a:off x="2318" y="1612"/>
                  <a:ext cx="1263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enlaces </a:t>
                  </a:r>
                  <a:r>
                    <a:rPr lang="es-ES" i="1" u="sng">
                      <a:latin typeface="Book Antiqua" pitchFamily="18" charset="0"/>
                    </a:rPr>
                    <a:t>eter</a:t>
                  </a:r>
                  <a:r>
                    <a:rPr lang="es-ES">
                      <a:latin typeface="Book Antiqua" pitchFamily="18" charset="0"/>
                    </a:rPr>
                    <a:t>, ramificado</a:t>
                  </a:r>
                  <a:endParaRPr lang="es-ES"/>
                </a:p>
              </p:txBody>
            </p:sp>
            <p:sp>
              <p:nvSpPr>
                <p:cNvPr id="19526" name="Rectangle 70"/>
                <p:cNvSpPr>
                  <a:spLocks noChangeArrowheads="1"/>
                </p:cNvSpPr>
                <p:nvPr/>
              </p:nvSpPr>
              <p:spPr bwMode="auto">
                <a:xfrm>
                  <a:off x="2318" y="1612"/>
                  <a:ext cx="1263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3581" y="1612"/>
                <a:ext cx="1098" cy="1208"/>
                <a:chOff x="3581" y="1612"/>
                <a:chExt cx="1098" cy="1208"/>
              </a:xfrm>
            </p:grpSpPr>
            <p:sp>
              <p:nvSpPr>
                <p:cNvPr id="19475" name="Rectangle 19"/>
                <p:cNvSpPr>
                  <a:spLocks noChangeArrowheads="1"/>
                </p:cNvSpPr>
                <p:nvPr/>
              </p:nvSpPr>
              <p:spPr bwMode="auto">
                <a:xfrm>
                  <a:off x="3581" y="1612"/>
                  <a:ext cx="1098" cy="1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enlazados por éster,</a:t>
                  </a:r>
                  <a:br>
                    <a:rPr lang="es-ES">
                      <a:latin typeface="Book Antiqua" pitchFamily="18" charset="0"/>
                    </a:rPr>
                  </a:br>
                  <a:r>
                    <a:rPr lang="es-ES">
                      <a:latin typeface="Book Antiqua" pitchFamily="18" charset="0"/>
                    </a:rPr>
                    <a:t>no ramificados</a:t>
                  </a:r>
                  <a:endParaRPr lang="es-ES"/>
                </a:p>
              </p:txBody>
            </p:sp>
            <p:sp>
              <p:nvSpPr>
                <p:cNvPr id="19528" name="Rectangle 72"/>
                <p:cNvSpPr>
                  <a:spLocks noChangeArrowheads="1"/>
                </p:cNvSpPr>
                <p:nvPr/>
              </p:nvSpPr>
              <p:spPr bwMode="auto">
                <a:xfrm>
                  <a:off x="3581" y="1612"/>
                  <a:ext cx="1098" cy="12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7" name="Group 77"/>
              <p:cNvGrpSpPr>
                <a:grpSpLocks/>
              </p:cNvGrpSpPr>
              <p:nvPr/>
            </p:nvGrpSpPr>
            <p:grpSpPr bwMode="auto">
              <a:xfrm>
                <a:off x="0" y="2820"/>
                <a:ext cx="1191" cy="288"/>
                <a:chOff x="0" y="2820"/>
                <a:chExt cx="1191" cy="288"/>
              </a:xfrm>
            </p:grpSpPr>
            <p:sp>
              <p:nvSpPr>
                <p:cNvPr id="19532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2820"/>
                  <a:ext cx="1191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8" name="Group 75"/>
                <p:cNvGrpSpPr>
                  <a:grpSpLocks/>
                </p:cNvGrpSpPr>
                <p:nvPr/>
              </p:nvGrpSpPr>
              <p:grpSpPr bwMode="auto">
                <a:xfrm>
                  <a:off x="0" y="2820"/>
                  <a:ext cx="1191" cy="288"/>
                  <a:chOff x="0" y="2820"/>
                  <a:chExt cx="1191" cy="288"/>
                </a:xfrm>
              </p:grpSpPr>
              <p:sp>
                <p:nvSpPr>
                  <p:cNvPr id="1947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0"/>
                    <a:ext cx="1191" cy="28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b="1">
                        <a:latin typeface="Book Antiqua" pitchFamily="18" charset="0"/>
                      </a:rPr>
                      <a:t>organelas</a:t>
                    </a:r>
                    <a:endParaRPr lang="es-ES"/>
                  </a:p>
                </p:txBody>
              </p:sp>
              <p:sp>
                <p:nvSpPr>
                  <p:cNvPr id="19530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0"/>
                    <a:ext cx="1191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29" name="Group 79"/>
              <p:cNvGrpSpPr>
                <a:grpSpLocks/>
              </p:cNvGrpSpPr>
              <p:nvPr/>
            </p:nvGrpSpPr>
            <p:grpSpPr bwMode="auto">
              <a:xfrm>
                <a:off x="1191" y="2820"/>
                <a:ext cx="1127" cy="288"/>
                <a:chOff x="1191" y="2820"/>
                <a:chExt cx="1127" cy="288"/>
              </a:xfrm>
            </p:grpSpPr>
            <p:sp>
              <p:nvSpPr>
                <p:cNvPr id="19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1191" y="2820"/>
                  <a:ext cx="11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no</a:t>
                  </a:r>
                  <a:endParaRPr lang="es-ES"/>
                </a:p>
              </p:txBody>
            </p:sp>
            <p:sp>
              <p:nvSpPr>
                <p:cNvPr id="19534" name="Rectangle 78"/>
                <p:cNvSpPr>
                  <a:spLocks noChangeArrowheads="1"/>
                </p:cNvSpPr>
                <p:nvPr/>
              </p:nvSpPr>
              <p:spPr bwMode="auto">
                <a:xfrm>
                  <a:off x="1191" y="2820"/>
                  <a:ext cx="112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2318" y="2820"/>
                <a:ext cx="1263" cy="288"/>
                <a:chOff x="2318" y="2820"/>
                <a:chExt cx="1263" cy="288"/>
              </a:xfrm>
            </p:grpSpPr>
            <p:sp>
              <p:nvSpPr>
                <p:cNvPr id="1947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18" y="2820"/>
                  <a:ext cx="126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no</a:t>
                  </a:r>
                  <a:endParaRPr lang="es-ES"/>
                </a:p>
              </p:txBody>
            </p:sp>
            <p:sp>
              <p:nvSpPr>
                <p:cNvPr id="19536" name="Rectangle 80"/>
                <p:cNvSpPr>
                  <a:spLocks noChangeArrowheads="1"/>
                </p:cNvSpPr>
                <p:nvPr/>
              </p:nvSpPr>
              <p:spPr bwMode="auto">
                <a:xfrm>
                  <a:off x="2318" y="2820"/>
                  <a:ext cx="1263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1" name="Group 83"/>
              <p:cNvGrpSpPr>
                <a:grpSpLocks/>
              </p:cNvGrpSpPr>
              <p:nvPr/>
            </p:nvGrpSpPr>
            <p:grpSpPr bwMode="auto">
              <a:xfrm>
                <a:off x="3581" y="2820"/>
                <a:ext cx="1098" cy="288"/>
                <a:chOff x="3581" y="2820"/>
                <a:chExt cx="1098" cy="288"/>
              </a:xfrm>
            </p:grpSpPr>
            <p:sp>
              <p:nvSpPr>
                <p:cNvPr id="1947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81" y="2820"/>
                  <a:ext cx="109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SI</a:t>
                  </a:r>
                  <a:endParaRPr lang="es-ES"/>
                </a:p>
              </p:txBody>
            </p:sp>
            <p:sp>
              <p:nvSpPr>
                <p:cNvPr id="19538" name="Rectangle 82"/>
                <p:cNvSpPr>
                  <a:spLocks noChangeArrowheads="1"/>
                </p:cNvSpPr>
                <p:nvPr/>
              </p:nvSpPr>
              <p:spPr bwMode="auto">
                <a:xfrm>
                  <a:off x="3581" y="2820"/>
                  <a:ext cx="1098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489" name="Group 87"/>
              <p:cNvGrpSpPr>
                <a:grpSpLocks/>
              </p:cNvGrpSpPr>
              <p:nvPr/>
            </p:nvGrpSpPr>
            <p:grpSpPr bwMode="auto">
              <a:xfrm>
                <a:off x="0" y="3108"/>
                <a:ext cx="1191" cy="288"/>
                <a:chOff x="0" y="3108"/>
                <a:chExt cx="1191" cy="288"/>
              </a:xfrm>
            </p:grpSpPr>
            <p:sp>
              <p:nvSpPr>
                <p:cNvPr id="19542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3108"/>
                  <a:ext cx="1191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9491" name="Group 85"/>
                <p:cNvGrpSpPr>
                  <a:grpSpLocks/>
                </p:cNvGrpSpPr>
                <p:nvPr/>
              </p:nvGrpSpPr>
              <p:grpSpPr bwMode="auto">
                <a:xfrm>
                  <a:off x="0" y="3108"/>
                  <a:ext cx="1191" cy="288"/>
                  <a:chOff x="0" y="3108"/>
                  <a:chExt cx="1191" cy="288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08"/>
                    <a:ext cx="1191" cy="28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b="1">
                        <a:latin typeface="Book Antiqua" pitchFamily="18" charset="0"/>
                      </a:rPr>
                      <a:t>ribosomas</a:t>
                    </a:r>
                    <a:endParaRPr lang="es-ES"/>
                  </a:p>
                </p:txBody>
              </p:sp>
              <p:sp>
                <p:nvSpPr>
                  <p:cNvPr id="1954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08"/>
                    <a:ext cx="1191" cy="28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9493" name="Group 89"/>
              <p:cNvGrpSpPr>
                <a:grpSpLocks/>
              </p:cNvGrpSpPr>
              <p:nvPr/>
            </p:nvGrpSpPr>
            <p:grpSpPr bwMode="auto">
              <a:xfrm>
                <a:off x="1191" y="3108"/>
                <a:ext cx="1127" cy="288"/>
                <a:chOff x="1191" y="3108"/>
                <a:chExt cx="1127" cy="288"/>
              </a:xfrm>
            </p:grpSpPr>
            <p:sp>
              <p:nvSpPr>
                <p:cNvPr id="19481" name="Rectangle 25"/>
                <p:cNvSpPr>
                  <a:spLocks noChangeArrowheads="1"/>
                </p:cNvSpPr>
                <p:nvPr/>
              </p:nvSpPr>
              <p:spPr bwMode="auto">
                <a:xfrm>
                  <a:off x="1191" y="3108"/>
                  <a:ext cx="11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70S</a:t>
                  </a:r>
                  <a:endParaRPr lang="es-ES"/>
                </a:p>
              </p:txBody>
            </p:sp>
            <p:sp>
              <p:nvSpPr>
                <p:cNvPr id="19544" name="Rectangle 88"/>
                <p:cNvSpPr>
                  <a:spLocks noChangeArrowheads="1"/>
                </p:cNvSpPr>
                <p:nvPr/>
              </p:nvSpPr>
              <p:spPr bwMode="auto">
                <a:xfrm>
                  <a:off x="1191" y="3108"/>
                  <a:ext cx="112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495" name="Group 91"/>
              <p:cNvGrpSpPr>
                <a:grpSpLocks/>
              </p:cNvGrpSpPr>
              <p:nvPr/>
            </p:nvGrpSpPr>
            <p:grpSpPr bwMode="auto">
              <a:xfrm>
                <a:off x="2318" y="3108"/>
                <a:ext cx="1263" cy="288"/>
                <a:chOff x="2318" y="3108"/>
                <a:chExt cx="1263" cy="288"/>
              </a:xfrm>
            </p:grpSpPr>
            <p:sp>
              <p:nvSpPr>
                <p:cNvPr id="19482" name="Rectangle 26"/>
                <p:cNvSpPr>
                  <a:spLocks noChangeArrowheads="1"/>
                </p:cNvSpPr>
                <p:nvPr/>
              </p:nvSpPr>
              <p:spPr bwMode="auto">
                <a:xfrm>
                  <a:off x="2318" y="3108"/>
                  <a:ext cx="126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70S</a:t>
                  </a:r>
                  <a:endParaRPr lang="es-ES"/>
                </a:p>
              </p:txBody>
            </p:sp>
            <p:sp>
              <p:nvSpPr>
                <p:cNvPr id="19546" name="Rectangle 90"/>
                <p:cNvSpPr>
                  <a:spLocks noChangeArrowheads="1"/>
                </p:cNvSpPr>
                <p:nvPr/>
              </p:nvSpPr>
              <p:spPr bwMode="auto">
                <a:xfrm>
                  <a:off x="2318" y="3108"/>
                  <a:ext cx="1263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497" name="Group 93"/>
              <p:cNvGrpSpPr>
                <a:grpSpLocks/>
              </p:cNvGrpSpPr>
              <p:nvPr/>
            </p:nvGrpSpPr>
            <p:grpSpPr bwMode="auto">
              <a:xfrm>
                <a:off x="3581" y="3108"/>
                <a:ext cx="1098" cy="288"/>
                <a:chOff x="3581" y="3108"/>
                <a:chExt cx="1098" cy="288"/>
              </a:xfrm>
            </p:grpSpPr>
            <p:sp>
              <p:nvSpPr>
                <p:cNvPr id="19483" name="Rectangle 27"/>
                <p:cNvSpPr>
                  <a:spLocks noChangeArrowheads="1"/>
                </p:cNvSpPr>
                <p:nvPr/>
              </p:nvSpPr>
              <p:spPr bwMode="auto">
                <a:xfrm>
                  <a:off x="3581" y="3108"/>
                  <a:ext cx="109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Book Antiqua" pitchFamily="18" charset="0"/>
                    </a:rPr>
                    <a:t>80S</a:t>
                  </a:r>
                  <a:endParaRPr lang="es-ES"/>
                </a:p>
              </p:txBody>
            </p:sp>
            <p:sp>
              <p:nvSpPr>
                <p:cNvPr id="19548" name="Rectangle 92"/>
                <p:cNvSpPr>
                  <a:spLocks noChangeArrowheads="1"/>
                </p:cNvSpPr>
                <p:nvPr/>
              </p:nvSpPr>
              <p:spPr bwMode="auto">
                <a:xfrm>
                  <a:off x="3581" y="3108"/>
                  <a:ext cx="1098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9551" name="Rectangle 95"/>
            <p:cNvSpPr>
              <a:spLocks noChangeArrowheads="1"/>
            </p:cNvSpPr>
            <p:nvPr/>
          </p:nvSpPr>
          <p:spPr bwMode="auto">
            <a:xfrm>
              <a:off x="-3" y="515"/>
              <a:ext cx="4685" cy="288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29717" y="1487014"/>
            <a:ext cx="2298700" cy="800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1800"/>
              </a:lnSpc>
            </a:pPr>
            <a:r>
              <a:rPr lang="en-US" sz="2000" b="1">
                <a:solidFill>
                  <a:schemeClr val="accent1"/>
                </a:solidFill>
              </a:rPr>
              <a:t>Eubacteria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2000" b="1">
                <a:solidFill>
                  <a:schemeClr val="accent1"/>
                </a:solidFill>
              </a:rPr>
              <a:t>(Bacteria)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596717" y="1487014"/>
            <a:ext cx="2286000" cy="8001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1800"/>
              </a:lnSpc>
            </a:pPr>
            <a:r>
              <a:rPr lang="en-US" sz="2000" b="1">
                <a:solidFill>
                  <a:schemeClr val="accent1"/>
                </a:solidFill>
              </a:rPr>
              <a:t>Arqueobacteria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2000" b="1">
                <a:solidFill>
                  <a:schemeClr val="accent1"/>
                </a:solidFill>
              </a:rPr>
              <a:t>(Archaea)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339917" y="1487014"/>
            <a:ext cx="2286000" cy="8001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Eucarionta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(Eukarya)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1082117" y="2325214"/>
            <a:ext cx="5918200" cy="124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2301317" y="2325214"/>
            <a:ext cx="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815917" y="2325214"/>
            <a:ext cx="0" cy="46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2" name="Rectangle 8"/>
          <p:cNvSpPr>
            <a:spLocks noGrp="1"/>
          </p:cNvSpPr>
          <p:nvPr>
            <p:ph type="title" idx="4294967295"/>
          </p:nvPr>
        </p:nvSpPr>
        <p:spPr>
          <a:xfrm>
            <a:off x="972213" y="249238"/>
            <a:ext cx="7067550" cy="1139825"/>
          </a:xfrm>
        </p:spPr>
        <p:txBody>
          <a:bodyPr/>
          <a:lstStyle/>
          <a:p>
            <a:pPr eaLnBrk="1" hangingPunct="1"/>
            <a:r>
              <a:rPr lang="es-PR" sz="4000" dirty="0" smtClean="0">
                <a:latin typeface="Constantia" charset="0"/>
              </a:rPr>
              <a:t>Tres dominios</a:t>
            </a:r>
          </a:p>
        </p:txBody>
      </p:sp>
      <p:pic>
        <p:nvPicPr>
          <p:cNvPr id="77833" name="Picture 9" descr="Eu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315" y="4725312"/>
            <a:ext cx="1377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3365500" y="3227387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800" dirty="0">
                <a:solidFill>
                  <a:srgbClr val="2C9307"/>
                </a:solidFill>
                <a:latin typeface="Verdana" charset="0"/>
              </a:rPr>
              <a:t>Usualmente viven en ambientes difíciles (ambientes con </a:t>
            </a:r>
            <a:r>
              <a:rPr lang="es-PR" sz="1800" dirty="0" smtClean="0">
                <a:solidFill>
                  <a:srgbClr val="2C9307"/>
                </a:solidFill>
                <a:latin typeface="Verdana" charset="0"/>
              </a:rPr>
              <a:t>metano, </a:t>
            </a:r>
            <a:r>
              <a:rPr lang="es-PR" sz="1800" dirty="0">
                <a:solidFill>
                  <a:srgbClr val="2C9307"/>
                </a:solidFill>
                <a:latin typeface="Verdana" charset="0"/>
              </a:rPr>
              <a:t>azufre, etc.)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555625" y="370205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800" dirty="0">
                <a:solidFill>
                  <a:srgbClr val="2C9307"/>
                </a:solidFill>
                <a:latin typeface="Verdana" charset="0"/>
              </a:rPr>
              <a:t>Bacterias tradicionales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6352617" y="2687697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800" dirty="0">
                <a:solidFill>
                  <a:srgbClr val="2C9307"/>
                </a:solidFill>
                <a:latin typeface="Verdana" charset="0"/>
              </a:rPr>
              <a:t>Plantas, hongos, animales, protistas</a:t>
            </a:r>
          </a:p>
        </p:txBody>
      </p:sp>
      <p:pic>
        <p:nvPicPr>
          <p:cNvPr id="77837" name="Picture 15" descr="Pseudomonas_aerugin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80" y="4725312"/>
            <a:ext cx="1311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6" descr="pyrodict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1920" y="4725312"/>
            <a:ext cx="1524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Picture 17" descr="acant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231" y="3674222"/>
            <a:ext cx="9652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8" descr="1618ctenopho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1750" y="3674222"/>
            <a:ext cx="1155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9" descr="Phyllobates terribilis by Ralf Rebman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9231" y="4725312"/>
            <a:ext cx="130651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2795588"/>
            <a:ext cx="6584950" cy="3359151"/>
            <a:chOff x="872" y="1201"/>
            <a:chExt cx="4148" cy="2116"/>
          </a:xfrm>
        </p:grpSpPr>
        <p:sp>
          <p:nvSpPr>
            <p:cNvPr id="79883" name="Rectangle 3"/>
            <p:cNvSpPr>
              <a:spLocks noChangeArrowheads="1"/>
            </p:cNvSpPr>
            <p:nvPr/>
          </p:nvSpPr>
          <p:spPr bwMode="auto">
            <a:xfrm>
              <a:off x="1344" y="1216"/>
              <a:ext cx="51" cy="2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R" sz="1800"/>
            </a:p>
          </p:txBody>
        </p:sp>
        <p:sp>
          <p:nvSpPr>
            <p:cNvPr id="79884" name="Line 4"/>
            <p:cNvSpPr>
              <a:spLocks noChangeShapeType="1"/>
            </p:cNvSpPr>
            <p:nvPr/>
          </p:nvSpPr>
          <p:spPr bwMode="auto">
            <a:xfrm>
              <a:off x="872" y="2448"/>
              <a:ext cx="563" cy="11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5" name="Line 5"/>
            <p:cNvSpPr>
              <a:spLocks noChangeShapeType="1"/>
            </p:cNvSpPr>
            <p:nvPr/>
          </p:nvSpPr>
          <p:spPr bwMode="auto">
            <a:xfrm flipH="1">
              <a:off x="2880" y="1288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6" name="Line 6"/>
            <p:cNvSpPr>
              <a:spLocks noChangeShapeType="1"/>
            </p:cNvSpPr>
            <p:nvPr/>
          </p:nvSpPr>
          <p:spPr bwMode="auto">
            <a:xfrm>
              <a:off x="1641" y="2640"/>
              <a:ext cx="1242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7" name="Line 7"/>
            <p:cNvSpPr>
              <a:spLocks noChangeShapeType="1"/>
            </p:cNvSpPr>
            <p:nvPr/>
          </p:nvSpPr>
          <p:spPr bwMode="auto">
            <a:xfrm flipV="1">
              <a:off x="2883" y="2672"/>
              <a:ext cx="1294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8" name="Line 8"/>
            <p:cNvSpPr>
              <a:spLocks noChangeShapeType="1"/>
            </p:cNvSpPr>
            <p:nvPr/>
          </p:nvSpPr>
          <p:spPr bwMode="auto">
            <a:xfrm>
              <a:off x="1522" y="1240"/>
              <a:ext cx="1361" cy="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9" name="Line 9"/>
            <p:cNvSpPr>
              <a:spLocks noChangeShapeType="1"/>
            </p:cNvSpPr>
            <p:nvPr/>
          </p:nvSpPr>
          <p:spPr bwMode="auto">
            <a:xfrm flipH="1">
              <a:off x="3022" y="1272"/>
              <a:ext cx="528" cy="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0" name="Line 10"/>
            <p:cNvSpPr>
              <a:spLocks noChangeShapeType="1"/>
            </p:cNvSpPr>
            <p:nvPr/>
          </p:nvSpPr>
          <p:spPr bwMode="auto">
            <a:xfrm flipH="1">
              <a:off x="3602" y="1248"/>
              <a:ext cx="737" cy="5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91" name="Text Box 11"/>
            <p:cNvSpPr txBox="1">
              <a:spLocks noChangeArrowheads="1"/>
            </p:cNvSpPr>
            <p:nvPr/>
          </p:nvSpPr>
          <p:spPr bwMode="auto">
            <a:xfrm>
              <a:off x="2127" y="3086"/>
              <a:ext cx="14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/>
                <a:t>Origen de la Vida</a:t>
              </a:r>
            </a:p>
          </p:txBody>
        </p:sp>
        <p:sp>
          <p:nvSpPr>
            <p:cNvPr id="79892" name="Text Box 12"/>
            <p:cNvSpPr txBox="1">
              <a:spLocks noChangeArrowheads="1"/>
            </p:cNvSpPr>
            <p:nvPr/>
          </p:nvSpPr>
          <p:spPr bwMode="auto">
            <a:xfrm>
              <a:off x="3704" y="2605"/>
              <a:ext cx="946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accent1"/>
                  </a:solidFill>
                </a:rPr>
                <a:t>Eubacterias</a:t>
              </a:r>
            </a:p>
          </p:txBody>
        </p:sp>
        <p:sp>
          <p:nvSpPr>
            <p:cNvPr id="79893" name="Text Box 13"/>
            <p:cNvSpPr txBox="1">
              <a:spLocks noChangeArrowheads="1"/>
            </p:cNvSpPr>
            <p:nvPr/>
          </p:nvSpPr>
          <p:spPr bwMode="auto">
            <a:xfrm>
              <a:off x="987" y="2605"/>
              <a:ext cx="1287" cy="2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accent1"/>
                  </a:solidFill>
                </a:rPr>
                <a:t>Arqueobacterias</a:t>
              </a:r>
            </a:p>
          </p:txBody>
        </p:sp>
        <p:sp>
          <p:nvSpPr>
            <p:cNvPr id="79894" name="Text Box 14"/>
            <p:cNvSpPr txBox="1">
              <a:spLocks noChangeArrowheads="1"/>
            </p:cNvSpPr>
            <p:nvPr/>
          </p:nvSpPr>
          <p:spPr bwMode="auto">
            <a:xfrm>
              <a:off x="1154" y="1716"/>
              <a:ext cx="3451" cy="23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accent1"/>
                  </a:solidFill>
                </a:rPr>
                <a:t>Eucariontes</a:t>
              </a:r>
            </a:p>
          </p:txBody>
        </p:sp>
        <p:sp>
          <p:nvSpPr>
            <p:cNvPr id="79895" name="Text Box 15"/>
            <p:cNvSpPr txBox="1">
              <a:spLocks noChangeArrowheads="1"/>
            </p:cNvSpPr>
            <p:nvPr/>
          </p:nvSpPr>
          <p:spPr bwMode="auto">
            <a:xfrm>
              <a:off x="1426" y="1216"/>
              <a:ext cx="911" cy="23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1"/>
                  </a:solidFill>
                </a:rPr>
                <a:t>Protistas</a:t>
              </a:r>
            </a:p>
          </p:txBody>
        </p:sp>
        <p:sp>
          <p:nvSpPr>
            <p:cNvPr id="79896" name="Text Box 16"/>
            <p:cNvSpPr txBox="1">
              <a:spLocks noChangeArrowheads="1"/>
            </p:cNvSpPr>
            <p:nvPr/>
          </p:nvSpPr>
          <p:spPr bwMode="auto">
            <a:xfrm>
              <a:off x="2571" y="1216"/>
              <a:ext cx="645" cy="237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1"/>
                  </a:solidFill>
                </a:rPr>
                <a:t>Plantas</a:t>
              </a:r>
            </a:p>
          </p:txBody>
        </p:sp>
        <p:sp>
          <p:nvSpPr>
            <p:cNvPr id="79897" name="Text Box 17"/>
            <p:cNvSpPr txBox="1">
              <a:spLocks noChangeArrowheads="1"/>
            </p:cNvSpPr>
            <p:nvPr/>
          </p:nvSpPr>
          <p:spPr bwMode="auto">
            <a:xfrm>
              <a:off x="3282" y="1216"/>
              <a:ext cx="750" cy="237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1"/>
                  </a:solidFill>
                </a:rPr>
                <a:t>Hongos</a:t>
              </a:r>
            </a:p>
          </p:txBody>
        </p:sp>
        <p:sp>
          <p:nvSpPr>
            <p:cNvPr id="79898" name="Text Box 18"/>
            <p:cNvSpPr txBox="1">
              <a:spLocks noChangeArrowheads="1"/>
            </p:cNvSpPr>
            <p:nvPr/>
          </p:nvSpPr>
          <p:spPr bwMode="auto">
            <a:xfrm>
              <a:off x="4256" y="1201"/>
              <a:ext cx="764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accent1"/>
                  </a:solidFill>
                </a:rPr>
                <a:t>Animales</a:t>
              </a:r>
            </a:p>
          </p:txBody>
        </p:sp>
        <p:sp>
          <p:nvSpPr>
            <p:cNvPr id="79899" name="Rectangle 19"/>
            <p:cNvSpPr>
              <a:spLocks noChangeArrowheads="1"/>
            </p:cNvSpPr>
            <p:nvPr/>
          </p:nvSpPr>
          <p:spPr bwMode="auto">
            <a:xfrm>
              <a:off x="1248" y="1216"/>
              <a:ext cx="51" cy="2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R" sz="1800"/>
            </a:p>
          </p:txBody>
        </p:sp>
        <p:sp>
          <p:nvSpPr>
            <p:cNvPr id="79900" name="Rectangle 20"/>
            <p:cNvSpPr>
              <a:spLocks noChangeArrowheads="1"/>
            </p:cNvSpPr>
            <p:nvPr/>
          </p:nvSpPr>
          <p:spPr bwMode="auto">
            <a:xfrm>
              <a:off x="2364" y="1216"/>
              <a:ext cx="51" cy="2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PR" sz="1800"/>
            </a:p>
          </p:txBody>
        </p:sp>
      </p:grpSp>
      <p:pic>
        <p:nvPicPr>
          <p:cNvPr id="79876" name="Picture 30" descr="182421Hong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2701" y="1395413"/>
            <a:ext cx="1447800" cy="1085850"/>
          </a:xfrm>
        </p:spPr>
      </p:pic>
      <p:pic>
        <p:nvPicPr>
          <p:cNvPr id="79882" name="Picture 36" descr="Pyrodinium_Bahamen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66832" y="1387475"/>
            <a:ext cx="1293813" cy="1308100"/>
          </a:xfrm>
        </p:spPr>
      </p:pic>
      <p:sp>
        <p:nvSpPr>
          <p:cNvPr id="79875" name="Rectangle 21"/>
          <p:cNvSpPr>
            <a:spLocks noGrp="1"/>
          </p:cNvSpPr>
          <p:nvPr>
            <p:ph type="title"/>
          </p:nvPr>
        </p:nvSpPr>
        <p:spPr>
          <a:xfrm>
            <a:off x="669925" y="190500"/>
            <a:ext cx="8229600" cy="1143000"/>
          </a:xfrm>
        </p:spPr>
        <p:txBody>
          <a:bodyPr/>
          <a:lstStyle/>
          <a:p>
            <a:pPr eaLnBrk="1" hangingPunct="1"/>
            <a:r>
              <a:rPr lang="es-PR" sz="3600" dirty="0" smtClean="0">
                <a:latin typeface="Constantia" charset="0"/>
              </a:rPr>
              <a:t>Seis reinos</a:t>
            </a:r>
          </a:p>
        </p:txBody>
      </p:sp>
      <p:pic>
        <p:nvPicPr>
          <p:cNvPr id="79877" name="Picture 23" descr="Euphorbia lactea by Kr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055" y="1371600"/>
            <a:ext cx="1066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25" descr="Acanthu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194" y="1461294"/>
            <a:ext cx="1439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26" descr="pyrodict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149725"/>
            <a:ext cx="758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27" descr="Eubacter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7630" y="4046538"/>
            <a:ext cx="1090714" cy="9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28" descr="Pseudomonas_aerugino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6837" y="4046539"/>
            <a:ext cx="1311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3429000" cy="3733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s-ES" sz="2000" dirty="0" smtClean="0">
                <a:latin typeface="Arial" charset="0"/>
              </a:rPr>
              <a:t>Células unicelulares</a:t>
            </a:r>
          </a:p>
          <a:p>
            <a:pPr eaLnBrk="1" hangingPunct="1">
              <a:lnSpc>
                <a:spcPct val="140000"/>
              </a:lnSpc>
            </a:pPr>
            <a:r>
              <a:rPr lang="es-ES" sz="2000" dirty="0" smtClean="0">
                <a:latin typeface="Arial" charset="0"/>
              </a:rPr>
              <a:t>No tiene núcleo rodeado de membrana </a:t>
            </a:r>
          </a:p>
          <a:p>
            <a:pPr eaLnBrk="1" hangingPunct="1">
              <a:lnSpc>
                <a:spcPct val="140000"/>
              </a:lnSpc>
            </a:pPr>
            <a:r>
              <a:rPr lang="es-ES" sz="2000" dirty="0" smtClean="0">
                <a:latin typeface="Arial" charset="0"/>
              </a:rPr>
              <a:t>Pequeños, menos complejos</a:t>
            </a:r>
          </a:p>
          <a:p>
            <a:pPr eaLnBrk="1" hangingPunct="1">
              <a:lnSpc>
                <a:spcPct val="140000"/>
              </a:lnSpc>
            </a:pPr>
            <a:r>
              <a:rPr lang="es-ES" sz="2000" dirty="0" smtClean="0">
                <a:latin typeface="Arial" charset="0"/>
              </a:rPr>
              <a:t>No tienen organelos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140000"/>
              </a:lnSpc>
            </a:pPr>
            <a:endParaRPr lang="en-US" dirty="0" smtClean="0"/>
          </a:p>
          <a:p>
            <a:pPr lvl="1" eaLnBrk="1" hangingPunct="1">
              <a:lnSpc>
                <a:spcPct val="140000"/>
              </a:lnSpc>
              <a:buFontTx/>
              <a:buNone/>
            </a:pPr>
            <a:endParaRPr lang="en-US" dirty="0" smtClean="0"/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876800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40000"/>
              </a:lnSpc>
            </a:pPr>
            <a:r>
              <a:rPr lang="en-US" sz="2600" dirty="0" smtClean="0"/>
              <a:t>Procariotas (bacterias y arqueanos)</a:t>
            </a:r>
            <a:r>
              <a:rPr lang="en-US" dirty="0" smtClean="0"/>
              <a:t>  </a:t>
            </a: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495800" y="6858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600" dirty="0">
                <a:solidFill>
                  <a:schemeClr val="tx2"/>
                </a:solidFill>
              </a:rPr>
              <a:t>Eucariotas</a:t>
            </a:r>
            <a:r>
              <a:rPr lang="en-US" sz="44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81925" name="Rectangle 8"/>
          <p:cNvSpPr>
            <a:spLocks noChangeArrowheads="1"/>
          </p:cNvSpPr>
          <p:nvPr/>
        </p:nvSpPr>
        <p:spPr bwMode="auto">
          <a:xfrm>
            <a:off x="4495800" y="1700808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s-ES" sz="2000" dirty="0"/>
              <a:t>Unicelular o multicelular 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s-ES" sz="2000" dirty="0"/>
              <a:t>Posee núcleo y organelos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s-ES" sz="2000" dirty="0"/>
              <a:t>Grandes, mas complejos</a:t>
            </a:r>
          </a:p>
          <a:p>
            <a:pPr marL="742950" lvl="1" indent="-285750" eaLnBrk="0" hangingPunct="0">
              <a:lnSpc>
                <a:spcPct val="140000"/>
              </a:lnSpc>
              <a:spcBef>
                <a:spcPct val="20000"/>
              </a:spcBef>
            </a:pPr>
            <a:endParaRPr lang="es-ES" dirty="0"/>
          </a:p>
        </p:txBody>
      </p:sp>
      <p:pic>
        <p:nvPicPr>
          <p:cNvPr id="81926" name="Picture 8" descr="bacteria_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160" y="4123531"/>
            <a:ext cx="1971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0" descr="mysteryju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91000"/>
            <a:ext cx="28289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2709863"/>
            <a:ext cx="8915400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457200"/>
            <a:ext cx="7029450" cy="1143000"/>
            <a:chOff x="1776" y="1680"/>
            <a:chExt cx="2256" cy="528"/>
          </a:xfrm>
          <a:solidFill>
            <a:schemeClr val="bg1"/>
          </a:solidFill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776" y="1680"/>
              <a:ext cx="2256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>
              <a:off x="1776" y="1680"/>
              <a:ext cx="2256" cy="0"/>
            </a:xfrm>
            <a:prstGeom prst="line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4032" y="1680"/>
              <a:ext cx="0" cy="528"/>
            </a:xfrm>
            <a:prstGeom prst="line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776" y="1680"/>
              <a:ext cx="0" cy="528"/>
            </a:xfrm>
            <a:prstGeom prst="line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1776" y="2208"/>
              <a:ext cx="2256" cy="0"/>
            </a:xfrm>
            <a:prstGeom prst="line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00831" y="1517838"/>
            <a:ext cx="856138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buFontTx/>
              <a:buBlip>
                <a:blip r:embed="rId2"/>
              </a:buBlip>
              <a:tabLst>
                <a:tab pos="381000" algn="l"/>
              </a:tabLst>
            </a:pPr>
            <a:r>
              <a:rPr lang="es-ES_tradnl" sz="2000" b="1" dirty="0"/>
              <a:t>	La Biología juega un papel relevante en la sociedad, ya que la  	aplicación de sus  principios permite: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00200" y="6096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¿POR QUÉ ES IMPORTANTE LA BIOLOGÍA?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35756" y="3248769"/>
            <a:ext cx="8548688" cy="2449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Producción masiva de alimentos de origen animal  y vegetal.</a:t>
            </a:r>
          </a:p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Mejoramiento genético de especies animales y vegetales.</a:t>
            </a:r>
          </a:p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Control y cura de enfermedades a través del uso de antibióticos, vacunas, terapia génica.</a:t>
            </a:r>
          </a:p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Saneamiento del medio ambiente.</a:t>
            </a:r>
          </a:p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Protección de especies animales y vegetales en peligro de extinción.</a:t>
            </a:r>
          </a:p>
          <a:p>
            <a:pPr marL="381000" indent="-381000" algn="just" eaLnBrk="0" hangingPunct="0">
              <a:spcAft>
                <a:spcPct val="10000"/>
              </a:spcAft>
              <a:buClr>
                <a:srgbClr val="FF0000"/>
              </a:buClr>
              <a:buSzPct val="85000"/>
              <a:buFont typeface="Monotype Sorts" pitchFamily="2" charset="2"/>
              <a:buBlip>
                <a:blip r:embed="rId3"/>
              </a:buBlip>
            </a:pPr>
            <a:r>
              <a:rPr lang="es-ES_tradnl" b="1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6553200" y="4114800"/>
            <a:ext cx="24892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200400" y="4343400"/>
            <a:ext cx="3276600" cy="2209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1450" y="2057400"/>
            <a:ext cx="1249363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600" b="1" dirty="0">
                <a:latin typeface="Verdana" charset="0"/>
              </a:rPr>
              <a:t>ANTIGUA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784600" y="2076450"/>
            <a:ext cx="1343025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MODERNA</a:t>
            </a:r>
            <a:endParaRPr lang="es-ES_tradnl" b="1">
              <a:latin typeface="Verdana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362825" y="2082800"/>
            <a:ext cx="157638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MOLECULAR</a:t>
            </a:r>
            <a:endParaRPr lang="es-ES_tradnl" b="1">
              <a:latin typeface="Verdana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408488" y="938213"/>
            <a:ext cx="1858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SE IDENTIFICAN</a:t>
            </a:r>
          </a:p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TRES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900113"/>
            <a:ext cx="7391400" cy="1143000"/>
            <a:chOff x="480" y="567"/>
            <a:chExt cx="4656" cy="720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2784" y="567"/>
              <a:ext cx="0" cy="478"/>
            </a:xfrm>
            <a:prstGeom prst="line">
              <a:avLst/>
            </a:prstGeom>
            <a:noFill/>
            <a:ln w="9525">
              <a:solidFill>
                <a:srgbClr val="FE301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H="1">
              <a:off x="480" y="1047"/>
              <a:ext cx="4654" cy="0"/>
            </a:xfrm>
            <a:prstGeom prst="line">
              <a:avLst/>
            </a:prstGeom>
            <a:noFill/>
            <a:ln w="9525">
              <a:solidFill>
                <a:srgbClr val="FE301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480" y="1047"/>
              <a:ext cx="0" cy="240"/>
            </a:xfrm>
            <a:prstGeom prst="line">
              <a:avLst/>
            </a:prstGeom>
            <a:noFill/>
            <a:ln w="9525">
              <a:solidFill>
                <a:srgbClr val="FE301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2784" y="1047"/>
              <a:ext cx="0" cy="240"/>
            </a:xfrm>
            <a:prstGeom prst="line">
              <a:avLst/>
            </a:prstGeom>
            <a:noFill/>
            <a:ln w="9525">
              <a:solidFill>
                <a:srgbClr val="FE301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5136" y="1047"/>
              <a:ext cx="0" cy="240"/>
            </a:xfrm>
            <a:prstGeom prst="line">
              <a:avLst/>
            </a:prstGeom>
            <a:noFill/>
            <a:ln w="9525">
              <a:solidFill>
                <a:srgbClr val="FE301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762000" y="2462213"/>
            <a:ext cx="0" cy="582612"/>
          </a:xfrm>
          <a:prstGeom prst="line">
            <a:avLst/>
          </a:prstGeom>
          <a:noFill/>
          <a:ln w="9525">
            <a:solidFill>
              <a:srgbClr val="FE301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09613" y="2603500"/>
            <a:ext cx="122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INICIA EN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20164" y="3068638"/>
            <a:ext cx="105509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600" b="1"/>
              <a:t>500 A.C.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735013" y="3490913"/>
            <a:ext cx="0" cy="58261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65175" y="363220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DESTACAN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4413250" y="2481263"/>
            <a:ext cx="0" cy="582612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4427538" y="2622550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INICIA 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467295" y="3068638"/>
            <a:ext cx="189667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/>
              <a:t>A MEDIADOS DEL</a:t>
            </a:r>
          </a:p>
          <a:p>
            <a:pPr algn="ctr" eaLnBrk="0" hangingPunct="0"/>
            <a:r>
              <a:rPr lang="es-ES_tradnl" sz="1600" b="1"/>
              <a:t>SIGLO XVII.</a:t>
            </a: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424363" y="3735388"/>
            <a:ext cx="0" cy="58261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529138" y="3833813"/>
            <a:ext cx="110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DESTACA</a:t>
            </a: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8142288" y="2476500"/>
            <a:ext cx="0" cy="582613"/>
          </a:xfrm>
          <a:prstGeom prst="line">
            <a:avLst/>
          </a:prstGeom>
          <a:noFill/>
          <a:ln w="9525">
            <a:solidFill>
              <a:srgbClr val="FE301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219950" y="2617788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INICIA 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7810500" y="3068638"/>
            <a:ext cx="600075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s-ES_tradnl" sz="1600" b="1">
                <a:solidFill>
                  <a:srgbClr val="0000FF"/>
                </a:solidFill>
              </a:rPr>
              <a:t>1920</a:t>
            </a:r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8139113" y="3494088"/>
            <a:ext cx="0" cy="58261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092950" y="3635375"/>
            <a:ext cx="110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DESTACA</a:t>
            </a:r>
          </a:p>
        </p:txBody>
      </p:sp>
      <p:sp>
        <p:nvSpPr>
          <p:cNvPr id="50205" name="Text Box 29"/>
          <p:cNvSpPr txBox="1">
            <a:spLocks noChangeAspect="1" noChangeArrowheads="1"/>
          </p:cNvSpPr>
          <p:nvPr/>
        </p:nvSpPr>
        <p:spPr bwMode="auto">
          <a:xfrm>
            <a:off x="6516688" y="4222750"/>
            <a:ext cx="2590800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	ESTUDIO DE LA ES- 	TRUCTURA CELULAR 	Y SUS FUNCIONES A NI 	VEL MOLECULAR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6553200" y="5105400"/>
            <a:ext cx="2590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95250" algn="l"/>
              </a:tabLst>
            </a:pPr>
            <a:r>
              <a:rPr lang="es-ES_tradnl" sz="1400" b="1"/>
              <a:t> AVANCES EN GENÉ-	TICA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6605044" y="5716588"/>
            <a:ext cx="194418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95250" algn="l"/>
              </a:tabLst>
            </a:pPr>
            <a:r>
              <a:rPr lang="es-ES_tradnl" sz="1400" b="1"/>
              <a:t> BIOLOGÍA ACTUAL</a:t>
            </a:r>
          </a:p>
        </p:txBody>
      </p:sp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57150" y="4095750"/>
            <a:ext cx="30480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Blip>
                <a:blip r:embed="rId2"/>
              </a:buBlip>
            </a:pPr>
            <a:endParaRPr lang="es-ES">
              <a:solidFill>
                <a:srgbClr val="0000FF"/>
              </a:solidFill>
            </a:endParaRP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52400" y="4149725"/>
            <a:ext cx="288131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PRIMERAS IDEAS SOBRE 	EL ORIGEN DE LA VIDA 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152400" y="4652963"/>
            <a:ext cx="2881313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SE DESCRIBEN LAS ES-TRUCTURAS QUE FORMAN PARTE DE LOS ANIMALES Y VEGETALES</a:t>
            </a:r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90488" y="5589588"/>
            <a:ext cx="2881312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SURGEN LOS CAMPOS DE  	LA BOTÁNICA, ZOOLOGÍA 	Y  TAXONOMÍA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3162300" y="4424363"/>
            <a:ext cx="3352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	ESTUDIO DE LA ESTRUCTURA 	CELULAR  Y SUS FUNCIONES 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3200400" y="4941888"/>
            <a:ext cx="327660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SURGEN LA TEORÍA BIOGE-	NÉTICA, CELULAR Y LA 	SELECCIÓN NATURAL 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3200400" y="5715000"/>
            <a:ext cx="32766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83804"/>
              </a:buClr>
              <a:buSzPct val="85000"/>
              <a:buFont typeface="Monotype Sorts" pitchFamily="2" charset="2"/>
              <a:buBlip>
                <a:blip r:embed="rId2"/>
              </a:buBlip>
              <a:tabLst>
                <a:tab pos="190500" algn="l"/>
              </a:tabLst>
            </a:pPr>
            <a:r>
              <a:rPr lang="es-ES_tradnl" sz="1400" b="1"/>
              <a:t> SURGE LA MICROBIOLOGÍA, 	GENÉTICA Y EVOLUCIÓN 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590800" y="228600"/>
            <a:ext cx="3810000" cy="533400"/>
            <a:chOff x="3168" y="1968"/>
            <a:chExt cx="2160" cy="390"/>
          </a:xfrm>
        </p:grpSpPr>
        <p:sp>
          <p:nvSpPr>
            <p:cNvPr id="50216" name="Rectangle 40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2667000" y="285750"/>
            <a:ext cx="36576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ETAPAS DE LA BIOLOGÍA</a:t>
            </a:r>
            <a:endParaRPr lang="es-ES" sz="20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 flipH="1" flipV="1">
            <a:off x="1371600" y="2590800"/>
            <a:ext cx="1752600" cy="5334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2933700" y="2590800"/>
            <a:ext cx="3219450" cy="552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miter lim="800000"/>
                  <a:headEnd/>
                  <a:tailEnd/>
                </a:ln>
                <a:solidFill>
                  <a:srgbClr val="FF0066"/>
                </a:solidFill>
                <a:latin typeface="Arial Rounded MT Bold"/>
              </a:rPr>
              <a:t>DESTACAN EN ESTA ÉPOCA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28950" y="1565275"/>
            <a:ext cx="334010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Verdana" charset="0"/>
              </a:rPr>
              <a:t>FILÓSOFOS NATURALISTAS</a:t>
            </a:r>
            <a:endParaRPr lang="es-ES" sz="1600" b="1">
              <a:latin typeface="Verdana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4552950" y="990600"/>
            <a:ext cx="0" cy="3810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28950" y="298450"/>
            <a:ext cx="393541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  <a:hlinkClick r:id="rId2" action="ppaction://hlinksldjump" tooltip="Ver las ideas de los Filósofos Naturalistas"/>
              </a:rPr>
              <a:t>LOS FENÓMENOS</a:t>
            </a:r>
            <a:r>
              <a:rPr lang="es-ES_tradnl" sz="1600" b="1">
                <a:latin typeface="Verdana" charset="0"/>
              </a:rPr>
              <a:t> NATURALES 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TENÍAN UNA EXPLICACIÓN        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505200" y="1063625"/>
            <a:ext cx="209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66"/>
                </a:solidFill>
                <a:latin typeface="Verdana" charset="0"/>
              </a:rPr>
              <a:t>POSTULARON QUE</a:t>
            </a:r>
            <a:endParaRPr lang="es-ES" sz="1600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4552950" y="2057400"/>
            <a:ext cx="0" cy="7620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33400" y="2095500"/>
            <a:ext cx="1755775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ARISTÓTELES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1243013" y="1644650"/>
            <a:ext cx="0" cy="3810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7200" y="1717675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66"/>
                </a:solidFill>
                <a:latin typeface="Verdana" charset="0"/>
              </a:rPr>
              <a:t>POSTULÓ  LA</a:t>
            </a:r>
            <a:endParaRPr lang="es-ES" sz="1600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6200" y="838200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s-ES_tradnl" sz="1600" b="1">
                <a:latin typeface="Verdana" charset="0"/>
                <a:hlinkClick r:id="rId2" action="ppaction://hlinksldjump" tooltip="Ver fundamento de la Teoría de la Generación Espontánea"/>
              </a:rPr>
              <a:t>TEORÍA</a:t>
            </a:r>
            <a:r>
              <a:rPr lang="es-ES_tradnl" sz="1600" b="1">
                <a:latin typeface="Verdana" charset="0"/>
              </a:rPr>
              <a:t>  DE  LA  GENE-RACIÓN ESPONTÁNEA  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5943600" y="2667000"/>
            <a:ext cx="1752600" cy="5334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515100" y="2247900"/>
            <a:ext cx="255428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GALENO Y VESALIUS</a:t>
            </a: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7705725" y="1720850"/>
            <a:ext cx="0" cy="3810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1793875"/>
            <a:ext cx="188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66"/>
                </a:solidFill>
                <a:latin typeface="Verdana" charset="0"/>
              </a:rPr>
              <a:t>ESTUDIARON LA</a:t>
            </a:r>
            <a:endParaRPr lang="es-ES" sz="1600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553200" y="1257300"/>
            <a:ext cx="25336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ANATOMÍA HUMANA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>
            <a:off x="1371600" y="3276600"/>
            <a:ext cx="1752600" cy="5334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76200" y="3984625"/>
            <a:ext cx="3071813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HIERONIMUS FABRICIUS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WILLIAN HARVEY</a:t>
            </a: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1395413" y="46482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533400" y="4645025"/>
            <a:ext cx="195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66"/>
                </a:solidFill>
                <a:latin typeface="Verdana" charset="0"/>
              </a:rPr>
              <a:t>ESTUDIARON  LA</a:t>
            </a:r>
            <a:endParaRPr lang="es-ES" sz="1600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5250" y="5181600"/>
            <a:ext cx="34099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s-ES_tradnl" sz="1600" b="1">
                <a:latin typeface="Verdana" charset="0"/>
              </a:rPr>
              <a:t>CIRCULACIÓN SANGUÍNEA Y ESTRUCTURA DEL CORA-ZON  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5562600" y="4032250"/>
            <a:ext cx="3390900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EXPLORADORES  Y COLONI-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ZADORES DEL SIGLO XVI</a:t>
            </a: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5943600" y="3352800"/>
            <a:ext cx="1295400" cy="6858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7415213" y="4724400"/>
            <a:ext cx="0" cy="381000"/>
          </a:xfrm>
          <a:prstGeom prst="line">
            <a:avLst/>
          </a:prstGeom>
          <a:noFill/>
          <a:ln w="9525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6267450" y="4721225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rgbClr val="FF0066"/>
                </a:solidFill>
                <a:latin typeface="Verdana" charset="0"/>
              </a:rPr>
              <a:t>CON ELLOS SURGEN</a:t>
            </a:r>
            <a:endParaRPr lang="es-ES" sz="1600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334000" y="5337175"/>
            <a:ext cx="3616325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BOTÁNICA: PLANTAS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ZOOLOGÍA: ANIMALES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TAXONOMÍA: CLASIFICACIÓN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52750" y="2971800"/>
            <a:ext cx="3200400" cy="533400"/>
            <a:chOff x="3168" y="1968"/>
            <a:chExt cx="2160" cy="390"/>
          </a:xfrm>
        </p:grpSpPr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30" name="Line 30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3181350" y="3028950"/>
            <a:ext cx="29146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 ANTIGUA</a:t>
            </a:r>
            <a:endParaRPr lang="es-ES" sz="200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  <p:pic>
        <p:nvPicPr>
          <p:cNvPr id="51233" name="Picture 33" descr="Anatomí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13223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14400" y="838200"/>
            <a:ext cx="7467600" cy="609600"/>
          </a:xfrm>
          <a:prstGeom prst="rect">
            <a:avLst/>
          </a:prstGeom>
          <a:solidFill>
            <a:srgbClr val="FFFF66"/>
          </a:solidFill>
          <a:ln w="57150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_tradnl" sz="3200" b="1">
                <a:solidFill>
                  <a:srgbClr val="FE3014"/>
                </a:solidFill>
                <a:latin typeface="Verdana" charset="0"/>
              </a:rPr>
              <a:t>Biología Moderna</a:t>
            </a:r>
            <a:endParaRPr lang="es-ES" sz="3200" b="1">
              <a:solidFill>
                <a:srgbClr val="FE3014"/>
              </a:solidFill>
              <a:latin typeface="Verdana" charset="0"/>
            </a:endParaRPr>
          </a:p>
        </p:txBody>
      </p:sp>
      <p:sp>
        <p:nvSpPr>
          <p:cNvPr id="53251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0480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Blip>
                <a:blip r:embed="rId2"/>
              </a:buBlip>
            </a:pPr>
            <a:r>
              <a:rPr lang="es-ES_tradnl" sz="2000" b="1">
                <a:solidFill>
                  <a:srgbClr val="0000FF"/>
                </a:solidFill>
                <a:latin typeface="Verdana" charset="0"/>
              </a:rPr>
              <a:t>Microscopistas </a:t>
            </a:r>
            <a:endParaRPr lang="es-ES" sz="2000" b="1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0104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endParaRPr lang="es-ES" sz="1400">
              <a:latin typeface="Verdana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62000" y="64008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endParaRPr lang="es-ES" sz="1400">
              <a:latin typeface="Verdana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6200" y="6248400"/>
            <a:ext cx="58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fld id="{C31F5951-4B9B-448C-8B1D-444BCC9A52A8}" type="slidenum">
              <a:rPr lang="es-ES" sz="2800" b="1">
                <a:solidFill>
                  <a:schemeClr val="bg1"/>
                </a:solidFill>
                <a:latin typeface="Verdana" charset="0"/>
              </a:rPr>
              <a:pPr/>
              <a:t>7</a:t>
            </a:fld>
            <a:endParaRPr lang="es-ES" sz="28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029200" y="5562600"/>
            <a:ext cx="2895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00FF"/>
                </a:solidFill>
                <a:latin typeface="Verdana" charset="0"/>
              </a:rPr>
              <a:t>De 1650 a 1920</a:t>
            </a:r>
            <a:endParaRPr lang="es-ES" sz="2000" b="1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53256" name="Rectangle 8">
            <a:hlinkClick r:id="rId3" action="ppaction://hlinksldjump" tooltip="Ver aportaciones a la estructura celular"/>
          </p:cNvPr>
          <p:cNvSpPr>
            <a:spLocks noChangeArrowheads="1"/>
          </p:cNvSpPr>
          <p:nvPr/>
        </p:nvSpPr>
        <p:spPr bwMode="auto">
          <a:xfrm>
            <a:off x="4572000" y="34290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Blip>
                <a:blip r:embed="rId2"/>
              </a:buBlip>
            </a:pPr>
            <a:r>
              <a:rPr lang="es-ES_tradnl" sz="2000" b="1">
                <a:solidFill>
                  <a:srgbClr val="0000FF"/>
                </a:solidFill>
                <a:latin typeface="Verdana" charset="0"/>
              </a:rPr>
              <a:t>Estructura celular</a:t>
            </a:r>
            <a:endParaRPr lang="es-ES" sz="2000" b="1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5325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8100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Blip>
                <a:blip r:embed="rId2"/>
              </a:buBlip>
            </a:pPr>
            <a:r>
              <a:rPr lang="es-ES_tradnl" sz="2000" b="1">
                <a:solidFill>
                  <a:srgbClr val="0000FF"/>
                </a:solidFill>
                <a:latin typeface="Verdana" charset="0"/>
              </a:rPr>
              <a:t>Nuevas teorías</a:t>
            </a:r>
            <a:endParaRPr lang="es-ES" sz="2000" b="1">
              <a:solidFill>
                <a:srgbClr val="0000FF"/>
              </a:solidFill>
              <a:latin typeface="Verdana" charset="0"/>
            </a:endParaRPr>
          </a:p>
        </p:txBody>
      </p:sp>
      <p:pic>
        <p:nvPicPr>
          <p:cNvPr id="53258" name="Picture 10" descr="Robert Hooke">
            <a:hlinkClick r:id="rId4" action="ppaction://hlinksldjump" tooltip="Robert Hook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514600"/>
            <a:ext cx="1905000" cy="2286000"/>
          </a:xfrm>
          <a:prstGeom prst="rect">
            <a:avLst/>
          </a:prstGeom>
          <a:noFill/>
        </p:spPr>
      </p:pic>
      <p:pic>
        <p:nvPicPr>
          <p:cNvPr id="53259" name="Picture 11" descr="leeuwenhoeck">
            <a:hlinkClick r:id="rId4" action="ppaction://hlinksldjump" tooltip="Anton Van Leeuwenhoeck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00600"/>
            <a:ext cx="1981200" cy="1765300"/>
          </a:xfrm>
          <a:prstGeom prst="rect">
            <a:avLst/>
          </a:prstGeom>
          <a:noFill/>
        </p:spPr>
      </p:pic>
      <p:pic>
        <p:nvPicPr>
          <p:cNvPr id="53260" name="Picture 12" descr="microscopiohook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819400"/>
            <a:ext cx="1885950" cy="1873250"/>
          </a:xfrm>
          <a:prstGeom prst="rect">
            <a:avLst/>
          </a:prstGeom>
          <a:noFill/>
        </p:spPr>
      </p:pic>
      <p:pic>
        <p:nvPicPr>
          <p:cNvPr id="53261" name="Picture 13" descr="microscopiolee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486400"/>
            <a:ext cx="1695450" cy="90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1898650"/>
            <a:ext cx="30321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GIOVANNI FARBER</a:t>
            </a:r>
          </a:p>
          <a:p>
            <a:pPr eaLnBrk="0" hangingPunct="0">
              <a:buFontTx/>
              <a:buBlip>
                <a:blip r:embed="rId2"/>
              </a:buBlip>
            </a:pPr>
            <a:r>
              <a:rPr lang="es-ES_tradnl" sz="1600" b="1">
                <a:latin typeface="Verdana" charset="0"/>
              </a:rPr>
              <a:t> ZACCHARIAS JANNSEN</a:t>
            </a:r>
          </a:p>
        </p:txBody>
      </p:sp>
      <p:sp>
        <p:nvSpPr>
          <p:cNvPr id="54275" name="Text Box 3">
            <a:hlinkClick r:id="rId3" action="ppaction://hlinksldjump" tooltip="Regresar a diapositiva 5"/>
          </p:cNvPr>
          <p:cNvSpPr txBox="1">
            <a:spLocks noChangeArrowheads="1"/>
          </p:cNvSpPr>
          <p:nvPr/>
        </p:nvSpPr>
        <p:spPr bwMode="auto">
          <a:xfrm>
            <a:off x="144463" y="1066800"/>
            <a:ext cx="4079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M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I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C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R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O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S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C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O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P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I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S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T</a:t>
            </a:r>
          </a:p>
          <a:p>
            <a:r>
              <a:rPr lang="es-ES_tradnl" sz="2000" b="1">
                <a:solidFill>
                  <a:srgbClr val="FE3014"/>
                </a:solidFill>
                <a:latin typeface="Comic Sans MS" pitchFamily="66" charset="0"/>
              </a:rPr>
              <a:t>A</a:t>
            </a:r>
          </a:p>
          <a:p>
            <a:r>
              <a:rPr lang="es-ES" sz="2000" b="1">
                <a:solidFill>
                  <a:srgbClr val="FE3014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2543175" cy="628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1400" b="1" kern="10">
                <a:ln w="9525">
                  <a:noFill/>
                  <a:miter lim="800000"/>
                  <a:headEnd/>
                  <a:tailEnd/>
                </a:ln>
                <a:solidFill>
                  <a:srgbClr val="FF0066"/>
                </a:solidFill>
                <a:latin typeface="Verdana"/>
              </a:rPr>
              <a:t>DESTACAN EN ESTA ÉPOCA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2667000"/>
            <a:ext cx="1143000" cy="457200"/>
            <a:chOff x="1200" y="1728"/>
            <a:chExt cx="720" cy="288"/>
          </a:xfrm>
        </p:grpSpPr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905000" y="12954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08038" y="1473200"/>
            <a:ext cx="2255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SE LES ATRIBUYE LA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85800" y="533400"/>
            <a:ext cx="241935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s-ES_tradnl" sz="1600" b="1">
                <a:latin typeface="Verdana" charset="0"/>
              </a:rPr>
              <a:t>INVENCIÓN DEL MICROSCOPIO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072188" y="2171700"/>
            <a:ext cx="25463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MARCELO MALPIGHI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7239000" y="15240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453188" y="1666875"/>
            <a:ext cx="1624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OBSERVÓ QUE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676900" y="536575"/>
            <a:ext cx="312420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LOS VASOS CAPILARES UNEN A  LAS  ARTERIAS  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CON  LAS  VENAS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096000" y="2667000"/>
            <a:ext cx="1143000" cy="457200"/>
            <a:chOff x="1200" y="1728"/>
            <a:chExt cx="720" cy="288"/>
          </a:xfrm>
        </p:grpSpPr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V="1">
            <a:off x="1905000" y="3352800"/>
            <a:ext cx="1143000" cy="457200"/>
            <a:chOff x="1200" y="1728"/>
            <a:chExt cx="720" cy="288"/>
          </a:xfrm>
        </p:grpSpPr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762000" y="3956050"/>
            <a:ext cx="250348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JAN  SWAMMERDAM</a:t>
            </a: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1908175" y="44196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335088" y="4495800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ESTUDIÓ  LA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533400" y="5064125"/>
            <a:ext cx="2971800" cy="879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ANATOMÍA INTERNA DE</a:t>
            </a:r>
          </a:p>
          <a:p>
            <a:pPr algn="just" eaLnBrk="0" hangingPunct="0"/>
            <a:r>
              <a:rPr lang="es-ES_tradnl" sz="1600" b="1">
                <a:latin typeface="Verdana" charset="0"/>
              </a:rPr>
              <a:t>INSECTOS: MOSCAS Y ABEJAS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 flipH="1" flipV="1">
            <a:off x="6096000" y="3352800"/>
            <a:ext cx="1143000" cy="457200"/>
            <a:chOff x="1200" y="1728"/>
            <a:chExt cx="720" cy="288"/>
          </a:xfrm>
        </p:grpSpPr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962650" y="4953000"/>
            <a:ext cx="2590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MICROORGANISMOS EN EL AGUA</a:t>
            </a:r>
          </a:p>
        </p:txBody>
      </p:sp>
      <p:sp>
        <p:nvSpPr>
          <p:cNvPr id="54301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86400" y="3924300"/>
            <a:ext cx="35242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 u="sng">
                <a:latin typeface="Verdana" charset="0"/>
              </a:rPr>
              <a:t>ANTON VAN LEEUWENHOECK</a:t>
            </a:r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7262813" y="44196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5900738" y="4441825"/>
            <a:ext cx="261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PRIMERO EN OBSERVAR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971800" y="2952750"/>
            <a:ext cx="3124200" cy="533400"/>
            <a:chOff x="3168" y="1968"/>
            <a:chExt cx="2160" cy="390"/>
          </a:xfrm>
        </p:grpSpPr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306" name="Line 34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4307" name="Line 35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3048000" y="3028950"/>
            <a:ext cx="30289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 MODERNA</a:t>
            </a:r>
            <a:endParaRPr lang="es-ES" sz="200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06413" y="2098675"/>
            <a:ext cx="19875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ROBERT HOOKE</a:t>
            </a:r>
          </a:p>
        </p:txBody>
      </p:sp>
      <p:sp>
        <p:nvSpPr>
          <p:cNvPr id="55299" name="Text Box 3">
            <a:hlinkClick r:id="rId2" action="ppaction://hlinksldjump" tooltip="Regresar a diapositiva 5"/>
          </p:cNvPr>
          <p:cNvSpPr txBox="1">
            <a:spLocks noChangeArrowheads="1"/>
          </p:cNvSpPr>
          <p:nvPr/>
        </p:nvSpPr>
        <p:spPr bwMode="auto">
          <a:xfrm>
            <a:off x="144463" y="517525"/>
            <a:ext cx="3714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E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S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T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R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U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C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T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U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R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A</a:t>
            </a:r>
          </a:p>
          <a:p>
            <a:endParaRPr lang="es-ES_tradnl" sz="2000" b="1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C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E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L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U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L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A</a:t>
            </a:r>
          </a:p>
          <a:p>
            <a:r>
              <a:rPr lang="es-ES_tradnl" sz="2000" b="1">
                <a:solidFill>
                  <a:schemeClr val="accent2"/>
                </a:solidFill>
                <a:latin typeface="Comic Sans MS" pitchFamily="66" charset="0"/>
              </a:rPr>
              <a:t>R</a:t>
            </a:r>
            <a:endParaRPr lang="es-E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086100" y="2590800"/>
            <a:ext cx="2790825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1400" b="1" kern="10">
                <a:ln w="9525">
                  <a:noFill/>
                  <a:miter lim="800000"/>
                  <a:headEnd/>
                  <a:tailEnd/>
                </a:ln>
                <a:solidFill>
                  <a:srgbClr val="FF0066"/>
                </a:solidFill>
                <a:latin typeface="Verdana"/>
              </a:rPr>
              <a:t>DESTACAN EN ESTA ÉPOCA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2590800"/>
            <a:ext cx="1600200" cy="533400"/>
            <a:chOff x="1200" y="1728"/>
            <a:chExt cx="720" cy="288"/>
          </a:xfrm>
        </p:grpSpPr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447800" y="15240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61950" y="1622425"/>
            <a:ext cx="249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PRIMERO EN UTILIZAR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06" name="Text Box 10">
            <a:hlinkClick r:id="rId3" action="ppaction://hlinksldjump" tooltip="Imagen observada por Robert Hooke"/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188595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s-ES_tradnl" sz="1600" b="1">
                <a:latin typeface="Verdana" charset="0"/>
              </a:rPr>
              <a:t>LA PALABRA</a:t>
            </a:r>
          </a:p>
          <a:p>
            <a:pPr algn="ctr" eaLnBrk="0" hangingPunct="0"/>
            <a:r>
              <a:rPr lang="es-ES_tradnl" sz="1600" b="1" u="sng">
                <a:latin typeface="Verdana" charset="0"/>
              </a:rPr>
              <a:t>CÉLULA</a:t>
            </a:r>
            <a:r>
              <a:rPr lang="es-ES_tradnl" sz="1600" b="1">
                <a:latin typeface="Verdana" charset="0"/>
              </a:rPr>
              <a:t> 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805613" y="2171700"/>
            <a:ext cx="2257425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RENE DUTROCHET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V="1">
            <a:off x="7894638" y="15240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132638" y="1666875"/>
            <a:ext cx="159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POSTULÓ QUE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400800" y="457200"/>
            <a:ext cx="2590800" cy="835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LA CÉLULA ES LA UNIDAD BÁSICA DE LA ESTRUCTURA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096000" y="2667000"/>
            <a:ext cx="1752600" cy="457200"/>
            <a:chOff x="1200" y="1728"/>
            <a:chExt cx="720" cy="288"/>
          </a:xfrm>
        </p:grpSpPr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V="1">
            <a:off x="1600200" y="3352800"/>
            <a:ext cx="1447800" cy="457200"/>
            <a:chOff x="1200" y="1728"/>
            <a:chExt cx="720" cy="288"/>
          </a:xfrm>
        </p:grpSpPr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723900" y="3956050"/>
            <a:ext cx="206375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ROBERT BROWN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1565275" y="43434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827088" y="4419600"/>
            <a:ext cx="191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ESTABLECIO QUÉ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20" name="Text Box 24">
            <a:hlinkClick r:id="rId3" action="ppaction://hlinksldjump" tooltip="Núcleos de ápice de raíz de cebolla"/>
          </p:cNvPr>
          <p:cNvSpPr txBox="1">
            <a:spLocks noChangeArrowheads="1"/>
          </p:cNvSpPr>
          <p:nvPr/>
        </p:nvSpPr>
        <p:spPr bwMode="auto">
          <a:xfrm>
            <a:off x="457200" y="4987925"/>
            <a:ext cx="259080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TODAS LAS CÉLU- LAS TIENEN </a:t>
            </a:r>
            <a:r>
              <a:rPr lang="es-ES_tradnl" sz="1600" b="1" u="sng">
                <a:latin typeface="Verdana" charset="0"/>
              </a:rPr>
              <a:t>NÚCLEO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 flipH="1" flipV="1">
            <a:off x="6096000" y="3352800"/>
            <a:ext cx="1524000" cy="457200"/>
            <a:chOff x="1200" y="1728"/>
            <a:chExt cx="720" cy="288"/>
          </a:xfrm>
        </p:grpSpPr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 flipH="1">
              <a:off x="1200" y="2016"/>
              <a:ext cx="720" cy="0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 flipV="1">
              <a:off x="1200" y="1728"/>
              <a:ext cx="0" cy="288"/>
            </a:xfrm>
            <a:prstGeom prst="line">
              <a:avLst/>
            </a:prstGeom>
            <a:noFill/>
            <a:ln w="19050">
              <a:solidFill>
                <a:srgbClr val="FE3014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324600" y="495300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LA UNIDAD  DE ORI- GEN DE LOS SERES VIVOS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6553200" y="3924300"/>
            <a:ext cx="2325688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RUDOLF VIRCHOW</a:t>
            </a:r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7643813" y="44196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6899275" y="4441825"/>
            <a:ext cx="156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LA CÉLULA ES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4572000" y="243840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3473450" y="1749425"/>
            <a:ext cx="2206625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latin typeface="Verdana" charset="0"/>
              </a:rPr>
              <a:t>MARIE FRANCOIS</a:t>
            </a:r>
          </a:p>
          <a:p>
            <a:pPr algn="ctr" eaLnBrk="0" hangingPunct="0"/>
            <a:r>
              <a:rPr lang="es-ES_tradnl" sz="1600" b="1">
                <a:latin typeface="Verdana" charset="0"/>
              </a:rPr>
              <a:t>BICHAT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4545013" y="12954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3200400" y="30480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LOS  ÓRGANOS ES-  TAN FORMADOS POR CÉLULAS 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3752850" y="1393825"/>
            <a:ext cx="1624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OBSERVÓ QUE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4572000" y="3486150"/>
            <a:ext cx="0" cy="5334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3371850" y="4137025"/>
            <a:ext cx="2643188" cy="58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latin typeface="Verdana" charset="0"/>
              </a:rPr>
              <a:t>THEODOR SCHWANN</a:t>
            </a:r>
          </a:p>
          <a:p>
            <a:pPr eaLnBrk="0" hangingPunct="0"/>
            <a:r>
              <a:rPr lang="es-ES_tradnl" sz="1600" b="1">
                <a:latin typeface="Verdana" charset="0"/>
              </a:rPr>
              <a:t>MATHIAS SCHLEIDEN</a:t>
            </a:r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4572000" y="4800600"/>
            <a:ext cx="0" cy="381000"/>
          </a:xfrm>
          <a:prstGeom prst="line">
            <a:avLst/>
          </a:prstGeom>
          <a:noFill/>
          <a:ln w="19050">
            <a:solidFill>
              <a:srgbClr val="FE3014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3846513" y="4791075"/>
            <a:ext cx="1563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0066"/>
                </a:solidFill>
                <a:latin typeface="Verdana" charset="0"/>
              </a:rPr>
              <a:t>LA CÉLULA ES</a:t>
            </a:r>
            <a:endParaRPr lang="es-ES" sz="1400" b="1">
              <a:solidFill>
                <a:srgbClr val="FF0066"/>
              </a:solidFill>
              <a:latin typeface="Verdana" charset="0"/>
            </a:endParaRP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3124200" y="5334000"/>
            <a:ext cx="2971800" cy="879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s-ES_tradnl" sz="1600" b="1">
                <a:latin typeface="Verdana" charset="0"/>
              </a:rPr>
              <a:t>LA UNIDAD ANATÓMICA Y ESTRUCTURAL DE LOS SERES VIVOS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971800" y="2952750"/>
            <a:ext cx="3124200" cy="533400"/>
            <a:chOff x="3168" y="1968"/>
            <a:chExt cx="2160" cy="390"/>
          </a:xfrm>
        </p:grpSpPr>
        <p:sp>
          <p:nvSpPr>
            <p:cNvPr id="55339" name="Rectangle 43"/>
            <p:cNvSpPr>
              <a:spLocks noChangeArrowheads="1"/>
            </p:cNvSpPr>
            <p:nvPr/>
          </p:nvSpPr>
          <p:spPr bwMode="auto">
            <a:xfrm>
              <a:off x="3168" y="1968"/>
              <a:ext cx="2160" cy="384"/>
            </a:xfrm>
            <a:prstGeom prst="rect">
              <a:avLst/>
            </a:prstGeom>
            <a:solidFill>
              <a:srgbClr val="FE30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340" name="Line 44"/>
            <p:cNvSpPr>
              <a:spLocks noChangeShapeType="1"/>
            </p:cNvSpPr>
            <p:nvPr/>
          </p:nvSpPr>
          <p:spPr bwMode="auto">
            <a:xfrm flipH="1">
              <a:off x="3168" y="2352"/>
              <a:ext cx="21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5341" name="Line 45"/>
            <p:cNvSpPr>
              <a:spLocks noChangeShapeType="1"/>
            </p:cNvSpPr>
            <p:nvPr/>
          </p:nvSpPr>
          <p:spPr bwMode="auto">
            <a:xfrm>
              <a:off x="3168" y="1974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3048000" y="3028950"/>
            <a:ext cx="30289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</a:rPr>
              <a:t>BIOLOGÍA MODERNA</a:t>
            </a:r>
            <a:endParaRPr lang="es-ES" sz="200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1593</Words>
  <Application>Microsoft Office PowerPoint</Application>
  <PresentationFormat>Presentación en pantalla (4:3)</PresentationFormat>
  <Paragraphs>533</Paragraphs>
  <Slides>47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63" baseType="lpstr">
      <vt:lpstr>ＭＳ Ｐゴシック</vt:lpstr>
      <vt:lpstr>Arial</vt:lpstr>
      <vt:lpstr>Arial Rounded MT Bold</vt:lpstr>
      <vt:lpstr>Book Antiqua</vt:lpstr>
      <vt:lpstr>Calibri</vt:lpstr>
      <vt:lpstr>Comic Sans MS</vt:lpstr>
      <vt:lpstr>Constantia</vt:lpstr>
      <vt:lpstr>Lucida Sans Unicode</vt:lpstr>
      <vt:lpstr>Monotype Sorts</vt:lpstr>
      <vt:lpstr>Times New Roman</vt:lpstr>
      <vt:lpstr>Trebuchet MS</vt:lpstr>
      <vt:lpstr>Verdana</vt:lpstr>
      <vt:lpstr>Wingdings</vt:lpstr>
      <vt:lpstr>Wingdings 2</vt:lpstr>
      <vt:lpstr>Wingdings 3</vt:lpstr>
      <vt:lpstr>Concurrencia</vt:lpstr>
      <vt:lpstr>BIOLOGIA GENERAL</vt:lpstr>
      <vt:lpstr>Padre de la Biología: Lamarck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Ramas de la Biología</vt:lpstr>
      <vt:lpstr>Presentación de PowerPoint</vt:lpstr>
      <vt:lpstr>Presentación de PowerPoint</vt:lpstr>
      <vt:lpstr> </vt:lpstr>
      <vt:lpstr>Estado científico</vt:lpstr>
      <vt:lpstr> PRINCIPIOS DE CIENCIA</vt:lpstr>
      <vt:lpstr>Presentación de PowerPoint</vt:lpstr>
      <vt:lpstr>Presentación de PowerPoint</vt:lpstr>
      <vt:lpstr>Método Científico</vt:lpstr>
      <vt:lpstr>Presentación de PowerPoint</vt:lpstr>
      <vt:lpstr>Características generales de los sistemas vivientes </vt:lpstr>
      <vt:lpstr>Niveles de organización</vt:lpstr>
      <vt:lpstr>Niveles de Organizacion </vt:lpstr>
      <vt:lpstr>Presentación de PowerPoint</vt:lpstr>
      <vt:lpstr>Presentación de PowerPoint</vt:lpstr>
      <vt:lpstr>Presentación de PowerPoint</vt:lpstr>
      <vt:lpstr>Presentación de PowerPoint</vt:lpstr>
      <vt:lpstr>Niveles de organización en la naturaleza</vt:lpstr>
      <vt:lpstr>Taxonomía: Clasificación hay 1.75millones de especies identificadas,  faltan 5.3 por identificar</vt:lpstr>
      <vt:lpstr>Clasificaciones taxonómicas</vt:lpstr>
      <vt:lpstr>Nombres Científicos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Tres dominios</vt:lpstr>
      <vt:lpstr>Seis reinos</vt:lpstr>
      <vt:lpstr>Procariotas (bacterias y arqueanos)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GENERAL</dc:title>
  <dc:creator>Usuario</dc:creator>
  <cp:lastModifiedBy>Luis</cp:lastModifiedBy>
  <cp:revision>5</cp:revision>
  <dcterms:created xsi:type="dcterms:W3CDTF">2012-04-11T22:58:47Z</dcterms:created>
  <dcterms:modified xsi:type="dcterms:W3CDTF">2013-12-20T00:59:35Z</dcterms:modified>
</cp:coreProperties>
</file>