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9" r:id="rId5"/>
    <p:sldId id="280" r:id="rId6"/>
    <p:sldId id="281" r:id="rId7"/>
    <p:sldId id="282" r:id="rId8"/>
    <p:sldId id="260" r:id="rId9"/>
    <p:sldId id="276" r:id="rId10"/>
    <p:sldId id="272" r:id="rId11"/>
    <p:sldId id="277" r:id="rId12"/>
    <p:sldId id="273" r:id="rId13"/>
    <p:sldId id="275" r:id="rId14"/>
    <p:sldId id="274" r:id="rId15"/>
    <p:sldId id="271" r:id="rId16"/>
    <p:sldId id="269" r:id="rId17"/>
    <p:sldId id="270" r:id="rId18"/>
    <p:sldId id="259" r:id="rId19"/>
    <p:sldId id="258" r:id="rId20"/>
    <p:sldId id="261" r:id="rId21"/>
    <p:sldId id="262" r:id="rId22"/>
    <p:sldId id="263" r:id="rId23"/>
    <p:sldId id="264" r:id="rId24"/>
    <p:sldId id="265" r:id="rId25"/>
    <p:sldId id="266" r:id="rId26"/>
    <p:sldId id="267" r:id="rId27"/>
    <p:sldId id="268" r:id="rId28"/>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PE" alt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ltLang="es-PE"/>
          </a:p>
        </p:txBody>
      </p:sp>
      <p:sp>
        <p:nvSpPr>
          <p:cNvPr id="6" name="Rectangle 6"/>
          <p:cNvSpPr>
            <a:spLocks noGrp="1" noChangeArrowheads="1"/>
          </p:cNvSpPr>
          <p:nvPr>
            <p:ph type="sldNum" sz="quarter" idx="12"/>
          </p:nvPr>
        </p:nvSpPr>
        <p:spPr>
          <a:ln/>
        </p:spPr>
        <p:txBody>
          <a:bodyPr/>
          <a:lstStyle>
            <a:lvl1pPr>
              <a:defRPr/>
            </a:lvl1pPr>
          </a:lstStyle>
          <a:p>
            <a:pPr>
              <a:defRPr/>
            </a:pPr>
            <a:fld id="{58DF8F11-9E95-409D-8729-3BC70E5A0BFF}" type="slidenum">
              <a:rPr lang="es-ES" altLang="es-PE"/>
              <a:pPr>
                <a:defRPr/>
              </a:pPr>
              <a:t>‹Nº›</a:t>
            </a:fld>
            <a:endParaRPr lang="es-ES" altLang="es-PE"/>
          </a:p>
        </p:txBody>
      </p:sp>
    </p:spTree>
    <p:extLst>
      <p:ext uri="{BB962C8B-B14F-4D97-AF65-F5344CB8AC3E}">
        <p14:creationId xmlns:p14="http://schemas.microsoft.com/office/powerpoint/2010/main" val="316575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PE" alt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ltLang="es-PE"/>
          </a:p>
        </p:txBody>
      </p:sp>
      <p:sp>
        <p:nvSpPr>
          <p:cNvPr id="6" name="Rectangle 6"/>
          <p:cNvSpPr>
            <a:spLocks noGrp="1" noChangeArrowheads="1"/>
          </p:cNvSpPr>
          <p:nvPr>
            <p:ph type="sldNum" sz="quarter" idx="12"/>
          </p:nvPr>
        </p:nvSpPr>
        <p:spPr>
          <a:ln/>
        </p:spPr>
        <p:txBody>
          <a:bodyPr/>
          <a:lstStyle>
            <a:lvl1pPr>
              <a:defRPr/>
            </a:lvl1pPr>
          </a:lstStyle>
          <a:p>
            <a:pPr>
              <a:defRPr/>
            </a:pPr>
            <a:fld id="{50C73CA8-AB3B-48B6-A136-C095FB36B8A5}" type="slidenum">
              <a:rPr lang="es-ES" altLang="es-PE"/>
              <a:pPr>
                <a:defRPr/>
              </a:pPr>
              <a:t>‹Nº›</a:t>
            </a:fld>
            <a:endParaRPr lang="es-ES" altLang="es-PE"/>
          </a:p>
        </p:txBody>
      </p:sp>
    </p:spTree>
    <p:extLst>
      <p:ext uri="{BB962C8B-B14F-4D97-AF65-F5344CB8AC3E}">
        <p14:creationId xmlns:p14="http://schemas.microsoft.com/office/powerpoint/2010/main" val="367745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PE" alt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ltLang="es-PE"/>
          </a:p>
        </p:txBody>
      </p:sp>
      <p:sp>
        <p:nvSpPr>
          <p:cNvPr id="6" name="Rectangle 6"/>
          <p:cNvSpPr>
            <a:spLocks noGrp="1" noChangeArrowheads="1"/>
          </p:cNvSpPr>
          <p:nvPr>
            <p:ph type="sldNum" sz="quarter" idx="12"/>
          </p:nvPr>
        </p:nvSpPr>
        <p:spPr>
          <a:ln/>
        </p:spPr>
        <p:txBody>
          <a:bodyPr/>
          <a:lstStyle>
            <a:lvl1pPr>
              <a:defRPr/>
            </a:lvl1pPr>
          </a:lstStyle>
          <a:p>
            <a:pPr>
              <a:defRPr/>
            </a:pPr>
            <a:fld id="{8814F53F-F1DB-42FC-A193-D497EC8ABE95}" type="slidenum">
              <a:rPr lang="es-ES" altLang="es-PE"/>
              <a:pPr>
                <a:defRPr/>
              </a:pPr>
              <a:t>‹Nº›</a:t>
            </a:fld>
            <a:endParaRPr lang="es-ES" altLang="es-PE"/>
          </a:p>
        </p:txBody>
      </p:sp>
    </p:spTree>
    <p:extLst>
      <p:ext uri="{BB962C8B-B14F-4D97-AF65-F5344CB8AC3E}">
        <p14:creationId xmlns:p14="http://schemas.microsoft.com/office/powerpoint/2010/main" val="289116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PE" alt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ltLang="es-PE"/>
          </a:p>
        </p:txBody>
      </p:sp>
      <p:sp>
        <p:nvSpPr>
          <p:cNvPr id="6" name="Rectangle 6"/>
          <p:cNvSpPr>
            <a:spLocks noGrp="1" noChangeArrowheads="1"/>
          </p:cNvSpPr>
          <p:nvPr>
            <p:ph type="sldNum" sz="quarter" idx="12"/>
          </p:nvPr>
        </p:nvSpPr>
        <p:spPr>
          <a:ln/>
        </p:spPr>
        <p:txBody>
          <a:bodyPr/>
          <a:lstStyle>
            <a:lvl1pPr>
              <a:defRPr/>
            </a:lvl1pPr>
          </a:lstStyle>
          <a:p>
            <a:pPr>
              <a:defRPr/>
            </a:pPr>
            <a:fld id="{BEE6F5FF-14DF-425D-ADDA-DD472D17439C}" type="slidenum">
              <a:rPr lang="es-ES" altLang="es-PE"/>
              <a:pPr>
                <a:defRPr/>
              </a:pPr>
              <a:t>‹Nº›</a:t>
            </a:fld>
            <a:endParaRPr lang="es-ES" altLang="es-PE"/>
          </a:p>
        </p:txBody>
      </p:sp>
    </p:spTree>
    <p:extLst>
      <p:ext uri="{BB962C8B-B14F-4D97-AF65-F5344CB8AC3E}">
        <p14:creationId xmlns:p14="http://schemas.microsoft.com/office/powerpoint/2010/main" val="150234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PE" alt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ltLang="es-PE"/>
          </a:p>
        </p:txBody>
      </p:sp>
      <p:sp>
        <p:nvSpPr>
          <p:cNvPr id="6" name="Rectangle 6"/>
          <p:cNvSpPr>
            <a:spLocks noGrp="1" noChangeArrowheads="1"/>
          </p:cNvSpPr>
          <p:nvPr>
            <p:ph type="sldNum" sz="quarter" idx="12"/>
          </p:nvPr>
        </p:nvSpPr>
        <p:spPr>
          <a:ln/>
        </p:spPr>
        <p:txBody>
          <a:bodyPr/>
          <a:lstStyle>
            <a:lvl1pPr>
              <a:defRPr/>
            </a:lvl1pPr>
          </a:lstStyle>
          <a:p>
            <a:pPr>
              <a:defRPr/>
            </a:pPr>
            <a:fld id="{C13910E4-FEF7-451C-B353-0E5238A4D0BC}" type="slidenum">
              <a:rPr lang="es-ES" altLang="es-PE"/>
              <a:pPr>
                <a:defRPr/>
              </a:pPr>
              <a:t>‹Nº›</a:t>
            </a:fld>
            <a:endParaRPr lang="es-ES" altLang="es-PE"/>
          </a:p>
        </p:txBody>
      </p:sp>
    </p:spTree>
    <p:extLst>
      <p:ext uri="{BB962C8B-B14F-4D97-AF65-F5344CB8AC3E}">
        <p14:creationId xmlns:p14="http://schemas.microsoft.com/office/powerpoint/2010/main" val="39287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PE" alt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ltLang="es-PE"/>
          </a:p>
        </p:txBody>
      </p:sp>
      <p:sp>
        <p:nvSpPr>
          <p:cNvPr id="7" name="Rectangle 6"/>
          <p:cNvSpPr>
            <a:spLocks noGrp="1" noChangeArrowheads="1"/>
          </p:cNvSpPr>
          <p:nvPr>
            <p:ph type="sldNum" sz="quarter" idx="12"/>
          </p:nvPr>
        </p:nvSpPr>
        <p:spPr>
          <a:ln/>
        </p:spPr>
        <p:txBody>
          <a:bodyPr/>
          <a:lstStyle>
            <a:lvl1pPr>
              <a:defRPr/>
            </a:lvl1pPr>
          </a:lstStyle>
          <a:p>
            <a:pPr>
              <a:defRPr/>
            </a:pPr>
            <a:fld id="{01C926A6-CFFC-4CF4-9B2D-52307E2DF7D3}" type="slidenum">
              <a:rPr lang="es-ES" altLang="es-PE"/>
              <a:pPr>
                <a:defRPr/>
              </a:pPr>
              <a:t>‹Nº›</a:t>
            </a:fld>
            <a:endParaRPr lang="es-ES" altLang="es-PE"/>
          </a:p>
        </p:txBody>
      </p:sp>
    </p:spTree>
    <p:extLst>
      <p:ext uri="{BB962C8B-B14F-4D97-AF65-F5344CB8AC3E}">
        <p14:creationId xmlns:p14="http://schemas.microsoft.com/office/powerpoint/2010/main" val="83211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PE" altLang="es-PE"/>
          </a:p>
        </p:txBody>
      </p:sp>
      <p:sp>
        <p:nvSpPr>
          <p:cNvPr id="8" name="Rectangle 5"/>
          <p:cNvSpPr>
            <a:spLocks noGrp="1" noChangeArrowheads="1"/>
          </p:cNvSpPr>
          <p:nvPr>
            <p:ph type="ftr" sz="quarter" idx="11"/>
          </p:nvPr>
        </p:nvSpPr>
        <p:spPr>
          <a:ln/>
        </p:spPr>
        <p:txBody>
          <a:bodyPr/>
          <a:lstStyle>
            <a:lvl1pPr>
              <a:defRPr/>
            </a:lvl1pPr>
          </a:lstStyle>
          <a:p>
            <a:pPr>
              <a:defRPr/>
            </a:pPr>
            <a:endParaRPr lang="es-PE" altLang="es-PE"/>
          </a:p>
        </p:txBody>
      </p:sp>
      <p:sp>
        <p:nvSpPr>
          <p:cNvPr id="9" name="Rectangle 6"/>
          <p:cNvSpPr>
            <a:spLocks noGrp="1" noChangeArrowheads="1"/>
          </p:cNvSpPr>
          <p:nvPr>
            <p:ph type="sldNum" sz="quarter" idx="12"/>
          </p:nvPr>
        </p:nvSpPr>
        <p:spPr>
          <a:ln/>
        </p:spPr>
        <p:txBody>
          <a:bodyPr/>
          <a:lstStyle>
            <a:lvl1pPr>
              <a:defRPr/>
            </a:lvl1pPr>
          </a:lstStyle>
          <a:p>
            <a:pPr>
              <a:defRPr/>
            </a:pPr>
            <a:fld id="{6E5582EC-DCFC-42FD-87E7-9C54DAB02766}" type="slidenum">
              <a:rPr lang="es-ES" altLang="es-PE"/>
              <a:pPr>
                <a:defRPr/>
              </a:pPr>
              <a:t>‹Nº›</a:t>
            </a:fld>
            <a:endParaRPr lang="es-ES" altLang="es-PE"/>
          </a:p>
        </p:txBody>
      </p:sp>
    </p:spTree>
    <p:extLst>
      <p:ext uri="{BB962C8B-B14F-4D97-AF65-F5344CB8AC3E}">
        <p14:creationId xmlns:p14="http://schemas.microsoft.com/office/powerpoint/2010/main" val="58723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PE" altLang="es-PE"/>
          </a:p>
        </p:txBody>
      </p:sp>
      <p:sp>
        <p:nvSpPr>
          <p:cNvPr id="4" name="Rectangle 5"/>
          <p:cNvSpPr>
            <a:spLocks noGrp="1" noChangeArrowheads="1"/>
          </p:cNvSpPr>
          <p:nvPr>
            <p:ph type="ftr" sz="quarter" idx="11"/>
          </p:nvPr>
        </p:nvSpPr>
        <p:spPr>
          <a:ln/>
        </p:spPr>
        <p:txBody>
          <a:bodyPr/>
          <a:lstStyle>
            <a:lvl1pPr>
              <a:defRPr/>
            </a:lvl1pPr>
          </a:lstStyle>
          <a:p>
            <a:pPr>
              <a:defRPr/>
            </a:pPr>
            <a:endParaRPr lang="es-PE" altLang="es-PE"/>
          </a:p>
        </p:txBody>
      </p:sp>
      <p:sp>
        <p:nvSpPr>
          <p:cNvPr id="5" name="Rectangle 6"/>
          <p:cNvSpPr>
            <a:spLocks noGrp="1" noChangeArrowheads="1"/>
          </p:cNvSpPr>
          <p:nvPr>
            <p:ph type="sldNum" sz="quarter" idx="12"/>
          </p:nvPr>
        </p:nvSpPr>
        <p:spPr>
          <a:ln/>
        </p:spPr>
        <p:txBody>
          <a:bodyPr/>
          <a:lstStyle>
            <a:lvl1pPr>
              <a:defRPr/>
            </a:lvl1pPr>
          </a:lstStyle>
          <a:p>
            <a:pPr>
              <a:defRPr/>
            </a:pPr>
            <a:fld id="{EC6C63C1-4E7F-45ED-A7AA-3AEA7613E3AC}" type="slidenum">
              <a:rPr lang="es-ES" altLang="es-PE"/>
              <a:pPr>
                <a:defRPr/>
              </a:pPr>
              <a:t>‹Nº›</a:t>
            </a:fld>
            <a:endParaRPr lang="es-ES" altLang="es-PE"/>
          </a:p>
        </p:txBody>
      </p:sp>
    </p:spTree>
    <p:extLst>
      <p:ext uri="{BB962C8B-B14F-4D97-AF65-F5344CB8AC3E}">
        <p14:creationId xmlns:p14="http://schemas.microsoft.com/office/powerpoint/2010/main" val="328864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PE" altLang="es-PE"/>
          </a:p>
        </p:txBody>
      </p:sp>
      <p:sp>
        <p:nvSpPr>
          <p:cNvPr id="3" name="Rectangle 5"/>
          <p:cNvSpPr>
            <a:spLocks noGrp="1" noChangeArrowheads="1"/>
          </p:cNvSpPr>
          <p:nvPr>
            <p:ph type="ftr" sz="quarter" idx="11"/>
          </p:nvPr>
        </p:nvSpPr>
        <p:spPr>
          <a:ln/>
        </p:spPr>
        <p:txBody>
          <a:bodyPr/>
          <a:lstStyle>
            <a:lvl1pPr>
              <a:defRPr/>
            </a:lvl1pPr>
          </a:lstStyle>
          <a:p>
            <a:pPr>
              <a:defRPr/>
            </a:pPr>
            <a:endParaRPr lang="es-PE" altLang="es-PE"/>
          </a:p>
        </p:txBody>
      </p:sp>
      <p:sp>
        <p:nvSpPr>
          <p:cNvPr id="4" name="Rectangle 6"/>
          <p:cNvSpPr>
            <a:spLocks noGrp="1" noChangeArrowheads="1"/>
          </p:cNvSpPr>
          <p:nvPr>
            <p:ph type="sldNum" sz="quarter" idx="12"/>
          </p:nvPr>
        </p:nvSpPr>
        <p:spPr>
          <a:ln/>
        </p:spPr>
        <p:txBody>
          <a:bodyPr/>
          <a:lstStyle>
            <a:lvl1pPr>
              <a:defRPr/>
            </a:lvl1pPr>
          </a:lstStyle>
          <a:p>
            <a:pPr>
              <a:defRPr/>
            </a:pPr>
            <a:fld id="{1A962A4F-FB21-4129-937A-DF6732E994B5}" type="slidenum">
              <a:rPr lang="es-ES" altLang="es-PE"/>
              <a:pPr>
                <a:defRPr/>
              </a:pPr>
              <a:t>‹Nº›</a:t>
            </a:fld>
            <a:endParaRPr lang="es-ES" altLang="es-PE"/>
          </a:p>
        </p:txBody>
      </p:sp>
    </p:spTree>
    <p:extLst>
      <p:ext uri="{BB962C8B-B14F-4D97-AF65-F5344CB8AC3E}">
        <p14:creationId xmlns:p14="http://schemas.microsoft.com/office/powerpoint/2010/main" val="54714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PE" alt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ltLang="es-PE"/>
          </a:p>
        </p:txBody>
      </p:sp>
      <p:sp>
        <p:nvSpPr>
          <p:cNvPr id="7" name="Rectangle 6"/>
          <p:cNvSpPr>
            <a:spLocks noGrp="1" noChangeArrowheads="1"/>
          </p:cNvSpPr>
          <p:nvPr>
            <p:ph type="sldNum" sz="quarter" idx="12"/>
          </p:nvPr>
        </p:nvSpPr>
        <p:spPr>
          <a:ln/>
        </p:spPr>
        <p:txBody>
          <a:bodyPr/>
          <a:lstStyle>
            <a:lvl1pPr>
              <a:defRPr/>
            </a:lvl1pPr>
          </a:lstStyle>
          <a:p>
            <a:pPr>
              <a:defRPr/>
            </a:pPr>
            <a:fld id="{39CFD238-F1DF-4F7D-B11A-35F7A4A66F3D}" type="slidenum">
              <a:rPr lang="es-ES" altLang="es-PE"/>
              <a:pPr>
                <a:defRPr/>
              </a:pPr>
              <a:t>‹Nº›</a:t>
            </a:fld>
            <a:endParaRPr lang="es-ES" altLang="es-PE"/>
          </a:p>
        </p:txBody>
      </p:sp>
    </p:spTree>
    <p:extLst>
      <p:ext uri="{BB962C8B-B14F-4D97-AF65-F5344CB8AC3E}">
        <p14:creationId xmlns:p14="http://schemas.microsoft.com/office/powerpoint/2010/main" val="196217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PE" alt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ltLang="es-PE"/>
          </a:p>
        </p:txBody>
      </p:sp>
      <p:sp>
        <p:nvSpPr>
          <p:cNvPr id="7" name="Rectangle 6"/>
          <p:cNvSpPr>
            <a:spLocks noGrp="1" noChangeArrowheads="1"/>
          </p:cNvSpPr>
          <p:nvPr>
            <p:ph type="sldNum" sz="quarter" idx="12"/>
          </p:nvPr>
        </p:nvSpPr>
        <p:spPr>
          <a:ln/>
        </p:spPr>
        <p:txBody>
          <a:bodyPr/>
          <a:lstStyle>
            <a:lvl1pPr>
              <a:defRPr/>
            </a:lvl1pPr>
          </a:lstStyle>
          <a:p>
            <a:pPr>
              <a:defRPr/>
            </a:pPr>
            <a:fld id="{9AEE8E4C-773C-4D69-AB61-0138D0FD9563}" type="slidenum">
              <a:rPr lang="es-ES" altLang="es-PE"/>
              <a:pPr>
                <a:defRPr/>
              </a:pPr>
              <a:t>‹Nº›</a:t>
            </a:fld>
            <a:endParaRPr lang="es-ES" altLang="es-PE"/>
          </a:p>
        </p:txBody>
      </p:sp>
    </p:spTree>
    <p:extLst>
      <p:ext uri="{BB962C8B-B14F-4D97-AF65-F5344CB8AC3E}">
        <p14:creationId xmlns:p14="http://schemas.microsoft.com/office/powerpoint/2010/main" val="310730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s-PE" altLang="es-P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s-PE" altLang="es-P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B3C611E-F6B1-4CB8-B32E-5877AE17BA9F}" type="slidenum">
              <a:rPr lang="es-ES" altLang="es-PE"/>
              <a:pPr>
                <a:defRPr/>
              </a:pPr>
              <a:t>‹Nº›</a:t>
            </a:fld>
            <a:endParaRPr lang="es-ES" alt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C:\Users\Veronica\Documents\POWERS\t991" TargetMode="External"/><Relationship Id="rId2" Type="http://schemas.openxmlformats.org/officeDocument/2006/relationships/hyperlink" Target="http://www.celiacos.com/category/cereales-toxicos/trigo/"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file:///C:\Users\Veronica\Documents\POWERS\t989" TargetMode="External"/><Relationship Id="rId4" Type="http://schemas.openxmlformats.org/officeDocument/2006/relationships/hyperlink" Target="http://www.celiacos.com/category/alimentos/harina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zonadiet.com/salud/hipercolesterol.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692150"/>
            <a:ext cx="3600450" cy="1470025"/>
          </a:xfrm>
        </p:spPr>
        <p:txBody>
          <a:bodyPr/>
          <a:lstStyle/>
          <a:p>
            <a:pPr eaLnBrk="1" hangingPunct="1">
              <a:defRPr/>
            </a:pPr>
            <a:r>
              <a:rPr lang="es-AR" altLang="es-PE" b="1" smtClean="0">
                <a:effectLst>
                  <a:outerShdw blurRad="38100" dist="38100" dir="2700000" algn="tl">
                    <a:srgbClr val="C0C0C0"/>
                  </a:outerShdw>
                </a:effectLst>
              </a:rPr>
              <a:t>NUTRICIÓN</a:t>
            </a:r>
            <a:endParaRPr lang="es-ES" altLang="es-PE" b="1" smtClean="0">
              <a:effectLst>
                <a:outerShdw blurRad="38100" dist="38100" dir="2700000" algn="tl">
                  <a:srgbClr val="C0C0C0"/>
                </a:outerShdw>
              </a:effectLst>
            </a:endParaRPr>
          </a:p>
        </p:txBody>
      </p:sp>
      <p:pic>
        <p:nvPicPr>
          <p:cNvPr id="20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73238"/>
            <a:ext cx="43815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16113"/>
            <a:ext cx="3870325"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s-AR" altLang="es-PE" b="1" smtClean="0">
                <a:solidFill>
                  <a:schemeClr val="accent2"/>
                </a:solidFill>
                <a:effectLst>
                  <a:outerShdw blurRad="38100" dist="38100" dir="2700000" algn="tl">
                    <a:srgbClr val="C0C0C0"/>
                  </a:outerShdw>
                </a:effectLst>
              </a:rPr>
              <a:t>VITAMINAS</a:t>
            </a:r>
            <a:endParaRPr lang="es-ES" altLang="es-PE" b="1" smtClean="0">
              <a:solidFill>
                <a:schemeClr val="accent2"/>
              </a:solidFill>
              <a:effectLst>
                <a:outerShdw blurRad="38100" dist="38100" dir="2700000" algn="tl">
                  <a:srgbClr val="C0C0C0"/>
                </a:outerShdw>
              </a:effectLst>
            </a:endParaRPr>
          </a:p>
        </p:txBody>
      </p:sp>
      <p:sp>
        <p:nvSpPr>
          <p:cNvPr id="11267" name="Rectangle 3"/>
          <p:cNvSpPr>
            <a:spLocks noGrp="1" noChangeArrowheads="1"/>
          </p:cNvSpPr>
          <p:nvPr>
            <p:ph type="body" idx="1"/>
          </p:nvPr>
        </p:nvSpPr>
        <p:spPr>
          <a:xfrm>
            <a:off x="468313" y="1628775"/>
            <a:ext cx="8229600" cy="4525963"/>
          </a:xfrm>
        </p:spPr>
        <p:txBody>
          <a:bodyPr/>
          <a:lstStyle/>
          <a:p>
            <a:pPr eaLnBrk="1" hangingPunct="1">
              <a:lnSpc>
                <a:spcPct val="80000"/>
              </a:lnSpc>
            </a:pPr>
            <a:r>
              <a:rPr lang="es-AR" altLang="es-PE" sz="1400" smtClean="0"/>
              <a:t>El cuerpo humano no puede sintetizar vitaminas, las debe obtener de fuentes externas, a través de la alimentación.</a:t>
            </a:r>
          </a:p>
          <a:p>
            <a:pPr eaLnBrk="1" hangingPunct="1">
              <a:lnSpc>
                <a:spcPct val="80000"/>
              </a:lnSpc>
            </a:pPr>
            <a:r>
              <a:rPr lang="es-AR" altLang="es-PE" sz="1400" b="1" smtClean="0">
                <a:solidFill>
                  <a:schemeClr val="accent2"/>
                </a:solidFill>
              </a:rPr>
              <a:t>Hidrosolubles</a:t>
            </a:r>
            <a:r>
              <a:rPr lang="es-AR" altLang="es-PE" sz="1400" smtClean="0">
                <a:solidFill>
                  <a:schemeClr val="accent2"/>
                </a:solidFill>
              </a:rPr>
              <a:t>:</a:t>
            </a:r>
            <a:r>
              <a:rPr lang="es-AR" altLang="es-PE" sz="1400" smtClean="0"/>
              <a:t> solubles en agua, no se pueden almacenar en el organismo, si se produce un exceso se eliminan rápidamente por la orina, es rara la intoxicación. solubles en grasas, se almacenan en el organismo, en el hígado. </a:t>
            </a:r>
          </a:p>
          <a:p>
            <a:pPr eaLnBrk="1" hangingPunct="1">
              <a:lnSpc>
                <a:spcPct val="80000"/>
              </a:lnSpc>
              <a:buFont typeface="Wingdings" panose="05000000000000000000" pitchFamily="2" charset="2"/>
              <a:buChar char="v"/>
            </a:pPr>
            <a:r>
              <a:rPr lang="es-AR" altLang="es-PE" sz="1400" b="1" smtClean="0">
                <a:solidFill>
                  <a:schemeClr val="accent2"/>
                </a:solidFill>
              </a:rPr>
              <a:t>C: ac. Ascórbico</a:t>
            </a:r>
          </a:p>
          <a:p>
            <a:pPr eaLnBrk="1" hangingPunct="1">
              <a:lnSpc>
                <a:spcPct val="80000"/>
              </a:lnSpc>
              <a:buFont typeface="Wingdings" panose="05000000000000000000" pitchFamily="2" charset="2"/>
              <a:buChar char="v"/>
            </a:pPr>
            <a:r>
              <a:rPr lang="es-AR" altLang="es-PE" sz="1400" b="1" smtClean="0">
                <a:solidFill>
                  <a:schemeClr val="accent2"/>
                </a:solidFill>
              </a:rPr>
              <a:t>B1 tiamina</a:t>
            </a:r>
          </a:p>
          <a:p>
            <a:pPr eaLnBrk="1" hangingPunct="1">
              <a:lnSpc>
                <a:spcPct val="80000"/>
              </a:lnSpc>
              <a:buFont typeface="Wingdings" panose="05000000000000000000" pitchFamily="2" charset="2"/>
              <a:buChar char="v"/>
            </a:pPr>
            <a:r>
              <a:rPr lang="es-AR" altLang="es-PE" sz="1400" b="1" smtClean="0">
                <a:solidFill>
                  <a:schemeClr val="accent2"/>
                </a:solidFill>
              </a:rPr>
              <a:t>B2 riboflavina</a:t>
            </a:r>
          </a:p>
          <a:p>
            <a:pPr eaLnBrk="1" hangingPunct="1">
              <a:lnSpc>
                <a:spcPct val="80000"/>
              </a:lnSpc>
              <a:buFont typeface="Wingdings" panose="05000000000000000000" pitchFamily="2" charset="2"/>
              <a:buChar char="v"/>
            </a:pPr>
            <a:r>
              <a:rPr lang="es-AR" altLang="es-PE" sz="1400" b="1" smtClean="0">
                <a:solidFill>
                  <a:schemeClr val="accent2"/>
                </a:solidFill>
              </a:rPr>
              <a:t>B3 niacina o ac. Nicotínico</a:t>
            </a:r>
          </a:p>
          <a:p>
            <a:pPr eaLnBrk="1" hangingPunct="1">
              <a:lnSpc>
                <a:spcPct val="80000"/>
              </a:lnSpc>
              <a:buFont typeface="Wingdings" panose="05000000000000000000" pitchFamily="2" charset="2"/>
              <a:buChar char="v"/>
            </a:pPr>
            <a:r>
              <a:rPr lang="es-AR" altLang="es-PE" sz="1400" b="1" smtClean="0">
                <a:solidFill>
                  <a:schemeClr val="accent2"/>
                </a:solidFill>
              </a:rPr>
              <a:t>B5 ac. Pantoténico</a:t>
            </a:r>
          </a:p>
          <a:p>
            <a:pPr eaLnBrk="1" hangingPunct="1">
              <a:lnSpc>
                <a:spcPct val="80000"/>
              </a:lnSpc>
              <a:buFont typeface="Wingdings" panose="05000000000000000000" pitchFamily="2" charset="2"/>
              <a:buChar char="v"/>
            </a:pPr>
            <a:r>
              <a:rPr lang="es-AR" altLang="es-PE" sz="1400" b="1" smtClean="0">
                <a:solidFill>
                  <a:schemeClr val="accent2"/>
                </a:solidFill>
              </a:rPr>
              <a:t>B6 piridoxina</a:t>
            </a:r>
          </a:p>
          <a:p>
            <a:pPr eaLnBrk="1" hangingPunct="1">
              <a:lnSpc>
                <a:spcPct val="80000"/>
              </a:lnSpc>
              <a:buFont typeface="Wingdings" panose="05000000000000000000" pitchFamily="2" charset="2"/>
              <a:buChar char="v"/>
            </a:pPr>
            <a:r>
              <a:rPr lang="es-AR" altLang="es-PE" sz="1400" b="1" smtClean="0">
                <a:solidFill>
                  <a:schemeClr val="accent2"/>
                </a:solidFill>
              </a:rPr>
              <a:t>B8 biotina</a:t>
            </a:r>
          </a:p>
          <a:p>
            <a:pPr eaLnBrk="1" hangingPunct="1">
              <a:lnSpc>
                <a:spcPct val="80000"/>
              </a:lnSpc>
              <a:buFont typeface="Wingdings" panose="05000000000000000000" pitchFamily="2" charset="2"/>
              <a:buChar char="v"/>
            </a:pPr>
            <a:r>
              <a:rPr lang="es-AR" altLang="es-PE" sz="1400" b="1" smtClean="0">
                <a:solidFill>
                  <a:schemeClr val="accent2"/>
                </a:solidFill>
              </a:rPr>
              <a:t>B10 folacina</a:t>
            </a:r>
          </a:p>
          <a:p>
            <a:pPr eaLnBrk="1" hangingPunct="1">
              <a:lnSpc>
                <a:spcPct val="80000"/>
              </a:lnSpc>
              <a:buFont typeface="Wingdings" panose="05000000000000000000" pitchFamily="2" charset="2"/>
              <a:buChar char="v"/>
            </a:pPr>
            <a:r>
              <a:rPr lang="es-AR" altLang="es-PE" sz="1400" b="1" smtClean="0">
                <a:solidFill>
                  <a:schemeClr val="accent2"/>
                </a:solidFill>
              </a:rPr>
              <a:t>B12 cianocobalamina</a:t>
            </a:r>
          </a:p>
          <a:p>
            <a:pPr eaLnBrk="1" hangingPunct="1">
              <a:lnSpc>
                <a:spcPct val="80000"/>
              </a:lnSpc>
            </a:pPr>
            <a:r>
              <a:rPr lang="es-AR" altLang="es-PE" sz="1400" b="1" smtClean="0">
                <a:solidFill>
                  <a:srgbClr val="008000"/>
                </a:solidFill>
              </a:rPr>
              <a:t>liposolubles</a:t>
            </a:r>
            <a:r>
              <a:rPr lang="es-AR" altLang="es-PE" sz="1400" b="1" smtClean="0">
                <a:solidFill>
                  <a:schemeClr val="hlink"/>
                </a:solidFill>
              </a:rPr>
              <a:t>:</a:t>
            </a:r>
            <a:r>
              <a:rPr lang="es-AR" altLang="es-PE" sz="1400" smtClean="0"/>
              <a:t> solubles en grasas, no se pueden almacenar en el organismo, si se produce un exceso se eliminan rápidamente por la orina, es rara la intoxicación. </a:t>
            </a:r>
          </a:p>
          <a:p>
            <a:pPr eaLnBrk="1" hangingPunct="1">
              <a:lnSpc>
                <a:spcPct val="80000"/>
              </a:lnSpc>
              <a:buFont typeface="Wingdings" panose="05000000000000000000" pitchFamily="2" charset="2"/>
              <a:buChar char="v"/>
            </a:pPr>
            <a:r>
              <a:rPr lang="es-AR" altLang="es-PE" sz="1400" b="1" smtClean="0">
                <a:solidFill>
                  <a:srgbClr val="008000"/>
                </a:solidFill>
              </a:rPr>
              <a:t>A retinol</a:t>
            </a:r>
          </a:p>
          <a:p>
            <a:pPr eaLnBrk="1" hangingPunct="1">
              <a:lnSpc>
                <a:spcPct val="80000"/>
              </a:lnSpc>
              <a:buFont typeface="Wingdings" panose="05000000000000000000" pitchFamily="2" charset="2"/>
              <a:buChar char="v"/>
            </a:pPr>
            <a:r>
              <a:rPr lang="es-AR" altLang="es-PE" sz="1400" b="1" smtClean="0">
                <a:solidFill>
                  <a:srgbClr val="008000"/>
                </a:solidFill>
              </a:rPr>
              <a:t>D calciferol</a:t>
            </a:r>
          </a:p>
          <a:p>
            <a:pPr eaLnBrk="1" hangingPunct="1">
              <a:lnSpc>
                <a:spcPct val="80000"/>
              </a:lnSpc>
              <a:buFont typeface="Wingdings" panose="05000000000000000000" pitchFamily="2" charset="2"/>
              <a:buChar char="v"/>
            </a:pPr>
            <a:r>
              <a:rPr lang="es-AR" altLang="es-PE" sz="1400" b="1" smtClean="0">
                <a:solidFill>
                  <a:srgbClr val="008000"/>
                </a:solidFill>
              </a:rPr>
              <a:t>E tocoferol</a:t>
            </a:r>
          </a:p>
          <a:p>
            <a:pPr eaLnBrk="1" hangingPunct="1">
              <a:lnSpc>
                <a:spcPct val="80000"/>
              </a:lnSpc>
              <a:buFont typeface="Wingdings" panose="05000000000000000000" pitchFamily="2" charset="2"/>
              <a:buChar char="v"/>
            </a:pPr>
            <a:r>
              <a:rPr lang="es-AR" altLang="es-PE" sz="1400" b="1" smtClean="0">
                <a:solidFill>
                  <a:srgbClr val="008000"/>
                </a:solidFill>
              </a:rPr>
              <a:t>K naftoquinona</a:t>
            </a:r>
          </a:p>
          <a:p>
            <a:pPr eaLnBrk="1" hangingPunct="1">
              <a:lnSpc>
                <a:spcPct val="80000"/>
              </a:lnSpc>
            </a:pPr>
            <a:endParaRPr lang="es-AR" altLang="es-PE" sz="1400" b="1" smtClean="0">
              <a:solidFill>
                <a:srgbClr val="008000"/>
              </a:solidFill>
            </a:endParaRPr>
          </a:p>
          <a:p>
            <a:pPr eaLnBrk="1" hangingPunct="1">
              <a:lnSpc>
                <a:spcPct val="80000"/>
              </a:lnSpc>
            </a:pPr>
            <a:endParaRPr lang="es-ES" altLang="es-PE" sz="1400" smtClean="0">
              <a:solidFill>
                <a:srgbClr val="003300"/>
              </a:solidFill>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2708275"/>
            <a:ext cx="141446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868863"/>
            <a:ext cx="14398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5062538"/>
            <a:ext cx="1398587"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100" y="2847975"/>
            <a:ext cx="14478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75374"/>
          <a:stretch>
            <a:fillRect/>
          </a:stretch>
        </p:blipFill>
        <p:spPr bwMode="auto">
          <a:xfrm>
            <a:off x="168275" y="908050"/>
            <a:ext cx="8975725" cy="417988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t="24626" b="43651"/>
          <a:stretch>
            <a:fillRect/>
          </a:stretch>
        </p:blipFill>
        <p:spPr bwMode="auto">
          <a:xfrm>
            <a:off x="323850" y="908050"/>
            <a:ext cx="8424863"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s-AR" altLang="es-PE" smtClean="0"/>
          </a:p>
        </p:txBody>
      </p:sp>
      <p:sp>
        <p:nvSpPr>
          <p:cNvPr id="15363" name="Rectangle 3"/>
          <p:cNvSpPr>
            <a:spLocks noGrp="1" noChangeArrowheads="1"/>
          </p:cNvSpPr>
          <p:nvPr>
            <p:ph type="body" idx="1"/>
          </p:nvPr>
        </p:nvSpPr>
        <p:spPr/>
        <p:txBody>
          <a:bodyPr/>
          <a:lstStyle/>
          <a:p>
            <a:pPr eaLnBrk="1" hangingPunct="1"/>
            <a:endParaRPr lang="es-AR" altLang="es-PE" smtClean="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t="56364"/>
          <a:stretch>
            <a:fillRect/>
          </a:stretch>
        </p:blipFill>
        <p:spPr bwMode="auto">
          <a:xfrm>
            <a:off x="539750" y="117475"/>
            <a:ext cx="817245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AR" altLang="es-PE" smtClean="0"/>
              <a:t>MINERALES</a:t>
            </a:r>
            <a:endParaRPr lang="es-ES" altLang="es-PE" smtClean="0"/>
          </a:p>
        </p:txBody>
      </p:sp>
      <p:sp>
        <p:nvSpPr>
          <p:cNvPr id="16387" name="Rectangle 3"/>
          <p:cNvSpPr>
            <a:spLocks noGrp="1" noChangeArrowheads="1"/>
          </p:cNvSpPr>
          <p:nvPr>
            <p:ph type="body" idx="1"/>
          </p:nvPr>
        </p:nvSpPr>
        <p:spPr/>
        <p:txBody>
          <a:bodyPr/>
          <a:lstStyle/>
          <a:p>
            <a:pPr eaLnBrk="1" hangingPunct="1">
              <a:lnSpc>
                <a:spcPct val="90000"/>
              </a:lnSpc>
            </a:pPr>
            <a:r>
              <a:rPr lang="es-AR" altLang="es-PE" sz="2800" smtClean="0"/>
              <a:t>Los más abundantes en el organismo son</a:t>
            </a:r>
          </a:p>
          <a:p>
            <a:pPr eaLnBrk="1" hangingPunct="1">
              <a:lnSpc>
                <a:spcPct val="90000"/>
              </a:lnSpc>
              <a:buFont typeface="Wingdings" panose="05000000000000000000" pitchFamily="2" charset="2"/>
              <a:buChar char="v"/>
            </a:pPr>
            <a:r>
              <a:rPr lang="es-AR" altLang="es-PE" sz="2800" smtClean="0"/>
              <a:t>Sodio</a:t>
            </a:r>
          </a:p>
          <a:p>
            <a:pPr eaLnBrk="1" hangingPunct="1">
              <a:lnSpc>
                <a:spcPct val="90000"/>
              </a:lnSpc>
              <a:buFont typeface="Wingdings" panose="05000000000000000000" pitchFamily="2" charset="2"/>
              <a:buChar char="v"/>
            </a:pPr>
            <a:r>
              <a:rPr lang="es-AR" altLang="es-PE" sz="2800" smtClean="0"/>
              <a:t>Potasio</a:t>
            </a:r>
          </a:p>
          <a:p>
            <a:pPr eaLnBrk="1" hangingPunct="1">
              <a:lnSpc>
                <a:spcPct val="90000"/>
              </a:lnSpc>
              <a:buFont typeface="Wingdings" panose="05000000000000000000" pitchFamily="2" charset="2"/>
              <a:buChar char="v"/>
            </a:pPr>
            <a:r>
              <a:rPr lang="es-AR" altLang="es-PE" sz="2800" smtClean="0"/>
              <a:t>Calcio</a:t>
            </a:r>
          </a:p>
          <a:p>
            <a:pPr eaLnBrk="1" hangingPunct="1">
              <a:lnSpc>
                <a:spcPct val="90000"/>
              </a:lnSpc>
              <a:buFont typeface="Wingdings" panose="05000000000000000000" pitchFamily="2" charset="2"/>
              <a:buChar char="v"/>
            </a:pPr>
            <a:r>
              <a:rPr lang="es-AR" altLang="es-PE" sz="2800" smtClean="0"/>
              <a:t>Magnesio</a:t>
            </a:r>
          </a:p>
          <a:p>
            <a:pPr eaLnBrk="1" hangingPunct="1">
              <a:lnSpc>
                <a:spcPct val="90000"/>
              </a:lnSpc>
              <a:buFont typeface="Wingdings" panose="05000000000000000000" pitchFamily="2" charset="2"/>
              <a:buChar char="v"/>
            </a:pPr>
            <a:r>
              <a:rPr lang="es-AR" altLang="es-PE" sz="2800" smtClean="0"/>
              <a:t>Hierro</a:t>
            </a:r>
          </a:p>
          <a:p>
            <a:pPr eaLnBrk="1" hangingPunct="1">
              <a:lnSpc>
                <a:spcPct val="90000"/>
              </a:lnSpc>
              <a:buFont typeface="Wingdings" panose="05000000000000000000" pitchFamily="2" charset="2"/>
              <a:buChar char="v"/>
            </a:pPr>
            <a:r>
              <a:rPr lang="es-AR" altLang="es-PE" sz="2800" smtClean="0"/>
              <a:t>Fósforo</a:t>
            </a:r>
          </a:p>
          <a:p>
            <a:pPr eaLnBrk="1" hangingPunct="1">
              <a:lnSpc>
                <a:spcPct val="90000"/>
              </a:lnSpc>
              <a:buFont typeface="Wingdings" panose="05000000000000000000" pitchFamily="2" charset="2"/>
              <a:buChar char="v"/>
            </a:pPr>
            <a:r>
              <a:rPr lang="es-AR" altLang="es-PE" sz="2800" smtClean="0"/>
              <a:t>Cloro</a:t>
            </a:r>
          </a:p>
          <a:p>
            <a:pPr eaLnBrk="1" hangingPunct="1">
              <a:lnSpc>
                <a:spcPct val="90000"/>
              </a:lnSpc>
              <a:buFont typeface="Wingdings" panose="05000000000000000000" pitchFamily="2" charset="2"/>
              <a:buChar char="v"/>
            </a:pPr>
            <a:r>
              <a:rPr lang="es-AR" altLang="es-PE" sz="2800" smtClean="0"/>
              <a:t>Azufre</a:t>
            </a:r>
          </a:p>
          <a:p>
            <a:pPr eaLnBrk="1" hangingPunct="1">
              <a:lnSpc>
                <a:spcPct val="90000"/>
              </a:lnSpc>
              <a:buFont typeface="Wingdings" panose="05000000000000000000" pitchFamily="2" charset="2"/>
              <a:buNone/>
            </a:pPr>
            <a:endParaRPr lang="es-ES" altLang="es-PE" sz="2800"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420938"/>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s-AR" altLang="es-PE" smtClean="0"/>
          </a:p>
        </p:txBody>
      </p:sp>
      <p:sp>
        <p:nvSpPr>
          <p:cNvPr id="17411" name="Rectangle 3"/>
          <p:cNvSpPr>
            <a:spLocks noGrp="1" noChangeArrowheads="1"/>
          </p:cNvSpPr>
          <p:nvPr>
            <p:ph type="body" idx="1"/>
          </p:nvPr>
        </p:nvSpPr>
        <p:spPr/>
        <p:txBody>
          <a:bodyPr/>
          <a:lstStyle/>
          <a:p>
            <a:pPr eaLnBrk="1" hangingPunct="1"/>
            <a:endParaRPr lang="es-AR" altLang="es-PE" smtClean="0"/>
          </a:p>
        </p:txBody>
      </p:sp>
      <p:pic>
        <p:nvPicPr>
          <p:cNvPr id="17412" name="Picture 7"/>
          <p:cNvPicPr>
            <a:picLocks noChangeAspect="1" noChangeArrowheads="1"/>
          </p:cNvPicPr>
          <p:nvPr/>
        </p:nvPicPr>
        <p:blipFill>
          <a:blip r:embed="rId2">
            <a:extLst>
              <a:ext uri="{28A0092B-C50C-407E-A947-70E740481C1C}">
                <a14:useLocalDpi xmlns:a14="http://schemas.microsoft.com/office/drawing/2010/main" val="0"/>
              </a:ext>
            </a:extLst>
          </a:blip>
          <a:srcRect b="53781"/>
          <a:stretch>
            <a:fillRect/>
          </a:stretch>
        </p:blipFill>
        <p:spPr bwMode="auto">
          <a:xfrm>
            <a:off x="0" y="7747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s-AR" altLang="es-PE" smtClean="0"/>
          </a:p>
        </p:txBody>
      </p:sp>
      <p:sp>
        <p:nvSpPr>
          <p:cNvPr id="18435" name="Rectangle 3"/>
          <p:cNvSpPr>
            <a:spLocks noGrp="1" noChangeArrowheads="1"/>
          </p:cNvSpPr>
          <p:nvPr>
            <p:ph type="body" idx="1"/>
          </p:nvPr>
        </p:nvSpPr>
        <p:spPr>
          <a:xfrm>
            <a:off x="468313" y="1628775"/>
            <a:ext cx="8229600" cy="4525963"/>
          </a:xfrm>
        </p:spPr>
        <p:txBody>
          <a:bodyPr/>
          <a:lstStyle/>
          <a:p>
            <a:pPr eaLnBrk="1" hangingPunct="1"/>
            <a:endParaRPr lang="es-AR" altLang="es-PE" smtClean="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t="46303"/>
          <a:stretch>
            <a:fillRect/>
          </a:stretch>
        </p:blipFill>
        <p:spPr bwMode="auto">
          <a:xfrm>
            <a:off x="0" y="241300"/>
            <a:ext cx="9144000" cy="62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850" y="549275"/>
            <a:ext cx="8229600" cy="4525963"/>
          </a:xfrm>
        </p:spPr>
        <p:txBody>
          <a:bodyPr/>
          <a:lstStyle/>
          <a:p>
            <a:pPr eaLnBrk="1" hangingPunct="1">
              <a:lnSpc>
                <a:spcPct val="90000"/>
              </a:lnSpc>
              <a:defRPr/>
            </a:pPr>
            <a:r>
              <a:rPr lang="es-AR" altLang="es-PE" sz="2800" b="1" smtClean="0">
                <a:solidFill>
                  <a:schemeClr val="hlink"/>
                </a:solidFill>
                <a:effectLst>
                  <a:outerShdw blurRad="38100" dist="38100" dir="2700000" algn="tl">
                    <a:srgbClr val="C0C0C0"/>
                  </a:outerShdw>
                </a:effectLst>
              </a:rPr>
              <a:t>MACRONUTRIENTES:</a:t>
            </a:r>
          </a:p>
          <a:p>
            <a:pPr eaLnBrk="1" hangingPunct="1">
              <a:lnSpc>
                <a:spcPct val="90000"/>
              </a:lnSpc>
              <a:buFontTx/>
              <a:buNone/>
              <a:defRPr/>
            </a:pPr>
            <a:r>
              <a:rPr lang="es-AR" altLang="es-PE" sz="2800" smtClean="0"/>
              <a:t>Son los que se necesitan en grandes cantidades:</a:t>
            </a:r>
          </a:p>
          <a:p>
            <a:pPr eaLnBrk="1" hangingPunct="1">
              <a:lnSpc>
                <a:spcPct val="90000"/>
              </a:lnSpc>
              <a:buFontTx/>
              <a:buNone/>
              <a:defRPr/>
            </a:pPr>
            <a:r>
              <a:rPr lang="es-AR" altLang="es-PE" sz="2800" smtClean="0"/>
              <a:t>Son: </a:t>
            </a:r>
          </a:p>
          <a:p>
            <a:pPr eaLnBrk="1" hangingPunct="1">
              <a:lnSpc>
                <a:spcPct val="90000"/>
              </a:lnSpc>
              <a:buFont typeface="Wingdings" panose="05000000000000000000" pitchFamily="2" charset="2"/>
              <a:buChar char="Ø"/>
              <a:defRPr/>
            </a:pPr>
            <a:r>
              <a:rPr lang="es-AR" altLang="es-PE" sz="2800" smtClean="0"/>
              <a:t>Hidratos de carbono</a:t>
            </a:r>
          </a:p>
          <a:p>
            <a:pPr eaLnBrk="1" hangingPunct="1">
              <a:lnSpc>
                <a:spcPct val="90000"/>
              </a:lnSpc>
              <a:buFont typeface="Wingdings" panose="05000000000000000000" pitchFamily="2" charset="2"/>
              <a:buChar char="Ø"/>
              <a:defRPr/>
            </a:pPr>
            <a:r>
              <a:rPr lang="es-AR" altLang="es-PE" sz="2800" smtClean="0"/>
              <a:t>Proteínas</a:t>
            </a:r>
          </a:p>
          <a:p>
            <a:pPr eaLnBrk="1" hangingPunct="1">
              <a:lnSpc>
                <a:spcPct val="90000"/>
              </a:lnSpc>
              <a:buFont typeface="Wingdings" panose="05000000000000000000" pitchFamily="2" charset="2"/>
              <a:buChar char="Ø"/>
              <a:defRPr/>
            </a:pPr>
            <a:r>
              <a:rPr lang="es-AR" altLang="es-PE" sz="2800" smtClean="0"/>
              <a:t>Grasas</a:t>
            </a:r>
          </a:p>
          <a:p>
            <a:pPr eaLnBrk="1" hangingPunct="1">
              <a:lnSpc>
                <a:spcPct val="90000"/>
              </a:lnSpc>
              <a:buFont typeface="Wingdings" panose="05000000000000000000" pitchFamily="2" charset="2"/>
              <a:buChar char="Ø"/>
              <a:defRPr/>
            </a:pPr>
            <a:r>
              <a:rPr lang="es-AR" altLang="es-PE" sz="2800" smtClean="0"/>
              <a:t>Agua</a:t>
            </a:r>
          </a:p>
          <a:p>
            <a:pPr eaLnBrk="1" hangingPunct="1">
              <a:lnSpc>
                <a:spcPct val="90000"/>
              </a:lnSpc>
              <a:buFont typeface="Wingdings" panose="05000000000000000000" pitchFamily="2" charset="2"/>
              <a:buChar char="Ø"/>
              <a:defRPr/>
            </a:pPr>
            <a:endParaRPr lang="es-AR" altLang="es-PE" sz="2800" smtClean="0"/>
          </a:p>
          <a:p>
            <a:pPr eaLnBrk="1" hangingPunct="1">
              <a:lnSpc>
                <a:spcPct val="90000"/>
              </a:lnSpc>
              <a:buFontTx/>
              <a:buNone/>
              <a:defRPr/>
            </a:pPr>
            <a:r>
              <a:rPr lang="es-AR" altLang="es-PE" sz="2800" smtClean="0"/>
              <a:t> </a:t>
            </a:r>
            <a:endParaRPr lang="es-ES" altLang="es-PE" sz="2800" smtClean="0"/>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700213"/>
            <a:ext cx="1779587"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636838"/>
            <a:ext cx="3198812"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292600"/>
            <a:ext cx="14859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4076700"/>
            <a:ext cx="188436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s-AR" altLang="es-PE" b="1" smtClean="0">
                <a:solidFill>
                  <a:schemeClr val="hlink"/>
                </a:solidFill>
                <a:effectLst>
                  <a:outerShdw blurRad="38100" dist="38100" dir="2700000" algn="tl">
                    <a:srgbClr val="C0C0C0"/>
                  </a:outerShdw>
                </a:effectLst>
              </a:rPr>
              <a:t>HIDRATOS DE CARBONO</a:t>
            </a:r>
            <a:endParaRPr lang="es-ES" altLang="es-PE" b="1" smtClean="0">
              <a:solidFill>
                <a:schemeClr val="hlink"/>
              </a:solidFill>
              <a:effectLst>
                <a:outerShdw blurRad="38100" dist="38100" dir="2700000" algn="tl">
                  <a:srgbClr val="C0C0C0"/>
                </a:outerShdw>
              </a:effectLst>
            </a:endParaRPr>
          </a:p>
        </p:txBody>
      </p:sp>
      <p:sp>
        <p:nvSpPr>
          <p:cNvPr id="20483" name="Rectangle 3"/>
          <p:cNvSpPr>
            <a:spLocks noGrp="1" noChangeArrowheads="1"/>
          </p:cNvSpPr>
          <p:nvPr>
            <p:ph type="body" idx="1"/>
          </p:nvPr>
        </p:nvSpPr>
        <p:spPr>
          <a:xfrm>
            <a:off x="457200" y="1600200"/>
            <a:ext cx="8229600" cy="2405063"/>
          </a:xfrm>
        </p:spPr>
        <p:txBody>
          <a:bodyPr/>
          <a:lstStyle/>
          <a:p>
            <a:pPr eaLnBrk="1" hangingPunct="1">
              <a:lnSpc>
                <a:spcPct val="90000"/>
              </a:lnSpc>
            </a:pPr>
            <a:r>
              <a:rPr lang="es-AR" altLang="es-PE" sz="2400" smtClean="0"/>
              <a:t>Constituyen la principal fuente de energía para el organismo.</a:t>
            </a:r>
          </a:p>
          <a:p>
            <a:pPr eaLnBrk="1" hangingPunct="1">
              <a:lnSpc>
                <a:spcPct val="90000"/>
              </a:lnSpc>
            </a:pPr>
            <a:r>
              <a:rPr lang="es-AR" altLang="es-PE" sz="2400" smtClean="0"/>
              <a:t>Un gramo de hidrato de carbono aporta 4 kilocalorías.</a:t>
            </a:r>
          </a:p>
          <a:p>
            <a:pPr eaLnBrk="1" hangingPunct="1">
              <a:lnSpc>
                <a:spcPct val="90000"/>
              </a:lnSpc>
            </a:pPr>
            <a:r>
              <a:rPr lang="es-AR" altLang="es-PE" sz="2400" smtClean="0"/>
              <a:t>Los hidratos de carbono están presentes en la mayoría de los alimentos, especialmente en los de origen vegetal como las frutas y los cereales.</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05263"/>
            <a:ext cx="38798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500438"/>
            <a:ext cx="21812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s-AR" altLang="es-PE" smtClean="0"/>
              <a:t>NUTRICIÓN</a:t>
            </a:r>
            <a:endParaRPr lang="es-ES" altLang="es-PE" smtClean="0"/>
          </a:p>
        </p:txBody>
      </p:sp>
      <p:sp>
        <p:nvSpPr>
          <p:cNvPr id="3075" name="Rectangle 3"/>
          <p:cNvSpPr>
            <a:spLocks noGrp="1" noChangeArrowheads="1"/>
          </p:cNvSpPr>
          <p:nvPr>
            <p:ph type="body" idx="1"/>
          </p:nvPr>
        </p:nvSpPr>
        <p:spPr>
          <a:xfrm>
            <a:off x="457200" y="1600200"/>
            <a:ext cx="8229600" cy="3124200"/>
          </a:xfrm>
        </p:spPr>
        <p:txBody>
          <a:bodyPr/>
          <a:lstStyle/>
          <a:p>
            <a:pPr eaLnBrk="1" hangingPunct="1"/>
            <a:r>
              <a:rPr lang="es-AR" altLang="es-PE" sz="2800" smtClean="0"/>
              <a:t>Son todos los procesos que realiza el organismo para </a:t>
            </a:r>
            <a:r>
              <a:rPr lang="es-AR" altLang="es-PE" sz="2800" smtClean="0">
                <a:solidFill>
                  <a:schemeClr val="accent2"/>
                </a:solidFill>
              </a:rPr>
              <a:t>transformar un alimento en sustancias más simples</a:t>
            </a:r>
            <a:r>
              <a:rPr lang="es-AR" altLang="es-PE" sz="2800" smtClean="0"/>
              <a:t>, incorporarlas y transportarlas a todo el organismo, </a:t>
            </a:r>
            <a:r>
              <a:rPr lang="es-AR" altLang="es-PE" sz="2800" smtClean="0">
                <a:solidFill>
                  <a:schemeClr val="hlink"/>
                </a:solidFill>
              </a:rPr>
              <a:t>para aportar la energía necesaria</a:t>
            </a:r>
            <a:r>
              <a:rPr lang="es-AR" altLang="es-PE" sz="2800" smtClean="0"/>
              <a:t> para su funcionamiento y los materiales necesarios para su construcción.</a:t>
            </a:r>
            <a:endParaRPr lang="es-ES" altLang="es-PE" sz="2800"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437063"/>
            <a:ext cx="3179763"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292600"/>
            <a:ext cx="23812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476250"/>
            <a:ext cx="8229600" cy="3024188"/>
          </a:xfrm>
        </p:spPr>
        <p:txBody>
          <a:bodyPr/>
          <a:lstStyle/>
          <a:p>
            <a:pPr eaLnBrk="1" hangingPunct="1">
              <a:lnSpc>
                <a:spcPct val="90000"/>
              </a:lnSpc>
            </a:pPr>
            <a:r>
              <a:rPr lang="es-AR" altLang="es-PE" sz="2400" smtClean="0"/>
              <a:t>No todos los hidratos de carbono de la alimentación pueden ser degradados por enzimas digestivas del ser humano, por ejemplo la </a:t>
            </a:r>
            <a:r>
              <a:rPr lang="es-AR" altLang="es-PE" sz="2400" smtClean="0">
                <a:solidFill>
                  <a:schemeClr val="hlink"/>
                </a:solidFill>
              </a:rPr>
              <a:t>CELULOSA.</a:t>
            </a:r>
            <a:r>
              <a:rPr lang="es-AR" altLang="es-PE" sz="2400" smtClean="0"/>
              <a:t> Este polisacárido no aporta nutrientes y se elimina por las heces.</a:t>
            </a:r>
          </a:p>
          <a:p>
            <a:pPr eaLnBrk="1" hangingPunct="1">
              <a:lnSpc>
                <a:spcPct val="90000"/>
              </a:lnSpc>
            </a:pPr>
            <a:r>
              <a:rPr lang="es-AR" altLang="es-PE" sz="2400" smtClean="0"/>
              <a:t>La fibra previene la constipación al estimular y facilitar la motilidad intestinal, protegen de enfermedades como la hemorroides y enfermedades cardiovasculares, ya que disminuyen el colesterol sanguíneo. </a:t>
            </a:r>
            <a:endParaRPr lang="es-ES" altLang="es-PE" sz="2400" smtClean="0"/>
          </a:p>
          <a:p>
            <a:pPr eaLnBrk="1" hangingPunct="1">
              <a:lnSpc>
                <a:spcPct val="90000"/>
              </a:lnSpc>
            </a:pPr>
            <a:endParaRPr lang="es-ES" altLang="es-PE" sz="2400" smtClean="0"/>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429000"/>
            <a:ext cx="41433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284538"/>
            <a:ext cx="24098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4221163"/>
            <a:ext cx="181927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AR" altLang="es-PE" sz="3600" smtClean="0"/>
              <a:t>ALIMENTOS COMUNES QUE TIENEN HIDRATOS DE CARBONO</a:t>
            </a:r>
            <a:endParaRPr lang="es-ES" altLang="es-PE" sz="3600" smtClean="0"/>
          </a:p>
        </p:txBody>
      </p:sp>
      <p:sp>
        <p:nvSpPr>
          <p:cNvPr id="22531" name="Rectangle 3"/>
          <p:cNvSpPr>
            <a:spLocks noGrp="1" noChangeArrowheads="1"/>
          </p:cNvSpPr>
          <p:nvPr>
            <p:ph type="body" idx="1"/>
          </p:nvPr>
        </p:nvSpPr>
        <p:spPr>
          <a:xfrm>
            <a:off x="457200" y="1600200"/>
            <a:ext cx="8229600" cy="5068888"/>
          </a:xfrm>
        </p:spPr>
        <p:txBody>
          <a:bodyPr/>
          <a:lstStyle/>
          <a:p>
            <a:pPr eaLnBrk="1" hangingPunct="1">
              <a:lnSpc>
                <a:spcPct val="80000"/>
              </a:lnSpc>
            </a:pPr>
            <a:r>
              <a:rPr lang="es-ES" altLang="es-PE" sz="1600" b="1" smtClean="0">
                <a:solidFill>
                  <a:schemeClr val="hlink"/>
                </a:solidFill>
              </a:rPr>
              <a:t>Cereales</a:t>
            </a:r>
            <a:r>
              <a:rPr lang="es-ES" altLang="es-PE" sz="1600" smtClean="0"/>
              <a:t>: Son la principal fuente de carbohidratos, destacando el arroz, trigo, maíz, cebada, centeno, avena y mijo. En general contienen un 65-75% de su peso de carbohidratos, 6-12% de proteínas de bajo valor biológico y 1-5% de grasa. En su mayor parte contienen almidón, aunque también son una importante fuente de fibra.</a:t>
            </a:r>
            <a:br>
              <a:rPr lang="es-ES" altLang="es-PE" sz="1600" smtClean="0"/>
            </a:br>
            <a:endParaRPr lang="es-ES" altLang="es-PE" sz="1600" smtClean="0"/>
          </a:p>
          <a:p>
            <a:pPr eaLnBrk="1" hangingPunct="1">
              <a:lnSpc>
                <a:spcPct val="80000"/>
              </a:lnSpc>
            </a:pPr>
            <a:r>
              <a:rPr lang="es-ES" altLang="es-PE" sz="1600" b="1" smtClean="0">
                <a:solidFill>
                  <a:schemeClr val="hlink"/>
                </a:solidFill>
              </a:rPr>
              <a:t>Azúcar</a:t>
            </a:r>
            <a:r>
              <a:rPr lang="es-ES" altLang="es-PE" sz="1600" smtClean="0"/>
              <a:t>: Por importancia es la segunda fuente de carbohidratos. Se obtiene principalmente de la caña y de la remolacha, aunque también puede proceder de otras fuentes (maíz, patata, miel, melaza, arce, etc). La producción de azúcar de caña continua aumentado a razón de un 2% anual, mientras que la producción de remolacha disminuye. La contribución del azúcar a la dieta occidental representa un 10-12% del aporte calórico total.</a:t>
            </a:r>
            <a:br>
              <a:rPr lang="es-ES" altLang="es-PE" sz="1600" smtClean="0"/>
            </a:br>
            <a:endParaRPr lang="es-ES" altLang="es-PE" sz="1600" smtClean="0"/>
          </a:p>
          <a:p>
            <a:pPr eaLnBrk="1" hangingPunct="1">
              <a:lnSpc>
                <a:spcPct val="80000"/>
              </a:lnSpc>
            </a:pPr>
            <a:r>
              <a:rPr lang="es-ES" altLang="es-PE" sz="1600" b="1" smtClean="0">
                <a:solidFill>
                  <a:schemeClr val="hlink"/>
                </a:solidFill>
              </a:rPr>
              <a:t>Raíces y Tubérculos:</a:t>
            </a:r>
            <a:r>
              <a:rPr lang="es-ES" altLang="es-PE" sz="1600" smtClean="0"/>
              <a:t> Es la tercera fuente de carbohidratos. En este grupo el mas importante es la patata que se consume en casi todo el mundo. Su principal carbohidrato es el almidón que representa el 70-75% de su composición, pero también contienen azúcares simples. </a:t>
            </a:r>
            <a:br>
              <a:rPr lang="es-ES" altLang="es-PE" sz="1600" smtClean="0"/>
            </a:br>
            <a:endParaRPr lang="es-ES" altLang="es-PE" sz="1600" smtClean="0"/>
          </a:p>
          <a:p>
            <a:pPr eaLnBrk="1" hangingPunct="1">
              <a:lnSpc>
                <a:spcPct val="80000"/>
              </a:lnSpc>
            </a:pPr>
            <a:r>
              <a:rPr lang="es-ES" altLang="es-PE" sz="1600" b="1" smtClean="0">
                <a:solidFill>
                  <a:schemeClr val="hlink"/>
                </a:solidFill>
              </a:rPr>
              <a:t>Legumbres, vegetales, frutas y otras fuentes:</a:t>
            </a:r>
            <a:r>
              <a:rPr lang="es-ES" altLang="es-PE" sz="1600" smtClean="0"/>
              <a:t> Cuantitativamente los vegetales y las frutas tienen una mayor producción que las legumbres, pero su contenido en hidratos de carbono es sensiblemente menor. Las legumbres tienen un alto contenido en carbohidratos (50-60% de su peso seco) y son una de las fuentes de carbohidratos más importantes en nuestro medio, también son ricas en proteínas aunque de bajo valor biológico. Los vegetales y las frutas son una importante fuente de fibra. </a:t>
            </a:r>
          </a:p>
          <a:p>
            <a:pPr eaLnBrk="1" hangingPunct="1">
              <a:lnSpc>
                <a:spcPct val="80000"/>
              </a:lnSpc>
            </a:pPr>
            <a:endParaRPr lang="es-ES" altLang="es-PE" sz="16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AR" altLang="es-PE" sz="4000" smtClean="0"/>
              <a:t>ALIMENTOS COMUNES QUE CONTIENEN FIBRA</a:t>
            </a:r>
            <a:endParaRPr lang="es-ES" altLang="es-PE" sz="4000" smtClean="0"/>
          </a:p>
        </p:txBody>
      </p:sp>
      <p:sp>
        <p:nvSpPr>
          <p:cNvPr id="23555" name="Rectangle 3"/>
          <p:cNvSpPr>
            <a:spLocks noGrp="1" noChangeArrowheads="1"/>
          </p:cNvSpPr>
          <p:nvPr>
            <p:ph type="body" idx="1"/>
          </p:nvPr>
        </p:nvSpPr>
        <p:spPr/>
        <p:txBody>
          <a:bodyPr/>
          <a:lstStyle/>
          <a:p>
            <a:pPr eaLnBrk="1" hangingPunct="1">
              <a:lnSpc>
                <a:spcPct val="90000"/>
              </a:lnSpc>
            </a:pPr>
            <a:r>
              <a:rPr lang="es-ES" altLang="es-PE" sz="2400" smtClean="0"/>
              <a:t>Salvado de </a:t>
            </a:r>
            <a:r>
              <a:rPr lang="es-ES" altLang="es-PE" sz="2400" smtClean="0">
                <a:hlinkClick r:id="rId2"/>
                <a:hlinkMouseOver r:id="rId3" action="ppaction://hlinkfile"/>
              </a:rPr>
              <a:t>trigo</a:t>
            </a:r>
            <a:r>
              <a:rPr lang="es-ES" altLang="es-PE" sz="2400" smtClean="0"/>
              <a:t>. </a:t>
            </a:r>
          </a:p>
          <a:p>
            <a:pPr eaLnBrk="1" hangingPunct="1">
              <a:lnSpc>
                <a:spcPct val="90000"/>
              </a:lnSpc>
            </a:pPr>
            <a:r>
              <a:rPr lang="es-ES" altLang="es-PE" sz="2400" smtClean="0">
                <a:hlinkClick r:id="rId4"/>
                <a:hlinkMouseOver r:id="rId5" action="ppaction://hlinkfile"/>
              </a:rPr>
              <a:t>cereales</a:t>
            </a:r>
            <a:r>
              <a:rPr lang="es-ES" altLang="es-PE" sz="2400" smtClean="0"/>
              <a:t> de salvado. </a:t>
            </a:r>
          </a:p>
          <a:p>
            <a:pPr eaLnBrk="1" hangingPunct="1">
              <a:lnSpc>
                <a:spcPct val="90000"/>
              </a:lnSpc>
            </a:pPr>
            <a:r>
              <a:rPr lang="es-ES" altLang="es-PE" sz="2400" smtClean="0"/>
              <a:t>Harina integral. </a:t>
            </a:r>
          </a:p>
          <a:p>
            <a:pPr eaLnBrk="1" hangingPunct="1">
              <a:lnSpc>
                <a:spcPct val="90000"/>
              </a:lnSpc>
            </a:pPr>
            <a:r>
              <a:rPr lang="es-ES" altLang="es-PE" sz="2400" smtClean="0"/>
              <a:t>Pan integral. </a:t>
            </a:r>
          </a:p>
          <a:p>
            <a:pPr eaLnBrk="1" hangingPunct="1">
              <a:lnSpc>
                <a:spcPct val="90000"/>
              </a:lnSpc>
            </a:pPr>
            <a:r>
              <a:rPr lang="es-ES" altLang="es-PE" sz="2400" smtClean="0"/>
              <a:t>Frutas. </a:t>
            </a:r>
          </a:p>
          <a:p>
            <a:pPr eaLnBrk="1" hangingPunct="1">
              <a:lnSpc>
                <a:spcPct val="90000"/>
              </a:lnSpc>
            </a:pPr>
            <a:r>
              <a:rPr lang="es-ES" altLang="es-PE" sz="2400" smtClean="0"/>
              <a:t>Legumbres. </a:t>
            </a:r>
          </a:p>
          <a:p>
            <a:pPr eaLnBrk="1" hangingPunct="1">
              <a:lnSpc>
                <a:spcPct val="90000"/>
              </a:lnSpc>
            </a:pPr>
            <a:r>
              <a:rPr lang="es-ES" altLang="es-PE" sz="2400" smtClean="0"/>
              <a:t>Hortalizas. </a:t>
            </a:r>
          </a:p>
          <a:p>
            <a:pPr eaLnBrk="1" hangingPunct="1">
              <a:lnSpc>
                <a:spcPct val="90000"/>
              </a:lnSpc>
            </a:pPr>
            <a:r>
              <a:rPr lang="es-ES" altLang="es-PE" sz="2400" smtClean="0"/>
              <a:t>Galletitas integrales. </a:t>
            </a:r>
          </a:p>
          <a:p>
            <a:pPr eaLnBrk="1" hangingPunct="1">
              <a:lnSpc>
                <a:spcPct val="90000"/>
              </a:lnSpc>
            </a:pPr>
            <a:r>
              <a:rPr lang="es-ES" altLang="es-PE" sz="2400" smtClean="0"/>
              <a:t>Margarina con fibra. </a:t>
            </a:r>
          </a:p>
          <a:p>
            <a:pPr eaLnBrk="1" hangingPunct="1">
              <a:lnSpc>
                <a:spcPct val="90000"/>
              </a:lnSpc>
            </a:pPr>
            <a:r>
              <a:rPr lang="es-ES" altLang="es-PE" sz="2400" smtClean="0"/>
              <a:t>Leche con fibra. </a:t>
            </a:r>
          </a:p>
          <a:p>
            <a:pPr eaLnBrk="1" hangingPunct="1">
              <a:lnSpc>
                <a:spcPct val="90000"/>
              </a:lnSpc>
            </a:pPr>
            <a:r>
              <a:rPr lang="es-ES" altLang="es-PE" sz="2400" smtClean="0"/>
              <a:t>Pastas con harina integral. </a:t>
            </a:r>
          </a:p>
          <a:p>
            <a:pPr eaLnBrk="1" hangingPunct="1">
              <a:lnSpc>
                <a:spcPct val="90000"/>
              </a:lnSpc>
            </a:pPr>
            <a:endParaRPr lang="es-ES" altLang="es-PE" sz="2400" smtClean="0"/>
          </a:p>
        </p:txBody>
      </p:sp>
      <p:pic>
        <p:nvPicPr>
          <p:cNvPr id="2355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2133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s-AR" altLang="es-PE" b="1" smtClean="0">
                <a:solidFill>
                  <a:schemeClr val="hlink"/>
                </a:solidFill>
                <a:effectLst>
                  <a:outerShdw blurRad="38100" dist="38100" dir="2700000" algn="tl">
                    <a:srgbClr val="C0C0C0"/>
                  </a:outerShdw>
                </a:effectLst>
              </a:rPr>
              <a:t>PROTEÍNAS</a:t>
            </a:r>
            <a:endParaRPr lang="es-ES" altLang="es-PE" b="1" smtClean="0">
              <a:solidFill>
                <a:schemeClr val="hlink"/>
              </a:solidFill>
              <a:effectLst>
                <a:outerShdw blurRad="38100" dist="38100" dir="2700000" algn="tl">
                  <a:srgbClr val="C0C0C0"/>
                </a:outerShdw>
              </a:effectLst>
            </a:endParaRPr>
          </a:p>
        </p:txBody>
      </p:sp>
      <p:sp>
        <p:nvSpPr>
          <p:cNvPr id="24579" name="Rectangle 3"/>
          <p:cNvSpPr>
            <a:spLocks noGrp="1" noChangeArrowheads="1"/>
          </p:cNvSpPr>
          <p:nvPr>
            <p:ph type="body" idx="1"/>
          </p:nvPr>
        </p:nvSpPr>
        <p:spPr/>
        <p:txBody>
          <a:bodyPr/>
          <a:lstStyle/>
          <a:p>
            <a:pPr eaLnBrk="1" hangingPunct="1">
              <a:lnSpc>
                <a:spcPct val="90000"/>
              </a:lnSpc>
            </a:pPr>
            <a:r>
              <a:rPr lang="es-AR" altLang="es-PE" sz="2400" smtClean="0"/>
              <a:t>Tienen función estructural porque son necesarias para construir las membranas celulares, los músculos, necesarios para la reparación de tejidos.</a:t>
            </a:r>
          </a:p>
          <a:p>
            <a:pPr eaLnBrk="1" hangingPunct="1">
              <a:lnSpc>
                <a:spcPct val="90000"/>
              </a:lnSpc>
            </a:pPr>
            <a:r>
              <a:rPr lang="es-AR" altLang="es-PE" sz="2400" smtClean="0"/>
              <a:t>Un gramo de proteínas aporta 4 kilocalorías.</a:t>
            </a:r>
          </a:p>
          <a:p>
            <a:pPr eaLnBrk="1" hangingPunct="1">
              <a:lnSpc>
                <a:spcPct val="90000"/>
              </a:lnSpc>
            </a:pPr>
            <a:r>
              <a:rPr lang="es-AR" altLang="es-PE" sz="2400" smtClean="0"/>
              <a:t>Existen proteínas que tienen otras funciones como las enzimas, los anticuerpos y proteínas transportadoras.</a:t>
            </a:r>
          </a:p>
          <a:p>
            <a:pPr eaLnBrk="1" hangingPunct="1">
              <a:lnSpc>
                <a:spcPct val="90000"/>
              </a:lnSpc>
            </a:pPr>
            <a:r>
              <a:rPr lang="es-AR" altLang="es-PE" sz="2400" smtClean="0"/>
              <a:t>Están formadas por los aminoácidos y existen 20 de ellos. Pero el organismo solo puede sintetizar algunos: </a:t>
            </a:r>
            <a:r>
              <a:rPr lang="es-AR" altLang="es-PE" sz="2400" smtClean="0">
                <a:solidFill>
                  <a:schemeClr val="accent2"/>
                </a:solidFill>
              </a:rPr>
              <a:t>aa no esenciales</a:t>
            </a:r>
            <a:r>
              <a:rPr lang="es-AR" altLang="es-PE" sz="2400" smtClean="0"/>
              <a:t>.</a:t>
            </a:r>
          </a:p>
          <a:p>
            <a:pPr eaLnBrk="1" hangingPunct="1">
              <a:lnSpc>
                <a:spcPct val="90000"/>
              </a:lnSpc>
            </a:pPr>
            <a:r>
              <a:rPr lang="es-AR" altLang="es-PE" sz="2400" smtClean="0"/>
              <a:t>Hay aa que no puede formar el organismo y debemos incorporarlos con los alimentos: </a:t>
            </a:r>
            <a:r>
              <a:rPr lang="es-AR" altLang="es-PE" sz="2400" smtClean="0">
                <a:solidFill>
                  <a:schemeClr val="accent2"/>
                </a:solidFill>
              </a:rPr>
              <a:t>aa esenciales</a:t>
            </a:r>
            <a:endParaRPr lang="es-ES" altLang="es-PE" sz="2400" smtClean="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5589588"/>
            <a:ext cx="8229600" cy="719137"/>
          </a:xfrm>
        </p:spPr>
        <p:txBody>
          <a:bodyPr/>
          <a:lstStyle/>
          <a:p>
            <a:pPr eaLnBrk="1" hangingPunct="1">
              <a:lnSpc>
                <a:spcPct val="80000"/>
              </a:lnSpc>
            </a:pPr>
            <a:r>
              <a:rPr lang="es-ES" altLang="es-PE" sz="1200" smtClean="0"/>
              <a:t>Clasificación de los aminoácidos en esenciales y no esenciales. * Aminoácidos considerados esenciales en ciertas circunstancias especiales en donde se incrementan las demandas orgánicas (entrenamiento, competición, etc.).1 La histidina es un aminoácido considerado esencial durante la infancia. </a:t>
            </a:r>
          </a:p>
        </p:txBody>
      </p:sp>
      <p:pic>
        <p:nvPicPr>
          <p:cNvPr id="25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0"/>
            <a:ext cx="6192838"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AR" altLang="es-PE" sz="4000" smtClean="0"/>
              <a:t>ALIMENTOS COMUNES QUE TIENEN PROTEÍNAS</a:t>
            </a:r>
            <a:endParaRPr lang="es-ES" altLang="es-PE" sz="4000" smtClean="0"/>
          </a:p>
        </p:txBody>
      </p:sp>
      <p:sp>
        <p:nvSpPr>
          <p:cNvPr id="26627"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Char char="Ø"/>
            </a:pPr>
            <a:r>
              <a:rPr lang="es-ES" altLang="es-PE" sz="2800" i="1" smtClean="0">
                <a:solidFill>
                  <a:schemeClr val="accent2"/>
                </a:solidFill>
              </a:rPr>
              <a:t>Fuentes Excelentes de Proteína:</a:t>
            </a:r>
            <a:r>
              <a:rPr lang="es-ES" altLang="es-PE" sz="2800" smtClean="0">
                <a:solidFill>
                  <a:schemeClr val="accent2"/>
                </a:solidFill>
              </a:rPr>
              <a:t> </a:t>
            </a:r>
          </a:p>
          <a:p>
            <a:pPr eaLnBrk="1" hangingPunct="1">
              <a:lnSpc>
                <a:spcPct val="80000"/>
              </a:lnSpc>
            </a:pPr>
            <a:r>
              <a:rPr lang="es-ES" altLang="es-PE" sz="2800" smtClean="0"/>
              <a:t>garbanzos, carne magra, leche de vaca, lentejas, leche de soja, huevo hervido, pan, y queso </a:t>
            </a:r>
            <a:endParaRPr lang="es-ES" altLang="es-PE" sz="2800" i="1" smtClean="0"/>
          </a:p>
          <a:p>
            <a:pPr eaLnBrk="1" hangingPunct="1">
              <a:lnSpc>
                <a:spcPct val="80000"/>
              </a:lnSpc>
              <a:buFont typeface="Wingdings" panose="05000000000000000000" pitchFamily="2" charset="2"/>
              <a:buChar char="Ø"/>
            </a:pPr>
            <a:r>
              <a:rPr lang="es-ES" altLang="es-PE" sz="2800" i="1" smtClean="0">
                <a:solidFill>
                  <a:schemeClr val="accent2"/>
                </a:solidFill>
              </a:rPr>
              <a:t>Fuentes Buenas de Proteína:</a:t>
            </a:r>
            <a:r>
              <a:rPr lang="es-ES" altLang="es-PE" sz="2800" smtClean="0">
                <a:solidFill>
                  <a:schemeClr val="accent2"/>
                </a:solidFill>
              </a:rPr>
              <a:t> </a:t>
            </a:r>
          </a:p>
          <a:p>
            <a:pPr eaLnBrk="1" hangingPunct="1">
              <a:lnSpc>
                <a:spcPct val="80000"/>
              </a:lnSpc>
            </a:pPr>
            <a:r>
              <a:rPr lang="es-ES" altLang="es-PE" sz="2800" smtClean="0"/>
              <a:t>arroz integral, brócoli, papas, y avena.</a:t>
            </a:r>
            <a:endParaRPr lang="es-ES" altLang="es-PE" sz="2800" i="1" smtClean="0"/>
          </a:p>
          <a:p>
            <a:pPr eaLnBrk="1" hangingPunct="1">
              <a:lnSpc>
                <a:spcPct val="80000"/>
              </a:lnSpc>
              <a:buFont typeface="Wingdings" panose="05000000000000000000" pitchFamily="2" charset="2"/>
              <a:buChar char="Ø"/>
            </a:pPr>
            <a:r>
              <a:rPr lang="es-ES" altLang="es-PE" sz="2800" i="1" smtClean="0">
                <a:solidFill>
                  <a:schemeClr val="accent2"/>
                </a:solidFill>
              </a:rPr>
              <a:t>Fuentes Bajas de Proteína:</a:t>
            </a:r>
            <a:r>
              <a:rPr lang="es-ES" altLang="es-PE" sz="2800" smtClean="0"/>
              <a:t> </a:t>
            </a:r>
          </a:p>
          <a:p>
            <a:pPr eaLnBrk="1" hangingPunct="1">
              <a:lnSpc>
                <a:spcPct val="80000"/>
              </a:lnSpc>
            </a:pPr>
            <a:r>
              <a:rPr lang="es-ES" altLang="es-PE" sz="2800" smtClean="0"/>
              <a:t>zanahorias, manzanas, crema, manteca o margarina, aceite vegetal, azúcar o jarabe (estos últimos casi no contienen ninguna proteína medible)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s-AR" altLang="es-PE" b="1" smtClean="0">
                <a:solidFill>
                  <a:schemeClr val="accent2"/>
                </a:solidFill>
                <a:effectLst>
                  <a:outerShdw blurRad="38100" dist="38100" dir="2700000" algn="tl">
                    <a:srgbClr val="C0C0C0"/>
                  </a:outerShdw>
                </a:effectLst>
              </a:rPr>
              <a:t>GRASAS</a:t>
            </a:r>
            <a:endParaRPr lang="es-ES" altLang="es-PE" b="1" smtClean="0">
              <a:solidFill>
                <a:schemeClr val="accent2"/>
              </a:solidFill>
              <a:effectLst>
                <a:outerShdw blurRad="38100" dist="38100" dir="2700000" algn="tl">
                  <a:srgbClr val="C0C0C0"/>
                </a:outerShdw>
              </a:effectLst>
            </a:endParaRPr>
          </a:p>
        </p:txBody>
      </p:sp>
      <p:sp>
        <p:nvSpPr>
          <p:cNvPr id="27651" name="Rectangle 3"/>
          <p:cNvSpPr>
            <a:spLocks noGrp="1" noChangeArrowheads="1"/>
          </p:cNvSpPr>
          <p:nvPr>
            <p:ph type="body" idx="1"/>
          </p:nvPr>
        </p:nvSpPr>
        <p:spPr>
          <a:xfrm>
            <a:off x="457200" y="1600200"/>
            <a:ext cx="8229600" cy="4924425"/>
          </a:xfrm>
        </p:spPr>
        <p:txBody>
          <a:bodyPr/>
          <a:lstStyle/>
          <a:p>
            <a:pPr eaLnBrk="1" hangingPunct="1">
              <a:lnSpc>
                <a:spcPct val="80000"/>
              </a:lnSpc>
            </a:pPr>
            <a:r>
              <a:rPr lang="es-AR" altLang="es-PE" sz="2000" smtClean="0"/>
              <a:t>Un gramo de grasa aporta 9 kilocalorías.</a:t>
            </a:r>
          </a:p>
          <a:p>
            <a:pPr eaLnBrk="1" hangingPunct="1">
              <a:lnSpc>
                <a:spcPct val="80000"/>
              </a:lnSpc>
            </a:pPr>
            <a:r>
              <a:rPr lang="es-AR" altLang="es-PE" sz="2000" smtClean="0"/>
              <a:t>Los lípidos son los nutrientes energéticos que el organismo utiliza para formar el tejido adiposo, el depósito de energía más abundante.</a:t>
            </a:r>
          </a:p>
          <a:p>
            <a:pPr eaLnBrk="1" hangingPunct="1">
              <a:lnSpc>
                <a:spcPct val="80000"/>
              </a:lnSpc>
            </a:pPr>
            <a:r>
              <a:rPr lang="es-AR" altLang="es-PE" sz="2000" smtClean="0"/>
              <a:t>Son fundamentales para la absorción de vitaminas liposolubles A, D, E y K</a:t>
            </a:r>
          </a:p>
          <a:p>
            <a:pPr eaLnBrk="1" hangingPunct="1">
              <a:lnSpc>
                <a:spcPct val="80000"/>
              </a:lnSpc>
            </a:pPr>
            <a:r>
              <a:rPr lang="es-ES" altLang="es-PE" sz="2000" smtClean="0"/>
              <a:t>Como en el caso de las proteínas, existen grasas esenciales y no esenciales. Las esenciales son aquellas que el organismo no puede sintetizar, y son: </a:t>
            </a:r>
            <a:r>
              <a:rPr lang="es-ES" altLang="es-PE" sz="2000" smtClean="0">
                <a:solidFill>
                  <a:schemeClr val="accent2"/>
                </a:solidFill>
              </a:rPr>
              <a:t>el ácido linoléico omega-6</a:t>
            </a:r>
            <a:r>
              <a:rPr lang="es-ES" altLang="es-PE" sz="2000" smtClean="0"/>
              <a:t> y el </a:t>
            </a:r>
            <a:r>
              <a:rPr lang="es-ES" altLang="es-PE" sz="2000" smtClean="0">
                <a:solidFill>
                  <a:schemeClr val="accent2"/>
                </a:solidFill>
              </a:rPr>
              <a:t>linolénico omega-3</a:t>
            </a:r>
            <a:r>
              <a:rPr lang="es-ES" altLang="es-PE" sz="2000" smtClean="0"/>
              <a:t>, aunque normalmente no se encuentran ausentes del organismo ya que están contenidos en carnes, fiambres, pescados, huevos, etc. </a:t>
            </a:r>
          </a:p>
          <a:p>
            <a:pPr eaLnBrk="1" hangingPunct="1">
              <a:lnSpc>
                <a:spcPct val="80000"/>
              </a:lnSpc>
            </a:pPr>
            <a:r>
              <a:rPr lang="es-ES" altLang="es-PE" sz="2000" smtClean="0"/>
              <a:t>Los ácidos grasos producen un efecto de </a:t>
            </a:r>
            <a:r>
              <a:rPr lang="es-ES" altLang="es-PE" sz="2000" smtClean="0">
                <a:hlinkClick r:id="rId2"/>
              </a:rPr>
              <a:t>disminución de los niveles de colesterol</a:t>
            </a:r>
            <a:r>
              <a:rPr lang="es-ES" altLang="es-PE" sz="2000" smtClean="0"/>
              <a:t> y triglicéridos, y a su vez reducen la agregación plaquetaria en las arterias. Esto implica que las plaquetas que circulan en sangre no se adhieren unas con otras, previniendo así la formación de coágulos.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s-AR" altLang="es-PE" sz="4000" smtClean="0"/>
              <a:t>ALIMENTOS QUE CONTIENEN GRASAS</a:t>
            </a:r>
            <a:endParaRPr lang="es-ES" altLang="es-PE" sz="4000" smtClean="0"/>
          </a:p>
        </p:txBody>
      </p:sp>
      <p:sp>
        <p:nvSpPr>
          <p:cNvPr id="28675" name="Rectangle 3"/>
          <p:cNvSpPr>
            <a:spLocks noGrp="1" noChangeArrowheads="1"/>
          </p:cNvSpPr>
          <p:nvPr>
            <p:ph type="body" idx="1"/>
          </p:nvPr>
        </p:nvSpPr>
        <p:spPr>
          <a:xfrm>
            <a:off x="457200" y="1600200"/>
            <a:ext cx="8229600" cy="4924425"/>
          </a:xfrm>
        </p:spPr>
        <p:txBody>
          <a:bodyPr/>
          <a:lstStyle/>
          <a:p>
            <a:pPr eaLnBrk="1" hangingPunct="1">
              <a:lnSpc>
                <a:spcPct val="80000"/>
              </a:lnSpc>
              <a:buFont typeface="Wingdings" panose="05000000000000000000" pitchFamily="2" charset="2"/>
              <a:buChar char="Ø"/>
            </a:pPr>
            <a:r>
              <a:rPr lang="es-ES" altLang="es-PE" sz="2000" b="1" smtClean="0"/>
              <a:t>Alimentos ricos en grasas insaturadas:</a:t>
            </a:r>
            <a:r>
              <a:rPr lang="es-ES" altLang="es-PE" sz="2000" smtClean="0"/>
              <a:t> Este tipo de grasa se dividen en dos tipos: las monoinsaturadas y las poliinsaturadas.</a:t>
            </a:r>
          </a:p>
          <a:p>
            <a:pPr eaLnBrk="1" hangingPunct="1">
              <a:lnSpc>
                <a:spcPct val="80000"/>
              </a:lnSpc>
              <a:buFont typeface="Wingdings" panose="05000000000000000000" pitchFamily="2" charset="2"/>
              <a:buChar char="Ø"/>
            </a:pPr>
            <a:r>
              <a:rPr lang="es-ES" altLang="es-PE" sz="2000" b="1" smtClean="0"/>
              <a:t>Monoinsaturadas: </a:t>
            </a:r>
            <a:r>
              <a:rPr lang="es-ES" altLang="es-PE" sz="2000" smtClean="0"/>
              <a:t>aceitunas, frutos secos, palta y sus aceites. </a:t>
            </a:r>
          </a:p>
          <a:p>
            <a:pPr eaLnBrk="1" hangingPunct="1">
              <a:lnSpc>
                <a:spcPct val="80000"/>
              </a:lnSpc>
              <a:buFont typeface="Wingdings" panose="05000000000000000000" pitchFamily="2" charset="2"/>
              <a:buChar char="Ø"/>
            </a:pPr>
            <a:r>
              <a:rPr lang="es-ES" altLang="es-PE" sz="2000" b="1" smtClean="0"/>
              <a:t>Poliinsaturadas:</a:t>
            </a:r>
            <a:r>
              <a:rPr lang="es-ES" altLang="es-PE" sz="2000" smtClean="0"/>
              <a:t> </a:t>
            </a:r>
          </a:p>
          <a:p>
            <a:pPr lvl="1" eaLnBrk="1" hangingPunct="1">
              <a:lnSpc>
                <a:spcPct val="80000"/>
              </a:lnSpc>
            </a:pPr>
            <a:r>
              <a:rPr lang="es-ES" altLang="es-PE" sz="1800" b="1" smtClean="0"/>
              <a:t>Grasas poliinsaturadas Omega 3:</a:t>
            </a:r>
            <a:r>
              <a:rPr lang="es-ES" altLang="es-PE" sz="1800" smtClean="0"/>
              <a:t> salmón, caballa, arenque, trucha, nueces, semillas de soja, semillas de lino y sus aceites. </a:t>
            </a:r>
          </a:p>
          <a:p>
            <a:pPr lvl="1" eaLnBrk="1" hangingPunct="1">
              <a:lnSpc>
                <a:spcPct val="80000"/>
              </a:lnSpc>
            </a:pPr>
            <a:r>
              <a:rPr lang="es-ES" altLang="es-PE" sz="1800" b="1" smtClean="0"/>
              <a:t>Grasas poliinsaturadas Omega 6: </a:t>
            </a:r>
            <a:r>
              <a:rPr lang="es-ES" altLang="es-PE" sz="1800" smtClean="0"/>
              <a:t>semillas de girasol, germen de trigo, sésamo, soja, maíz y sus aceites. </a:t>
            </a:r>
          </a:p>
          <a:p>
            <a:pPr eaLnBrk="1" hangingPunct="1">
              <a:lnSpc>
                <a:spcPct val="80000"/>
              </a:lnSpc>
              <a:buFont typeface="Wingdings" panose="05000000000000000000" pitchFamily="2" charset="2"/>
              <a:buChar char="Ø"/>
            </a:pPr>
            <a:r>
              <a:rPr lang="es-ES" altLang="es-PE" sz="2000" b="1" smtClean="0"/>
              <a:t>Alimentos ricos en grasas saturadas:</a:t>
            </a:r>
            <a:endParaRPr lang="es-ES" altLang="es-PE" sz="2000" smtClean="0"/>
          </a:p>
          <a:p>
            <a:pPr eaLnBrk="1" hangingPunct="1">
              <a:lnSpc>
                <a:spcPct val="80000"/>
              </a:lnSpc>
            </a:pPr>
            <a:r>
              <a:rPr lang="es-ES" altLang="es-PE" sz="2000" smtClean="0"/>
              <a:t>Mantequilla, queso, carne, productos cárnicos (como salchichas, hamburguesas…), leche y yogures enteros, tartas y masas, manteca, sebo de vaca, margarinas duras y grasas para pastelería, aceite de coco y aceite de palma.</a:t>
            </a:r>
          </a:p>
          <a:p>
            <a:pPr eaLnBrk="1" hangingPunct="1">
              <a:lnSpc>
                <a:spcPct val="80000"/>
              </a:lnSpc>
              <a:buFont typeface="Wingdings" panose="05000000000000000000" pitchFamily="2" charset="2"/>
              <a:buChar char="Ø"/>
            </a:pPr>
            <a:r>
              <a:rPr lang="es-AR" altLang="es-PE" sz="2000" b="1" smtClean="0"/>
              <a:t>Alimentos ricos en colesterol</a:t>
            </a:r>
          </a:p>
          <a:p>
            <a:pPr eaLnBrk="1" hangingPunct="1">
              <a:lnSpc>
                <a:spcPct val="80000"/>
              </a:lnSpc>
            </a:pPr>
            <a:r>
              <a:rPr lang="es-ES" altLang="es-PE" sz="2000" smtClean="0"/>
              <a:t>Yema de huevo, Carnes, Productos lácteos, Órganos (como el hígado), Manteca. </a:t>
            </a:r>
          </a:p>
          <a:p>
            <a:pPr eaLnBrk="1" hangingPunct="1">
              <a:lnSpc>
                <a:spcPct val="80000"/>
              </a:lnSpc>
            </a:pPr>
            <a:endParaRPr lang="es-ES" altLang="es-PE"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1-Piramide_alim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7704138"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Grp="1" noChangeArrowheads="1"/>
          </p:cNvSpPr>
          <p:nvPr>
            <p:ph type="title"/>
          </p:nvPr>
        </p:nvSpPr>
        <p:spPr>
          <a:xfrm>
            <a:off x="457200" y="274638"/>
            <a:ext cx="8229600" cy="777875"/>
          </a:xfrm>
        </p:spPr>
        <p:txBody>
          <a:bodyPr/>
          <a:lstStyle/>
          <a:p>
            <a:r>
              <a:rPr lang="es-MX" altLang="es-PE" smtClean="0"/>
              <a:t>LOS ALIMENTOS</a:t>
            </a:r>
            <a:endParaRPr lang="es-PE" altLang="es-PE"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549275"/>
            <a:ext cx="484505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8424863"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p:txBody>
          <a:bodyPr/>
          <a:lstStyle/>
          <a:p>
            <a:r>
              <a:rPr lang="es-MX" altLang="es-PE" smtClean="0"/>
              <a:t>CLASES DE ALIMENTOS</a:t>
            </a:r>
            <a:endParaRPr lang="es-PE" altLang="es-PE"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323850" y="549275"/>
            <a:ext cx="8229600" cy="4525963"/>
          </a:xfrm>
        </p:spPr>
        <p:txBody>
          <a:bodyPr/>
          <a:lstStyle/>
          <a:p>
            <a:pPr eaLnBrk="1" hangingPunct="1">
              <a:lnSpc>
                <a:spcPct val="90000"/>
              </a:lnSpc>
              <a:defRPr/>
            </a:pPr>
            <a:r>
              <a:rPr lang="es-AR" altLang="es-PE" b="1" smtClean="0">
                <a:solidFill>
                  <a:schemeClr val="hlink"/>
                </a:solidFill>
                <a:effectLst>
                  <a:outerShdw blurRad="38100" dist="38100" dir="2700000" algn="tl">
                    <a:srgbClr val="C0C0C0"/>
                  </a:outerShdw>
                </a:effectLst>
              </a:rPr>
              <a:t>MICRONUTRIENTES:</a:t>
            </a:r>
          </a:p>
          <a:p>
            <a:pPr eaLnBrk="1" hangingPunct="1">
              <a:lnSpc>
                <a:spcPct val="90000"/>
              </a:lnSpc>
              <a:buFontTx/>
              <a:buNone/>
              <a:defRPr/>
            </a:pPr>
            <a:r>
              <a:rPr lang="es-AR" altLang="es-PE" smtClean="0"/>
              <a:t>Son los que se necesitan en pequeñas cantidades:</a:t>
            </a:r>
          </a:p>
          <a:p>
            <a:pPr eaLnBrk="1" hangingPunct="1">
              <a:lnSpc>
                <a:spcPct val="90000"/>
              </a:lnSpc>
              <a:buFontTx/>
              <a:buNone/>
              <a:defRPr/>
            </a:pPr>
            <a:r>
              <a:rPr lang="es-AR" altLang="es-PE" smtClean="0"/>
              <a:t>Son: </a:t>
            </a:r>
          </a:p>
          <a:p>
            <a:pPr eaLnBrk="1" hangingPunct="1">
              <a:lnSpc>
                <a:spcPct val="90000"/>
              </a:lnSpc>
              <a:buFont typeface="Wingdings" panose="05000000000000000000" pitchFamily="2" charset="2"/>
              <a:buChar char="Ø"/>
              <a:defRPr/>
            </a:pPr>
            <a:r>
              <a:rPr lang="es-AR" altLang="es-PE" smtClean="0"/>
              <a:t>Vitaminas</a:t>
            </a:r>
          </a:p>
          <a:p>
            <a:pPr eaLnBrk="1" hangingPunct="1">
              <a:lnSpc>
                <a:spcPct val="90000"/>
              </a:lnSpc>
              <a:buFont typeface="Wingdings" panose="05000000000000000000" pitchFamily="2" charset="2"/>
              <a:buChar char="Ø"/>
              <a:defRPr/>
            </a:pPr>
            <a:r>
              <a:rPr lang="es-AR" altLang="es-PE" smtClean="0"/>
              <a:t>Minerales</a:t>
            </a:r>
          </a:p>
          <a:p>
            <a:pPr eaLnBrk="1" hangingPunct="1">
              <a:lnSpc>
                <a:spcPct val="90000"/>
              </a:lnSpc>
              <a:buFont typeface="Wingdings" panose="05000000000000000000" pitchFamily="2" charset="2"/>
              <a:buChar char="Ø"/>
              <a:defRPr/>
            </a:pPr>
            <a:endParaRPr lang="es-AR" altLang="es-PE" smtClean="0"/>
          </a:p>
          <a:p>
            <a:pPr eaLnBrk="1" hangingPunct="1">
              <a:lnSpc>
                <a:spcPct val="90000"/>
              </a:lnSpc>
              <a:buFontTx/>
              <a:buNone/>
              <a:defRPr/>
            </a:pPr>
            <a:r>
              <a:rPr lang="es-AR" altLang="es-PE" smtClean="0"/>
              <a:t> </a:t>
            </a:r>
            <a:endParaRPr lang="es-ES" altLang="es-PE" smtClean="0"/>
          </a:p>
        </p:txBody>
      </p:sp>
      <p:pic>
        <p:nvPicPr>
          <p:cNvPr id="92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916113"/>
            <a:ext cx="23812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860800"/>
            <a:ext cx="178117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vitami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775"/>
            <a:ext cx="84963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p:cNvSpPr>
            <a:spLocks noGrp="1" noChangeArrowheads="1"/>
          </p:cNvSpPr>
          <p:nvPr>
            <p:ph type="title"/>
          </p:nvPr>
        </p:nvSpPr>
        <p:spPr/>
        <p:txBody>
          <a:bodyPr/>
          <a:lstStyle/>
          <a:p>
            <a:r>
              <a:rPr lang="es-MX" altLang="es-PE" sz="3400" smtClean="0"/>
              <a:t>LAS VITAMINAS EN LOS ALIMENTOS</a:t>
            </a:r>
            <a:endParaRPr lang="es-PE" altLang="es-PE" sz="340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125</TotalTime>
  <Words>995</Words>
  <Application>Microsoft Office PowerPoint</Application>
  <PresentationFormat>Presentación en pantalla (4:3)</PresentationFormat>
  <Paragraphs>102</Paragraphs>
  <Slides>27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Calibri</vt:lpstr>
      <vt:lpstr>Wingdings</vt:lpstr>
      <vt:lpstr>Diseño predeterminado</vt:lpstr>
      <vt:lpstr>NUTRICIÓN</vt:lpstr>
      <vt:lpstr>NUTRICIÓN</vt:lpstr>
      <vt:lpstr>LOS ALIMENTOS</vt:lpstr>
      <vt:lpstr>Presentación de PowerPoint</vt:lpstr>
      <vt:lpstr>CLASES DE ALIMENTOS</vt:lpstr>
      <vt:lpstr>Presentación de PowerPoint</vt:lpstr>
      <vt:lpstr>Presentación de PowerPoint</vt:lpstr>
      <vt:lpstr>Presentación de PowerPoint</vt:lpstr>
      <vt:lpstr>LAS VITAMINAS EN LOS ALIMENTOS</vt:lpstr>
      <vt:lpstr>VITAMINAS</vt:lpstr>
      <vt:lpstr>Presentación de PowerPoint</vt:lpstr>
      <vt:lpstr>Presentación de PowerPoint</vt:lpstr>
      <vt:lpstr>Presentación de PowerPoint</vt:lpstr>
      <vt:lpstr>Presentación de PowerPoint</vt:lpstr>
      <vt:lpstr>MINERALES</vt:lpstr>
      <vt:lpstr>Presentación de PowerPoint</vt:lpstr>
      <vt:lpstr>Presentación de PowerPoint</vt:lpstr>
      <vt:lpstr>Presentación de PowerPoint</vt:lpstr>
      <vt:lpstr>HIDRATOS DE CARBONO</vt:lpstr>
      <vt:lpstr>Presentación de PowerPoint</vt:lpstr>
      <vt:lpstr>ALIMENTOS COMUNES QUE TIENEN HIDRATOS DE CARBONO</vt:lpstr>
      <vt:lpstr>ALIMENTOS COMUNES QUE CONTIENEN FIBRA</vt:lpstr>
      <vt:lpstr>PROTEÍNAS</vt:lpstr>
      <vt:lpstr>Presentación de PowerPoint</vt:lpstr>
      <vt:lpstr>ALIMENTOS COMUNES QUE TIENEN PROTEÍNAS</vt:lpstr>
      <vt:lpstr>GRASAS</vt:lpstr>
      <vt:lpstr>ALIMENTOS QUE CONTIENEN GRASAS</vt:lpstr>
    </vt:vector>
  </TitlesOfParts>
  <Company>Verónica Graciela Rosso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NUTRICIÓN</dc:title>
  <dc:creator>Veronica</dc:creator>
  <cp:lastModifiedBy>Luis</cp:lastModifiedBy>
  <cp:revision>19</cp:revision>
  <dcterms:created xsi:type="dcterms:W3CDTF">2009-11-19T18:21:34Z</dcterms:created>
  <dcterms:modified xsi:type="dcterms:W3CDTF">2014-06-11T18:49:43Z</dcterms:modified>
</cp:coreProperties>
</file>