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3.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57.xml" Type="http://schemas.openxmlformats.org/officeDocument/2006/relationships/slide" Id="rId62"/><Relationship Target="slides/slide56.xml" Type="http://schemas.openxmlformats.org/officeDocument/2006/relationships/slide" Id="rId61"/><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2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2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w="9525"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b" anchorCtr="0"/>
          <a:lstStyle>
            <a:lvl1pPr algn="l" rtl="0" marR="0" indent="0" marL="0">
              <a:spcBef>
                <a:spcPts val="0"/>
              </a:spcBef>
              <a:defRPr strike="noStrike" u="none" b="0" cap="none" baseline="0" sz="12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b" anchorCtr="0"/>
          <a:lstStyle>
            <a:lvl1pPr algn="r" rtl="0" marR="0" indent="0" marL="0">
              <a:spcBef>
                <a:spcPts val="0"/>
              </a:spcBef>
              <a:defRPr strike="noStrike" u="none" b="0" cap="none" baseline="0" sz="12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 name="Shape 3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5" name="Shape 10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2" name="Shape 1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0" name="Shape 1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7" name="Shape 1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3" name="Shape 14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9" name="Shape 14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6" name="Shape 1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6" name="Shape 1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5" name="Shape 1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5" name="Shape 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7" name="Shape 18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None/>
            </a:pPr>
            <a:r>
              <a:rPr strike="noStrike" u="none" b="0" cap="none" baseline="0" sz="1200" lang="en-US" i="0"/>
              <a:t>*</a:t>
            </a:r>
          </a:p>
        </p:txBody>
      </p:sp>
      <p:sp>
        <p:nvSpPr>
          <p:cNvPr id="194" name="Shape 1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95" name="Shape 19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2" name="Shape 2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9" name="Shape 2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7" name="Shape 2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8" name="Shape 2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5" name="Shape 2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41" name="Shape 2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47" name="Shape 2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4" name="Shape 2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1" name="Shape 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0" name="Shape 2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5" name="Shape 265"/>
        <p:cNvGrpSpPr/>
        <p:nvPr/>
      </p:nvGrpSpPr>
      <p:grpSpPr>
        <a:xfrm>
          <a:off y="0" x="0"/>
          <a:ext cy="0" cx="0"/>
          <a:chOff y="0" x="0"/>
          <a:chExt cy="0" cx="0"/>
        </a:xfrm>
      </p:grpSpPr>
      <p:sp>
        <p:nvSpPr>
          <p:cNvPr id="266" name="Shape 26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7" name="Shape 2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3" name="Shape 2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7" name="Shape 277"/>
        <p:cNvGrpSpPr/>
        <p:nvPr/>
      </p:nvGrpSpPr>
      <p:grpSpPr>
        <a:xfrm>
          <a:off y="0" x="0"/>
          <a:ext cy="0" cx="0"/>
          <a:chOff y="0" x="0"/>
          <a:chExt cy="0" cx="0"/>
        </a:xfrm>
      </p:grpSpPr>
      <p:sp>
        <p:nvSpPr>
          <p:cNvPr id="278" name="Shape 27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9" name="Shape 27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90" name="Shape 2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5" name="Shape 295"/>
        <p:cNvGrpSpPr/>
        <p:nvPr/>
      </p:nvGrpSpPr>
      <p:grpSpPr>
        <a:xfrm>
          <a:off y="0" x="0"/>
          <a:ext cy="0" cx="0"/>
          <a:chOff y="0" x="0"/>
          <a:chExt cy="0" cx="0"/>
        </a:xfrm>
      </p:grpSpPr>
      <p:sp>
        <p:nvSpPr>
          <p:cNvPr id="296" name="Shape 29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97" name="Shape 2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1" name="Shape 301"/>
        <p:cNvGrpSpPr/>
        <p:nvPr/>
      </p:nvGrpSpPr>
      <p:grpSpPr>
        <a:xfrm>
          <a:off y="0" x="0"/>
          <a:ext cy="0" cx="0"/>
          <a:chOff y="0" x="0"/>
          <a:chExt cy="0" cx="0"/>
        </a:xfrm>
      </p:grpSpPr>
      <p:sp>
        <p:nvSpPr>
          <p:cNvPr id="302" name="Shape 30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03" name="Shape 3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10" name="Shape 3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17" name="Shape 3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1" name="Shape 321"/>
        <p:cNvGrpSpPr/>
        <p:nvPr/>
      </p:nvGrpSpPr>
      <p:grpSpPr>
        <a:xfrm>
          <a:off y="0" x="0"/>
          <a:ext cy="0" cx="0"/>
          <a:chOff y="0" x="0"/>
          <a:chExt cy="0" cx="0"/>
        </a:xfrm>
      </p:grpSpPr>
      <p:sp>
        <p:nvSpPr>
          <p:cNvPr id="322" name="Shape 32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23" name="Shape 3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7" name="Shape 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7" name="Shape 327"/>
        <p:cNvGrpSpPr/>
        <p:nvPr/>
      </p:nvGrpSpPr>
      <p:grpSpPr>
        <a:xfrm>
          <a:off y="0" x="0"/>
          <a:ext cy="0" cx="0"/>
          <a:chOff y="0" x="0"/>
          <a:chExt cy="0" cx="0"/>
        </a:xfrm>
      </p:grpSpPr>
      <p:sp>
        <p:nvSpPr>
          <p:cNvPr id="328" name="Shape 32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29" name="Shape 3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3" name="Shape 333"/>
        <p:cNvGrpSpPr/>
        <p:nvPr/>
      </p:nvGrpSpPr>
      <p:grpSpPr>
        <a:xfrm>
          <a:off y="0" x="0"/>
          <a:ext cy="0" cx="0"/>
          <a:chOff y="0" x="0"/>
          <a:chExt cy="0" cx="0"/>
        </a:xfrm>
      </p:grpSpPr>
      <p:sp>
        <p:nvSpPr>
          <p:cNvPr id="334" name="Shape 3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35" name="Shape 3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48" name="Shape 3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8" name="Shape 358"/>
        <p:cNvGrpSpPr/>
        <p:nvPr/>
      </p:nvGrpSpPr>
      <p:grpSpPr>
        <a:xfrm>
          <a:off y="0" x="0"/>
          <a:ext cy="0" cx="0"/>
          <a:chOff y="0" x="0"/>
          <a:chExt cy="0" cx="0"/>
        </a:xfrm>
      </p:grpSpPr>
      <p:sp>
        <p:nvSpPr>
          <p:cNvPr id="359" name="Shape 35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60" name="Shape 3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67" name="Shape 3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1" name="Shape 371"/>
        <p:cNvGrpSpPr/>
        <p:nvPr/>
      </p:nvGrpSpPr>
      <p:grpSpPr>
        <a:xfrm>
          <a:off y="0" x="0"/>
          <a:ext cy="0" cx="0"/>
          <a:chOff y="0" x="0"/>
          <a:chExt cy="0" cx="0"/>
        </a:xfrm>
      </p:grpSpPr>
      <p:sp>
        <p:nvSpPr>
          <p:cNvPr id="372" name="Shape 37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73" name="Shape 3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8" name="Shape 378"/>
        <p:cNvGrpSpPr/>
        <p:nvPr/>
      </p:nvGrpSpPr>
      <p:grpSpPr>
        <a:xfrm>
          <a:off y="0" x="0"/>
          <a:ext cy="0" cx="0"/>
          <a:chOff y="0" x="0"/>
          <a:chExt cy="0" cx="0"/>
        </a:xfrm>
      </p:grpSpPr>
      <p:sp>
        <p:nvSpPr>
          <p:cNvPr id="379" name="Shape 37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0" name="Shape 38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4" name="Shape 384"/>
        <p:cNvGrpSpPr/>
        <p:nvPr/>
      </p:nvGrpSpPr>
      <p:grpSpPr>
        <a:xfrm>
          <a:off y="0" x="0"/>
          <a:ext cy="0" cx="0"/>
          <a:chOff y="0" x="0"/>
          <a:chExt cy="0" cx="0"/>
        </a:xfrm>
      </p:grpSpPr>
      <p:sp>
        <p:nvSpPr>
          <p:cNvPr id="385" name="Shape 38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6" name="Shape 38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1" name="Shape 391"/>
        <p:cNvGrpSpPr/>
        <p:nvPr/>
      </p:nvGrpSpPr>
      <p:grpSpPr>
        <a:xfrm>
          <a:off y="0" x="0"/>
          <a:ext cy="0" cx="0"/>
          <a:chOff y="0" x="0"/>
          <a:chExt cy="0" cx="0"/>
        </a:xfrm>
      </p:grpSpPr>
      <p:sp>
        <p:nvSpPr>
          <p:cNvPr id="392" name="Shape 3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3" name="Shape 39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9" name="Shape 399"/>
        <p:cNvGrpSpPr/>
        <p:nvPr/>
      </p:nvGrpSpPr>
      <p:grpSpPr>
        <a:xfrm>
          <a:off y="0" x="0"/>
          <a:ext cy="0" cx="0"/>
          <a:chOff y="0" x="0"/>
          <a:chExt cy="0" cx="0"/>
        </a:xfrm>
      </p:grpSpPr>
      <p:sp>
        <p:nvSpPr>
          <p:cNvPr id="400" name="Shape 40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01" name="Shape 4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5" name="Shape 6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5" name="Shape 405"/>
        <p:cNvGrpSpPr/>
        <p:nvPr/>
      </p:nvGrpSpPr>
      <p:grpSpPr>
        <a:xfrm>
          <a:off y="0" x="0"/>
          <a:ext cy="0" cx="0"/>
          <a:chOff y="0" x="0"/>
          <a:chExt cy="0" cx="0"/>
        </a:xfrm>
      </p:grpSpPr>
      <p:sp>
        <p:nvSpPr>
          <p:cNvPr id="406" name="Shape 40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07" name="Shape 40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2" name="Shape 412"/>
        <p:cNvGrpSpPr/>
        <p:nvPr/>
      </p:nvGrpSpPr>
      <p:grpSpPr>
        <a:xfrm>
          <a:off y="0" x="0"/>
          <a:ext cy="0" cx="0"/>
          <a:chOff y="0" x="0"/>
          <a:chExt cy="0" cx="0"/>
        </a:xfrm>
      </p:grpSpPr>
      <p:sp>
        <p:nvSpPr>
          <p:cNvPr id="413" name="Shape 41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14" name="Shape 41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6" name="Shape 436"/>
        <p:cNvGrpSpPr/>
        <p:nvPr/>
      </p:nvGrpSpPr>
      <p:grpSpPr>
        <a:xfrm>
          <a:off y="0" x="0"/>
          <a:ext cy="0" cx="0"/>
          <a:chOff y="0" x="0"/>
          <a:chExt cy="0" cx="0"/>
        </a:xfrm>
      </p:grpSpPr>
      <p:sp>
        <p:nvSpPr>
          <p:cNvPr id="437" name="Shape 43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38" name="Shape 4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8" name="Shape 448"/>
        <p:cNvGrpSpPr/>
        <p:nvPr/>
      </p:nvGrpSpPr>
      <p:grpSpPr>
        <a:xfrm>
          <a:off y="0" x="0"/>
          <a:ext cy="0" cx="0"/>
          <a:chOff y="0" x="0"/>
          <a:chExt cy="0" cx="0"/>
        </a:xfrm>
      </p:grpSpPr>
      <p:sp>
        <p:nvSpPr>
          <p:cNvPr id="449" name="Shape 44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50" name="Shape 45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1" name="Shape 461"/>
        <p:cNvGrpSpPr/>
        <p:nvPr/>
      </p:nvGrpSpPr>
      <p:grpSpPr>
        <a:xfrm>
          <a:off y="0" x="0"/>
          <a:ext cy="0" cx="0"/>
          <a:chOff y="0" x="0"/>
          <a:chExt cy="0" cx="0"/>
        </a:xfrm>
      </p:grpSpPr>
      <p:sp>
        <p:nvSpPr>
          <p:cNvPr id="462" name="Shape 46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63" name="Shape 463"/>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7" name="Shape 467"/>
        <p:cNvGrpSpPr/>
        <p:nvPr/>
      </p:nvGrpSpPr>
      <p:grpSpPr>
        <a:xfrm>
          <a:off y="0" x="0"/>
          <a:ext cy="0" cx="0"/>
          <a:chOff y="0" x="0"/>
          <a:chExt cy="0" cx="0"/>
        </a:xfrm>
      </p:grpSpPr>
      <p:sp>
        <p:nvSpPr>
          <p:cNvPr id="468" name="Shape 46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69" name="Shape 46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4" name="Shape 474"/>
        <p:cNvGrpSpPr/>
        <p:nvPr/>
      </p:nvGrpSpPr>
      <p:grpSpPr>
        <a:xfrm>
          <a:off y="0" x="0"/>
          <a:ext cy="0" cx="0"/>
          <a:chOff y="0" x="0"/>
          <a:chExt cy="0" cx="0"/>
        </a:xfrm>
      </p:grpSpPr>
      <p:sp>
        <p:nvSpPr>
          <p:cNvPr id="475" name="Shape 47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76" name="Shape 4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0" name="Shape 480"/>
        <p:cNvGrpSpPr/>
        <p:nvPr/>
      </p:nvGrpSpPr>
      <p:grpSpPr>
        <a:xfrm>
          <a:off y="0" x="0"/>
          <a:ext cy="0" cx="0"/>
          <a:chOff y="0" x="0"/>
          <a:chExt cy="0" cx="0"/>
        </a:xfrm>
      </p:grpSpPr>
      <p:sp>
        <p:nvSpPr>
          <p:cNvPr id="481" name="Shape 48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82" name="Shape 4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7" name="Shape 487"/>
        <p:cNvGrpSpPr/>
        <p:nvPr/>
      </p:nvGrpSpPr>
      <p:grpSpPr>
        <a:xfrm>
          <a:off y="0" x="0"/>
          <a:ext cy="0" cx="0"/>
          <a:chOff y="0" x="0"/>
          <a:chExt cy="0" cx="0"/>
        </a:xfrm>
      </p:grpSpPr>
      <p:sp>
        <p:nvSpPr>
          <p:cNvPr id="488" name="Shape 48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89" name="Shape 4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1" name="Shape 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8" name="Shape 7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4" name="Shape 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0" name="Shape 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4" name="Shape 14"/>
        <p:cNvGrpSpPr/>
        <p:nvPr/>
      </p:nvGrpSpPr>
      <p:grpSpPr>
        <a:xfrm>
          <a:off y="0" x="0"/>
          <a:ext cy="0" cx="0"/>
          <a:chOff y="0" x="0"/>
          <a:chExt cy="0" cx="0"/>
        </a:xfrm>
      </p:grpSpPr>
      <p:sp>
        <p:nvSpPr>
          <p:cNvPr id="15" name="Shape 15"/>
          <p:cNvSpPr txBox="1"/>
          <p:nvPr>
            <p:ph type="ctrTitle"/>
          </p:nvPr>
        </p:nvSpPr>
        <p:spPr>
          <a:xfrm>
            <a:off y="2130425" x="685800"/>
            <a:ext cy="1470024" cx="77724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1pPr>
            <a:lvl2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2pPr>
            <a:lvl3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3pPr>
            <a:lvl4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4pPr>
            <a:lvl5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5pPr>
            <a:lvl6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6pPr>
            <a:lvl7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7pPr>
            <a:lvl8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8pPr>
            <a:lvl9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9pPr>
          </a:lstStyle>
          <a:p/>
        </p:txBody>
      </p:sp>
      <p:sp>
        <p:nvSpPr>
          <p:cNvPr id="16" name="Shape 16"/>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l" rtl="0" marR="0" indent="120650" marL="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1pPr>
            <a:lvl2pPr algn="l" rtl="0" marR="0" indent="-177800" marL="742950">
              <a:lnSpc>
                <a:spcPct val="100000"/>
              </a:lnSpc>
              <a:spcBef>
                <a:spcPts val="560"/>
              </a:spcBef>
              <a:spcAft>
                <a:spcPts val="0"/>
              </a:spcAft>
              <a:buFont typeface="Arial"/>
              <a:buChar char="●"/>
              <a:defRPr strike="noStrike" u="none" b="0" cap="none" baseline="0" sz="2800" i="0"/>
            </a:lvl2pPr>
            <a:lvl3pPr algn="l" rtl="0" marR="0" indent="-136525" marL="1143000">
              <a:lnSpc>
                <a:spcPct val="100000"/>
              </a:lnSpc>
              <a:spcBef>
                <a:spcPts val="480"/>
              </a:spcBef>
              <a:spcAft>
                <a:spcPts val="0"/>
              </a:spcAft>
              <a:buFont typeface="Arial"/>
              <a:buChar char="●"/>
              <a:defRPr strike="noStrike" u="none" b="0" cap="none" baseline="0" sz="2400" i="0"/>
            </a:lvl3pPr>
            <a:lvl4pPr algn="l" rtl="0" marR="0" indent="-152400" marL="1600200">
              <a:lnSpc>
                <a:spcPct val="100000"/>
              </a:lnSpc>
              <a:spcBef>
                <a:spcPts val="400"/>
              </a:spcBef>
              <a:spcAft>
                <a:spcPts val="0"/>
              </a:spcAft>
              <a:buFont typeface="Arial"/>
              <a:buChar char="●"/>
              <a:defRPr strike="noStrike" u="none" b="0" cap="none" baseline="0" sz="2000" i="0"/>
            </a:lvl4pPr>
            <a:lvl5pPr algn="l" rtl="0" marR="0" indent="-152400" marL="2057400">
              <a:lnSpc>
                <a:spcPct val="100000"/>
              </a:lnSpc>
              <a:spcBef>
                <a:spcPts val="400"/>
              </a:spcBef>
              <a:spcAft>
                <a:spcPts val="0"/>
              </a:spcAft>
              <a:buFont typeface="Arial"/>
              <a:buChar char="●"/>
              <a:defRPr strike="noStrike" u="none" b="0" cap="none" baseline="0" sz="2000" i="0"/>
            </a:lvl5pPr>
            <a:lvl6pPr algn="l" rtl="0" marR="0" indent="-107950" marL="25146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6pPr>
            <a:lvl7pPr algn="l" rtl="0" marR="0" indent="-107950" marL="29718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7pPr>
            <a:lvl8pPr algn="l" rtl="0" marR="0" indent="-107950" marL="34290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8pPr>
            <a:lvl9pPr algn="l" rtl="0" marR="0" indent="-107950" marL="38862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9pPr>
          </a:lstStyle>
          <a:p/>
        </p:txBody>
      </p:sp>
      <p:sp>
        <p:nvSpPr>
          <p:cNvPr id="17" name="Shape 17"/>
          <p:cNvSpPr txBox="1"/>
          <p:nvPr>
            <p:ph idx="2" type="title"/>
          </p:nvPr>
        </p:nvSpPr>
        <p:spPr>
          <a:xfrm>
            <a:off y="274637" x="457200"/>
            <a:ext cy="1143000" cx="8229600"/>
          </a:xfrm>
          <a:prstGeom prst="rect">
            <a:avLst/>
          </a:prstGeom>
          <a:noFill/>
          <a:ln>
            <a:noFill/>
          </a:ln>
        </p:spPr>
        <p:txBody>
          <a:bodyPr bIns="91425" rIns="91425" lIns="91425" t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18" name="Shape 18"/>
          <p:cNvSpPr txBox="1"/>
          <p:nvPr>
            <p:ph idx="3" type="body"/>
          </p:nvPr>
        </p:nvSpPr>
        <p:spPr>
          <a:xfrm>
            <a:off y="1600200" x="457200"/>
            <a:ext cy="4525961" cx="8229600"/>
          </a:xfrm>
          <a:prstGeom prst="rect">
            <a:avLst/>
          </a:prstGeom>
          <a:noFill/>
          <a:ln>
            <a:noFill/>
          </a:ln>
        </p:spPr>
        <p:txBody>
          <a:bodyPr bIns="91425" rIns="91425" lIns="91425" tIns="91425" anchor="t" anchorCtr="0"/>
          <a:lstStyle>
            <a:lvl1pPr algn="l" rtl="0">
              <a:lnSpc>
                <a:spcPct val="100000"/>
              </a:lnSpc>
              <a:spcBef>
                <a:spcPts val="640"/>
              </a:spcBef>
              <a:spcAft>
                <a:spcPts val="0"/>
              </a:spcAft>
              <a:buFont typeface="Arial"/>
              <a:buChar char="●"/>
              <a:defRPr sz="3200">
                <a:solidFill>
                  <a:schemeClr val="dk1"/>
                </a:solidFill>
                <a:latin typeface="Arial"/>
                <a:ea typeface="Arial"/>
                <a:cs typeface="Arial"/>
                <a:sym typeface="Arial"/>
              </a:defRPr>
            </a:lvl1pPr>
            <a:lvl2pPr rtl="0" indent="-177800" marL="742950">
              <a:lnSpc>
                <a:spcPct val="100000"/>
              </a:lnSpc>
              <a:spcBef>
                <a:spcPts val="560"/>
              </a:spcBef>
              <a:spcAft>
                <a:spcPts val="0"/>
              </a:spcAft>
              <a:buFont typeface="Arial"/>
              <a:buChar char="●"/>
              <a:defRPr sz="2800"/>
            </a:lvl2pPr>
            <a:lvl3pPr rtl="0" indent="-136525" marL="1143000">
              <a:lnSpc>
                <a:spcPct val="100000"/>
              </a:lnSpc>
              <a:spcBef>
                <a:spcPts val="480"/>
              </a:spcBef>
              <a:spcAft>
                <a:spcPts val="0"/>
              </a:spcAft>
              <a:buFont typeface="Arial"/>
              <a:buChar char="●"/>
              <a:defRPr sz="2400"/>
            </a:lvl3pPr>
            <a:lvl4pPr rtl="0" indent="-152400" marL="1600200">
              <a:lnSpc>
                <a:spcPct val="100000"/>
              </a:lnSpc>
              <a:spcBef>
                <a:spcPts val="400"/>
              </a:spcBef>
              <a:spcAft>
                <a:spcPts val="0"/>
              </a:spcAft>
              <a:buFont typeface="Arial"/>
              <a:buChar char="●"/>
              <a:defRPr sz="2000"/>
            </a:lvl4pPr>
            <a:lvl5pPr rtl="0" indent="-152400" marL="2057400">
              <a:lnSpc>
                <a:spcPct val="100000"/>
              </a:lnSpc>
              <a:spcBef>
                <a:spcPts val="400"/>
              </a:spcBef>
              <a:spcAft>
                <a:spcPts val="0"/>
              </a:spcAft>
              <a:buFont typeface="Arial"/>
              <a:buChar char="●"/>
              <a:defRPr sz="2000"/>
            </a:lvl5pPr>
            <a:lvl6pPr rtl="0" indent="-107950" marL="2514600">
              <a:lnSpc>
                <a:spcPct val="100000"/>
              </a:lnSpc>
              <a:spcBef>
                <a:spcPts val="640"/>
              </a:spcBef>
              <a:spcAft>
                <a:spcPts val="0"/>
              </a:spcAft>
              <a:buFont typeface="Arial"/>
              <a:buChar char="●"/>
              <a:defRPr sz="3200">
                <a:solidFill>
                  <a:schemeClr val="dk1"/>
                </a:solidFill>
                <a:latin typeface="Arial"/>
                <a:ea typeface="Arial"/>
                <a:cs typeface="Arial"/>
                <a:sym typeface="Arial"/>
              </a:defRPr>
            </a:lvl6pPr>
            <a:lvl7pPr rtl="0" indent="-107950" marL="2971800">
              <a:lnSpc>
                <a:spcPct val="100000"/>
              </a:lnSpc>
              <a:spcBef>
                <a:spcPts val="640"/>
              </a:spcBef>
              <a:spcAft>
                <a:spcPts val="0"/>
              </a:spcAft>
              <a:buFont typeface="Arial"/>
              <a:buChar char="●"/>
              <a:defRPr sz="3200">
                <a:solidFill>
                  <a:schemeClr val="dk1"/>
                </a:solidFill>
                <a:latin typeface="Arial"/>
                <a:ea typeface="Arial"/>
                <a:cs typeface="Arial"/>
                <a:sym typeface="Arial"/>
              </a:defRPr>
            </a:lvl7pPr>
            <a:lvl8pPr rtl="0" indent="-107950" marL="3429000">
              <a:lnSpc>
                <a:spcPct val="100000"/>
              </a:lnSpc>
              <a:spcBef>
                <a:spcPts val="640"/>
              </a:spcBef>
              <a:spcAft>
                <a:spcPts val="0"/>
              </a:spcAft>
              <a:buFont typeface="Arial"/>
              <a:buChar char="●"/>
              <a:defRPr sz="3200">
                <a:solidFill>
                  <a:schemeClr val="dk1"/>
                </a:solidFill>
                <a:latin typeface="Arial"/>
                <a:ea typeface="Arial"/>
                <a:cs typeface="Arial"/>
                <a:sym typeface="Arial"/>
              </a:defRPr>
            </a:lvl8pPr>
            <a:lvl9pPr rtl="0" indent="-107950" marL="3886200">
              <a:lnSpc>
                <a:spcPct val="100000"/>
              </a:lnSpc>
              <a:spcBef>
                <a:spcPts val="640"/>
              </a:spcBef>
              <a:spcAft>
                <a:spcPts val="0"/>
              </a:spcAft>
              <a:buFont typeface="Arial"/>
              <a:buChar char="●"/>
              <a:defRPr sz="3200">
                <a:solidFill>
                  <a:schemeClr val="dk1"/>
                </a:solidFill>
                <a:latin typeface="Arial"/>
                <a:ea typeface="Arial"/>
                <a:cs typeface="Arial"/>
                <a:sym typeface="Arial"/>
              </a:defRPr>
            </a:lvl9pPr>
          </a:lstStyle>
          <a:p/>
        </p:txBody>
      </p:sp>
      <p:sp>
        <p:nvSpPr>
          <p:cNvPr id="19" name="Shape 19"/>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22" name="Shape 22"/>
        <p:cNvGrpSpPr/>
        <p:nvPr/>
      </p:nvGrpSpPr>
      <p:grpSpPr>
        <a:xfrm>
          <a:off y="0" x="0"/>
          <a:ext cy="0" cx="0"/>
          <a:chOff y="0" x="0"/>
          <a:chExt cy="0" cx="0"/>
        </a:xfrm>
      </p:grpSpPr>
      <p:sp>
        <p:nvSpPr>
          <p:cNvPr id="23" name="Shape 23"/>
          <p:cNvSpPr txBox="1"/>
          <p:nvPr>
            <p:ph type="title"/>
          </p:nvPr>
        </p:nvSpPr>
        <p:spPr>
          <a:xfrm>
            <a:off y="274637" x="457200"/>
            <a:ext cy="561975" cx="8229600"/>
          </a:xfrm>
          <a:prstGeom prst="rect">
            <a:avLst/>
          </a:prstGeom>
          <a:noFill/>
          <a:ln>
            <a:noFill/>
          </a:ln>
        </p:spPr>
        <p:txBody>
          <a:bodyPr bIns="91425" rIns="91425" lIns="91425" t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24" name="Shape 24"/>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a:lnSpc>
                <a:spcPct val="100000"/>
              </a:lnSpc>
              <a:spcBef>
                <a:spcPts val="640"/>
              </a:spcBef>
              <a:spcAft>
                <a:spcPts val="0"/>
              </a:spcAft>
              <a:buFont typeface="Arial"/>
              <a:buChar char="●"/>
              <a:defRPr sz="3200">
                <a:solidFill>
                  <a:schemeClr val="dk1"/>
                </a:solidFill>
                <a:latin typeface="Arial"/>
                <a:ea typeface="Arial"/>
                <a:cs typeface="Arial"/>
                <a:sym typeface="Arial"/>
              </a:defRPr>
            </a:lvl1pPr>
            <a:lvl2pPr rtl="0" indent="-177800" marL="742950">
              <a:lnSpc>
                <a:spcPct val="100000"/>
              </a:lnSpc>
              <a:spcBef>
                <a:spcPts val="560"/>
              </a:spcBef>
              <a:spcAft>
                <a:spcPts val="0"/>
              </a:spcAft>
              <a:buFont typeface="Arial"/>
              <a:buChar char="●"/>
              <a:defRPr sz="2800"/>
            </a:lvl2pPr>
            <a:lvl3pPr rtl="0" indent="-136525" marL="1143000">
              <a:lnSpc>
                <a:spcPct val="100000"/>
              </a:lnSpc>
              <a:spcBef>
                <a:spcPts val="480"/>
              </a:spcBef>
              <a:spcAft>
                <a:spcPts val="0"/>
              </a:spcAft>
              <a:buFont typeface="Arial"/>
              <a:buChar char="●"/>
              <a:defRPr sz="2400"/>
            </a:lvl3pPr>
            <a:lvl4pPr rtl="0" indent="-152400" marL="1600200">
              <a:lnSpc>
                <a:spcPct val="100000"/>
              </a:lnSpc>
              <a:spcBef>
                <a:spcPts val="400"/>
              </a:spcBef>
              <a:spcAft>
                <a:spcPts val="0"/>
              </a:spcAft>
              <a:buFont typeface="Arial"/>
              <a:buChar char="●"/>
              <a:defRPr sz="2000"/>
            </a:lvl4pPr>
            <a:lvl5pPr rtl="0" indent="-152400" marL="2057400">
              <a:lnSpc>
                <a:spcPct val="100000"/>
              </a:lnSpc>
              <a:spcBef>
                <a:spcPts val="400"/>
              </a:spcBef>
              <a:spcAft>
                <a:spcPts val="0"/>
              </a:spcAft>
              <a:buFont typeface="Arial"/>
              <a:buChar char="●"/>
              <a:defRPr sz="2000"/>
            </a:lvl5pPr>
            <a:lvl6pPr rtl="0" indent="-107950" marL="2514600">
              <a:lnSpc>
                <a:spcPct val="100000"/>
              </a:lnSpc>
              <a:spcBef>
                <a:spcPts val="640"/>
              </a:spcBef>
              <a:spcAft>
                <a:spcPts val="0"/>
              </a:spcAft>
              <a:buFont typeface="Arial"/>
              <a:buChar char="●"/>
              <a:defRPr sz="3200">
                <a:solidFill>
                  <a:schemeClr val="dk1"/>
                </a:solidFill>
                <a:latin typeface="Arial"/>
                <a:ea typeface="Arial"/>
                <a:cs typeface="Arial"/>
                <a:sym typeface="Arial"/>
              </a:defRPr>
            </a:lvl6pPr>
            <a:lvl7pPr rtl="0" indent="-107950" marL="2971800">
              <a:lnSpc>
                <a:spcPct val="100000"/>
              </a:lnSpc>
              <a:spcBef>
                <a:spcPts val="640"/>
              </a:spcBef>
              <a:spcAft>
                <a:spcPts val="0"/>
              </a:spcAft>
              <a:buFont typeface="Arial"/>
              <a:buChar char="●"/>
              <a:defRPr sz="3200">
                <a:solidFill>
                  <a:schemeClr val="dk1"/>
                </a:solidFill>
                <a:latin typeface="Arial"/>
                <a:ea typeface="Arial"/>
                <a:cs typeface="Arial"/>
                <a:sym typeface="Arial"/>
              </a:defRPr>
            </a:lvl7pPr>
            <a:lvl8pPr rtl="0" indent="-107950" marL="3429000">
              <a:lnSpc>
                <a:spcPct val="100000"/>
              </a:lnSpc>
              <a:spcBef>
                <a:spcPts val="640"/>
              </a:spcBef>
              <a:spcAft>
                <a:spcPts val="0"/>
              </a:spcAft>
              <a:buFont typeface="Arial"/>
              <a:buChar char="●"/>
              <a:defRPr sz="3200">
                <a:solidFill>
                  <a:schemeClr val="dk1"/>
                </a:solidFill>
                <a:latin typeface="Arial"/>
                <a:ea typeface="Arial"/>
                <a:cs typeface="Arial"/>
                <a:sym typeface="Arial"/>
              </a:defRPr>
            </a:lvl8pPr>
            <a:lvl9pPr rtl="0" indent="-107950" marL="3886200">
              <a:lnSpc>
                <a:spcPct val="100000"/>
              </a:lnSpc>
              <a:spcBef>
                <a:spcPts val="640"/>
              </a:spcBef>
              <a:spcAft>
                <a:spcPts val="0"/>
              </a:spcAft>
              <a:buFont typeface="Arial"/>
              <a:buChar char="●"/>
              <a:defRPr sz="3200">
                <a:solidFill>
                  <a:schemeClr val="dk1"/>
                </a:solidFill>
                <a:latin typeface="Arial"/>
                <a:ea typeface="Arial"/>
                <a:cs typeface="Arial"/>
                <a:sym typeface="Arial"/>
              </a:defRPr>
            </a:lvl9pPr>
          </a:lstStyle>
          <a:p/>
        </p:txBody>
      </p:sp>
      <p:sp>
        <p:nvSpPr>
          <p:cNvPr id="25" name="Shape 2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28" name="Shape 28"/>
        <p:cNvGrpSpPr/>
        <p:nvPr/>
      </p:nvGrpSpPr>
      <p:grpSpPr>
        <a:xfrm>
          <a:off y="0" x="0"/>
          <a:ext cy="0" cx="0"/>
          <a:chOff y="0" x="0"/>
          <a:chExt cy="0" cx="0"/>
        </a:xfrm>
      </p:grpSpPr>
      <p:sp>
        <p:nvSpPr>
          <p:cNvPr id="29" name="Shape 2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30" name="Shape 30"/>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a:lnSpc>
                <a:spcPct val="100000"/>
              </a:lnSpc>
              <a:spcBef>
                <a:spcPts val="640"/>
              </a:spcBef>
              <a:spcAft>
                <a:spcPts val="0"/>
              </a:spcAft>
              <a:buFont typeface="Arial"/>
              <a:buChar char="●"/>
              <a:defRPr sz="3200">
                <a:solidFill>
                  <a:schemeClr val="dk1"/>
                </a:solidFill>
                <a:latin typeface="Arial"/>
                <a:ea typeface="Arial"/>
                <a:cs typeface="Arial"/>
                <a:sym typeface="Arial"/>
              </a:defRPr>
            </a:lvl1pPr>
            <a:lvl2pPr rtl="0" indent="-177800" marL="742950">
              <a:lnSpc>
                <a:spcPct val="100000"/>
              </a:lnSpc>
              <a:spcBef>
                <a:spcPts val="560"/>
              </a:spcBef>
              <a:spcAft>
                <a:spcPts val="0"/>
              </a:spcAft>
              <a:buFont typeface="Arial"/>
              <a:buChar char="●"/>
              <a:defRPr sz="2800"/>
            </a:lvl2pPr>
            <a:lvl3pPr rtl="0" indent="-136525" marL="1143000">
              <a:lnSpc>
                <a:spcPct val="100000"/>
              </a:lnSpc>
              <a:spcBef>
                <a:spcPts val="480"/>
              </a:spcBef>
              <a:spcAft>
                <a:spcPts val="0"/>
              </a:spcAft>
              <a:buFont typeface="Arial"/>
              <a:buChar char="●"/>
              <a:defRPr sz="2400"/>
            </a:lvl3pPr>
            <a:lvl4pPr rtl="0" indent="-152400" marL="1600200">
              <a:lnSpc>
                <a:spcPct val="100000"/>
              </a:lnSpc>
              <a:spcBef>
                <a:spcPts val="400"/>
              </a:spcBef>
              <a:spcAft>
                <a:spcPts val="0"/>
              </a:spcAft>
              <a:buFont typeface="Arial"/>
              <a:buChar char="●"/>
              <a:defRPr sz="2000"/>
            </a:lvl4pPr>
            <a:lvl5pPr rtl="0" indent="-152400" marL="2057400">
              <a:lnSpc>
                <a:spcPct val="100000"/>
              </a:lnSpc>
              <a:spcBef>
                <a:spcPts val="400"/>
              </a:spcBef>
              <a:spcAft>
                <a:spcPts val="0"/>
              </a:spcAft>
              <a:buFont typeface="Arial"/>
              <a:buChar char="●"/>
              <a:defRPr sz="2000"/>
            </a:lvl5pPr>
            <a:lvl6pPr rtl="0" indent="-107950" marL="2514600">
              <a:lnSpc>
                <a:spcPct val="100000"/>
              </a:lnSpc>
              <a:spcBef>
                <a:spcPts val="640"/>
              </a:spcBef>
              <a:spcAft>
                <a:spcPts val="0"/>
              </a:spcAft>
              <a:buFont typeface="Arial"/>
              <a:buChar char="●"/>
              <a:defRPr sz="3200">
                <a:solidFill>
                  <a:schemeClr val="dk1"/>
                </a:solidFill>
                <a:latin typeface="Arial"/>
                <a:ea typeface="Arial"/>
                <a:cs typeface="Arial"/>
                <a:sym typeface="Arial"/>
              </a:defRPr>
            </a:lvl6pPr>
            <a:lvl7pPr rtl="0" indent="-107950" marL="2971800">
              <a:lnSpc>
                <a:spcPct val="100000"/>
              </a:lnSpc>
              <a:spcBef>
                <a:spcPts val="640"/>
              </a:spcBef>
              <a:spcAft>
                <a:spcPts val="0"/>
              </a:spcAft>
              <a:buFont typeface="Arial"/>
              <a:buChar char="●"/>
              <a:defRPr sz="3200">
                <a:solidFill>
                  <a:schemeClr val="dk1"/>
                </a:solidFill>
                <a:latin typeface="Arial"/>
                <a:ea typeface="Arial"/>
                <a:cs typeface="Arial"/>
                <a:sym typeface="Arial"/>
              </a:defRPr>
            </a:lvl7pPr>
            <a:lvl8pPr rtl="0" indent="-107950" marL="3429000">
              <a:lnSpc>
                <a:spcPct val="100000"/>
              </a:lnSpc>
              <a:spcBef>
                <a:spcPts val="640"/>
              </a:spcBef>
              <a:spcAft>
                <a:spcPts val="0"/>
              </a:spcAft>
              <a:buFont typeface="Arial"/>
              <a:buChar char="●"/>
              <a:defRPr sz="3200">
                <a:solidFill>
                  <a:schemeClr val="dk1"/>
                </a:solidFill>
                <a:latin typeface="Arial"/>
                <a:ea typeface="Arial"/>
                <a:cs typeface="Arial"/>
                <a:sym typeface="Arial"/>
              </a:defRPr>
            </a:lvl8pPr>
            <a:lvl9pPr rtl="0" indent="-107950" marL="3886200">
              <a:lnSpc>
                <a:spcPct val="100000"/>
              </a:lnSpc>
              <a:spcBef>
                <a:spcPts val="640"/>
              </a:spcBef>
              <a:spcAft>
                <a:spcPts val="0"/>
              </a:spcAft>
              <a:buFont typeface="Arial"/>
              <a:buChar char="●"/>
              <a:defRPr sz="3200">
                <a:solidFill>
                  <a:schemeClr val="dk1"/>
                </a:solidFill>
                <a:latin typeface="Arial"/>
                <a:ea typeface="Arial"/>
                <a:cs typeface="Arial"/>
                <a:sym typeface="Arial"/>
              </a:defRPr>
            </a:lvl9pPr>
          </a:lstStyle>
          <a:p/>
        </p:txBody>
      </p:sp>
      <p:sp>
        <p:nvSpPr>
          <p:cNvPr id="31" name="Shape 3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2" name="Shape 3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3" name="Shape 3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theme/theme1.xml" Type="http://schemas.openxmlformats.org/officeDocument/2006/relationships/theme" Id="rId4"/><Relationship Target="../slideLayouts/slideLayout3.xml" Type="http://schemas.openxmlformats.org/officeDocument/2006/relationships/slideLayout" Id="rId3"/></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1pPr>
            <a:lvl2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2pPr>
            <a:lvl3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3pPr>
            <a:lvl4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4pPr>
            <a:lvl5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5pPr>
            <a:lvl6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6pPr>
            <a:lvl7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7pPr>
            <a:lvl8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8pPr>
            <a:lvl9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9pPr>
          </a:lstStyle>
          <a:p/>
        </p:txBody>
      </p:sp>
      <p:sp>
        <p:nvSpPr>
          <p:cNvPr id="10" name="Shape 10"/>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20650" marL="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1pPr>
            <a:lvl2pPr algn="l" rtl="0" marR="0" indent="-177800" marL="742950">
              <a:lnSpc>
                <a:spcPct val="100000"/>
              </a:lnSpc>
              <a:spcBef>
                <a:spcPts val="560"/>
              </a:spcBef>
              <a:spcAft>
                <a:spcPts val="0"/>
              </a:spcAft>
              <a:buFont typeface="Arial"/>
              <a:buChar char="●"/>
              <a:defRPr strike="noStrike" u="none" b="0" cap="none" baseline="0" sz="2800" i="0"/>
            </a:lvl2pPr>
            <a:lvl3pPr algn="l" rtl="0" marR="0" indent="-136525" marL="1143000">
              <a:lnSpc>
                <a:spcPct val="100000"/>
              </a:lnSpc>
              <a:spcBef>
                <a:spcPts val="480"/>
              </a:spcBef>
              <a:spcAft>
                <a:spcPts val="0"/>
              </a:spcAft>
              <a:buFont typeface="Arial"/>
              <a:buChar char="●"/>
              <a:defRPr strike="noStrike" u="none" b="0" cap="none" baseline="0" sz="2400" i="0"/>
            </a:lvl3pPr>
            <a:lvl4pPr algn="l" rtl="0" marR="0" indent="-152400" marL="1600200">
              <a:lnSpc>
                <a:spcPct val="100000"/>
              </a:lnSpc>
              <a:spcBef>
                <a:spcPts val="400"/>
              </a:spcBef>
              <a:spcAft>
                <a:spcPts val="0"/>
              </a:spcAft>
              <a:buFont typeface="Arial"/>
              <a:buChar char="●"/>
              <a:defRPr strike="noStrike" u="none" b="0" cap="none" baseline="0" sz="2000" i="0"/>
            </a:lvl4pPr>
            <a:lvl5pPr algn="l" rtl="0" marR="0" indent="-152400" marL="2057400">
              <a:lnSpc>
                <a:spcPct val="100000"/>
              </a:lnSpc>
              <a:spcBef>
                <a:spcPts val="400"/>
              </a:spcBef>
              <a:spcAft>
                <a:spcPts val="0"/>
              </a:spcAft>
              <a:buFont typeface="Arial"/>
              <a:buChar char="●"/>
              <a:defRPr strike="noStrike" u="none" b="0" cap="none" baseline="0" sz="2000" i="0"/>
            </a:lvl5pPr>
            <a:lvl6pPr algn="l" rtl="0" marR="0" indent="-107950" marL="25146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6pPr>
            <a:lvl7pPr algn="l" rtl="0" marR="0" indent="-107950" marL="29718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7pPr>
            <a:lvl8pPr algn="l" rtl="0" marR="0" indent="-107950" marL="34290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8pPr>
            <a:lvl9pPr algn="l" rtl="0" marR="0" indent="-107950" marL="38862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9pPr>
          </a:lstStyle>
          <a:p/>
        </p:txBody>
      </p:sp>
      <p:sp>
        <p:nvSpPr>
          <p:cNvPr id="11" name="Shape 1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3" name="Shape 1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4"/><Relationship Target="../media/image08.jpg" Type="http://schemas.openxmlformats.org/officeDocument/2006/relationships/image" Id="rId3"/><Relationship Target="../media/image00.jpg" Type="http://schemas.openxmlformats.org/officeDocument/2006/relationships/image" Id="rId6"/><Relationship Target="../media/image11.jp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4"/><Relationship Target="../media/image20.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4"/><Relationship Target="../media/image09.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3.xml" Type="http://schemas.openxmlformats.org/officeDocument/2006/relationships/slideLayout" Id="rId1"/><Relationship Target="../media/image26.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7.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media/image35.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media/image19.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media/image21.jp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 Target="../media/image36.png" Type="http://schemas.openxmlformats.org/officeDocument/2006/relationships/image" Id="rId4"/><Relationship Target="../media/image22.jp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 Target="../media/image40.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4"/><Relationship Target="../media/image37.jp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 Target="../media/image28.jp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 Target="../media/image41.jp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 Target="../media/image30.jp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 Target="../media/image34.png" Type="http://schemas.openxmlformats.org/officeDocument/2006/relationships/image" Id="rId4"/><Relationship Target="../media/image32.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25.png" Type="http://schemas.openxmlformats.org/officeDocument/2006/relationships/image" Id="rId4"/><Relationship Target="../media/image29.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 Target="../media/image33.jp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 Target="../media/image43.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3.xml" Type="http://schemas.openxmlformats.org/officeDocument/2006/relationships/slideLayout" Id="rId1"/><Relationship Target="../media/image44.pn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3.xml" Type="http://schemas.openxmlformats.org/officeDocument/2006/relationships/slideLayout" Id="rId1"/><Relationship Target="../media/image42.jpg" Type="http://schemas.openxmlformats.org/officeDocument/2006/relationships/image" Id="rId4"/><Relationship Target="../media/image38.jp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2.xml" Type="http://schemas.openxmlformats.org/officeDocument/2006/relationships/slideLayout" Id="rId1"/></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2.xml" Type="http://schemas.openxmlformats.org/officeDocument/2006/relationships/slideLayout" Id="rId1"/><Relationship Target="../media/image39.png" Type="http://schemas.openxmlformats.org/officeDocument/2006/relationships/image" Id="rId3"/></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2.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2.xml" Type="http://schemas.openxmlformats.org/officeDocument/2006/relationships/slideLayout" Id="rId1"/><Relationship Target="../media/image4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 name="Shape 34"/>
        <p:cNvGrpSpPr/>
        <p:nvPr/>
      </p:nvGrpSpPr>
      <p:grpSpPr>
        <a:xfrm>
          <a:off y="0" x="0"/>
          <a:ext cy="0" cx="0"/>
          <a:chOff y="0" x="0"/>
          <a:chExt cy="0" cx="0"/>
        </a:xfrm>
      </p:grpSpPr>
      <p:sp>
        <p:nvSpPr>
          <p:cNvPr id="35" name="Shape 35"/>
          <p:cNvSpPr txBox="1"/>
          <p:nvPr>
            <p:ph type="ctrTitle"/>
          </p:nvPr>
        </p:nvSpPr>
        <p:spPr>
          <a:xfrm>
            <a:off y="2130425" x="685800"/>
            <a:ext cy="1470024" cx="7772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0" cap="none" baseline="0" sz="4400" lang="en-US" i="0">
                <a:solidFill>
                  <a:schemeClr val="dk2"/>
                </a:solidFill>
                <a:latin typeface="Arial"/>
                <a:ea typeface="Arial"/>
                <a:cs typeface="Arial"/>
                <a:sym typeface="Arial"/>
              </a:rPr>
              <a:t>Órganos respiratorios</a:t>
            </a:r>
          </a:p>
        </p:txBody>
      </p:sp>
      <p:sp>
        <p:nvSpPr>
          <p:cNvPr id="36" name="Shape 36"/>
          <p:cNvSpPr txBox="1"/>
          <p:nvPr>
            <p:ph idx="1" type="subTitle"/>
          </p:nvPr>
        </p:nvSpPr>
        <p:spPr>
          <a:xfrm>
            <a:off y="3886200" x="1371600"/>
            <a:ext cy="1752600" cx="64007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 name="Shape 91"/>
        <p:cNvGrpSpPr/>
        <p:nvPr/>
      </p:nvGrpSpPr>
      <p:grpSpPr>
        <a:xfrm>
          <a:off y="0" x="0"/>
          <a:ext cy="0" cx="0"/>
          <a:chOff y="0" x="0"/>
          <a:chExt cy="0" cx="0"/>
        </a:xfrm>
      </p:grpSpPr>
      <p:sp>
        <p:nvSpPr>
          <p:cNvPr id="92" name="Shape 92"/>
          <p:cNvSpPr txBox="1"/>
          <p:nvPr>
            <p:ph type="title"/>
          </p:nvPr>
        </p:nvSpPr>
        <p:spPr>
          <a:xfrm>
            <a:off y="274637" x="457200"/>
            <a:ext cy="490537"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400" lang="en-US" i="0">
                <a:solidFill>
                  <a:schemeClr val="dk2"/>
                </a:solidFill>
                <a:latin typeface="Arial"/>
                <a:ea typeface="Arial"/>
                <a:cs typeface="Arial"/>
                <a:sym typeface="Arial"/>
              </a:rPr>
              <a:t>Branquias externas</a:t>
            </a:r>
          </a:p>
        </p:txBody>
      </p:sp>
      <p:sp>
        <p:nvSpPr>
          <p:cNvPr id="93" name="Shape 93"/>
          <p:cNvSpPr txBox="1"/>
          <p:nvPr>
            <p:ph idx="1" type="body"/>
          </p:nvPr>
        </p:nvSpPr>
        <p:spPr>
          <a:xfrm>
            <a:off y="765175" x="457200"/>
            <a:ext cy="5360986"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400"/>
              </a:spcBef>
              <a:spcAft>
                <a:spcPts val="0"/>
              </a:spcAft>
              <a:buClr>
                <a:schemeClr val="dk1"/>
              </a:buClr>
              <a:buSzPct val="60000"/>
              <a:buFont typeface="Arial"/>
              <a:buChar char="●"/>
            </a:pPr>
            <a:r>
              <a:rPr strike="noStrike" u="none" b="0" cap="none" baseline="0" sz="2000" lang="en-US" i="0">
                <a:solidFill>
                  <a:schemeClr val="dk1"/>
                </a:solidFill>
                <a:latin typeface="Arial"/>
                <a:ea typeface="Arial"/>
                <a:cs typeface="Arial"/>
                <a:sym typeface="Arial"/>
              </a:rPr>
              <a:t>En crustáceos inferiores, larvas de insectos y anfibios, anélidos equinodermos</a:t>
            </a:r>
          </a:p>
        </p:txBody>
      </p:sp>
      <p:pic>
        <p:nvPicPr>
          <p:cNvPr id="94" name="Shape 94"/>
          <p:cNvPicPr preferRelativeResize="0"/>
          <p:nvPr/>
        </p:nvPicPr>
        <p:blipFill>
          <a:blip r:embed="rId3"/>
          <a:stretch>
            <a:fillRect/>
          </a:stretch>
        </p:blipFill>
        <p:spPr>
          <a:xfrm>
            <a:off y="1773236" x="684212"/>
            <a:ext cy="2028825" cx="3048000"/>
          </a:xfrm>
          <a:prstGeom prst="rect">
            <a:avLst/>
          </a:prstGeom>
          <a:noFill/>
          <a:ln>
            <a:noFill/>
          </a:ln>
        </p:spPr>
      </p:pic>
      <p:sp>
        <p:nvSpPr>
          <p:cNvPr id="95" name="Shape 95"/>
          <p:cNvSpPr/>
          <p:nvPr/>
        </p:nvSpPr>
        <p:spPr>
          <a:xfrm>
            <a:off y="3789362" x="519112"/>
            <a:ext cy="366711" cx="16446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Larva de tritón</a:t>
            </a:r>
          </a:p>
        </p:txBody>
      </p:sp>
      <p:sp>
        <p:nvSpPr>
          <p:cNvPr id="96" name="Shape 96"/>
          <p:cNvSpPr/>
          <p:nvPr/>
        </p:nvSpPr>
        <p:spPr>
          <a:xfrm>
            <a:off y="3573462" x="6640511"/>
            <a:ext cy="366711" cx="18605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Larva de insecto</a:t>
            </a:r>
          </a:p>
        </p:txBody>
      </p:sp>
      <p:pic>
        <p:nvPicPr>
          <p:cNvPr id="97" name="Shape 97"/>
          <p:cNvPicPr preferRelativeResize="0"/>
          <p:nvPr/>
        </p:nvPicPr>
        <p:blipFill>
          <a:blip r:embed="rId4"/>
          <a:stretch>
            <a:fillRect/>
          </a:stretch>
        </p:blipFill>
        <p:spPr>
          <a:xfrm>
            <a:off y="4292600" x="539750"/>
            <a:ext cy="1987550" cx="2951161"/>
          </a:xfrm>
          <a:prstGeom prst="rect">
            <a:avLst/>
          </a:prstGeom>
          <a:noFill/>
          <a:ln>
            <a:noFill/>
          </a:ln>
        </p:spPr>
      </p:pic>
      <p:sp>
        <p:nvSpPr>
          <p:cNvPr id="98" name="Shape 98"/>
          <p:cNvSpPr/>
          <p:nvPr/>
        </p:nvSpPr>
        <p:spPr>
          <a:xfrm>
            <a:off y="6453187" x="1187450"/>
            <a:ext cy="366711" cx="2016124"/>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Poliqueto tubícola</a:t>
            </a:r>
          </a:p>
        </p:txBody>
      </p:sp>
      <p:pic>
        <p:nvPicPr>
          <p:cNvPr id="99" name="Shape 99"/>
          <p:cNvPicPr preferRelativeResize="0"/>
          <p:nvPr/>
        </p:nvPicPr>
        <p:blipFill>
          <a:blip r:embed="rId5"/>
          <a:stretch>
            <a:fillRect/>
          </a:stretch>
        </p:blipFill>
        <p:spPr>
          <a:xfrm>
            <a:off y="1125537" x="5292725"/>
            <a:ext cy="2159000" cx="3278187"/>
          </a:xfrm>
          <a:prstGeom prst="rect">
            <a:avLst/>
          </a:prstGeom>
          <a:noFill/>
          <a:ln>
            <a:noFill/>
          </a:ln>
        </p:spPr>
      </p:pic>
      <p:pic>
        <p:nvPicPr>
          <p:cNvPr id="100" name="Shape 100"/>
          <p:cNvPicPr preferRelativeResize="0"/>
          <p:nvPr/>
        </p:nvPicPr>
        <p:blipFill>
          <a:blip r:embed="rId6"/>
          <a:stretch>
            <a:fillRect/>
          </a:stretch>
        </p:blipFill>
        <p:spPr>
          <a:xfrm>
            <a:off y="4005262" x="5651500"/>
            <a:ext cy="1847850" cx="2162175"/>
          </a:xfrm>
          <a:prstGeom prst="rect">
            <a:avLst/>
          </a:prstGeom>
          <a:noFill/>
          <a:ln>
            <a:noFill/>
          </a:ln>
        </p:spPr>
      </p:pic>
      <p:sp>
        <p:nvSpPr>
          <p:cNvPr id="101" name="Shape 101"/>
          <p:cNvSpPr/>
          <p:nvPr/>
        </p:nvSpPr>
        <p:spPr>
          <a:xfrm>
            <a:off y="6040437" x="4624387"/>
            <a:ext cy="641350" cx="38925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Parápodos: sirven como branquias y</a:t>
            </a:r>
          </a:p>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para locomoción</a:t>
            </a:r>
          </a:p>
        </p:txBody>
      </p:sp>
      <p:sp>
        <p:nvSpPr>
          <p:cNvPr id="102" name="Shape 102"/>
          <p:cNvSpPr/>
          <p:nvPr/>
        </p:nvSpPr>
        <p:spPr>
          <a:xfrm>
            <a:off y="4960937" x="7864475"/>
            <a:ext cy="641350" cx="11112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Anélido</a:t>
            </a:r>
          </a:p>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poliqueto</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 name="Shape 106"/>
        <p:cNvGrpSpPr/>
        <p:nvPr/>
      </p:nvGrpSpPr>
      <p:grpSpPr>
        <a:xfrm>
          <a:off y="0" x="0"/>
          <a:ext cy="0" cx="0"/>
          <a:chOff y="0" x="0"/>
          <a:chExt cy="0" cx="0"/>
        </a:xfrm>
      </p:grpSpPr>
      <p:sp>
        <p:nvSpPr>
          <p:cNvPr id="107" name="Shape 107"/>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1" cap="none" baseline="0" sz="2000" lang="en-US" i="0">
                <a:solidFill>
                  <a:schemeClr val="dk2"/>
                </a:solidFill>
                <a:latin typeface="Arial"/>
                <a:ea typeface="Arial"/>
                <a:cs typeface="Arial"/>
                <a:sym typeface="Arial"/>
              </a:rPr>
              <a:t>Arenícola marina. Con branquias externas</a:t>
            </a:r>
          </a:p>
        </p:txBody>
      </p:sp>
      <p:sp>
        <p:nvSpPr>
          <p:cNvPr id="108" name="Shape 10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09" name="Shape 109"/>
          <p:cNvPicPr preferRelativeResize="0"/>
          <p:nvPr/>
        </p:nvPicPr>
        <p:blipFill>
          <a:blip r:embed="rId3"/>
          <a:stretch>
            <a:fillRect/>
          </a:stretch>
        </p:blipFill>
        <p:spPr>
          <a:xfrm>
            <a:off y="1125537" x="900112"/>
            <a:ext cy="5040311" cx="61531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3" name="Shape 113"/>
        <p:cNvGrpSpPr/>
        <p:nvPr/>
      </p:nvGrpSpPr>
      <p:grpSpPr>
        <a:xfrm>
          <a:off y="0" x="0"/>
          <a:ext cy="0" cx="0"/>
          <a:chOff y="0" x="0"/>
          <a:chExt cy="0" cx="0"/>
        </a:xfrm>
      </p:grpSpPr>
      <p:sp>
        <p:nvSpPr>
          <p:cNvPr id="114" name="Shape 114"/>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115" name="Shape 115"/>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16" name="Shape 116"/>
          <p:cNvPicPr preferRelativeResize="0"/>
          <p:nvPr/>
        </p:nvPicPr>
        <p:blipFill>
          <a:blip r:embed="rId3"/>
          <a:stretch>
            <a:fillRect/>
          </a:stretch>
        </p:blipFill>
        <p:spPr>
          <a:xfrm>
            <a:off y="1052512" x="323850"/>
            <a:ext cy="4752975" cx="3527425"/>
          </a:xfrm>
          <a:prstGeom prst="rect">
            <a:avLst/>
          </a:prstGeom>
          <a:noFill/>
          <a:ln>
            <a:noFill/>
          </a:ln>
        </p:spPr>
      </p:pic>
      <p:pic>
        <p:nvPicPr>
          <p:cNvPr id="117" name="Shape 117"/>
          <p:cNvPicPr preferRelativeResize="0"/>
          <p:nvPr/>
        </p:nvPicPr>
        <p:blipFill>
          <a:blip r:embed="rId4"/>
          <a:stretch>
            <a:fillRect/>
          </a:stretch>
        </p:blipFill>
        <p:spPr>
          <a:xfrm>
            <a:off y="836612" x="3851275"/>
            <a:ext cy="4714874" cx="48514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1" name="Shape 121"/>
        <p:cNvGrpSpPr/>
        <p:nvPr/>
      </p:nvGrpSpPr>
      <p:grpSpPr>
        <a:xfrm>
          <a:off y="0" x="0"/>
          <a:ext cy="0" cx="0"/>
          <a:chOff y="0" x="0"/>
          <a:chExt cy="0" cx="0"/>
        </a:xfrm>
      </p:grpSpPr>
      <p:sp>
        <p:nvSpPr>
          <p:cNvPr id="122" name="Shape 122"/>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1" cap="none" baseline="0" sz="2400" lang="en-US" i="0">
                <a:solidFill>
                  <a:schemeClr val="dk2"/>
                </a:solidFill>
                <a:latin typeface="Arial"/>
                <a:ea typeface="Arial"/>
                <a:cs typeface="Arial"/>
                <a:sym typeface="Arial"/>
              </a:rPr>
              <a:t>Branquias externas de larva de anfibio</a:t>
            </a:r>
          </a:p>
        </p:txBody>
      </p:sp>
      <p:sp>
        <p:nvSpPr>
          <p:cNvPr id="123" name="Shape 123"/>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24" name="Shape 124"/>
          <p:cNvPicPr preferRelativeResize="0"/>
          <p:nvPr/>
        </p:nvPicPr>
        <p:blipFill>
          <a:blip r:embed="rId3"/>
          <a:stretch>
            <a:fillRect/>
          </a:stretch>
        </p:blipFill>
        <p:spPr>
          <a:xfrm>
            <a:off y="2349500" x="1979611"/>
            <a:ext cy="3810000" cx="3781425"/>
          </a:xfrm>
          <a:prstGeom prst="rect">
            <a:avLst/>
          </a:prstGeom>
          <a:noFill/>
          <a:ln>
            <a:noFill/>
          </a:ln>
        </p:spPr>
      </p:pic>
      <p:sp>
        <p:nvSpPr>
          <p:cNvPr id="125" name="Shape 125"/>
          <p:cNvSpPr/>
          <p:nvPr/>
        </p:nvSpPr>
        <p:spPr>
          <a:xfrm>
            <a:off y="4149725" x="6084887"/>
            <a:ext cy="366711" cx="1727199"/>
          </a:xfrm>
          <a:prstGeom prst="rect">
            <a:avLst/>
          </a:prstGeom>
          <a:noFill/>
          <a:ln>
            <a:noFill/>
          </a:ln>
        </p:spPr>
        <p:txBody>
          <a:bodyPr bIns="45700" rIns="91425" lIns="91425" tIns="45700" anchor="t" anchorCtr="0">
            <a:noAutofit/>
          </a:bodyPr>
          <a:lstStyle/>
          <a:p>
            <a:pPr algn="l" rtl="0" lvl="0" marR="0" indent="0" marL="0">
              <a:lnSpc>
                <a:spcPct val="100000"/>
              </a:lnSpc>
              <a:spcBef>
                <a:spcPts val="900"/>
              </a:spcBef>
              <a:spcAft>
                <a:spcPts val="0"/>
              </a:spcAft>
              <a:buNone/>
            </a:pPr>
            <a:r>
              <a:rPr strike="noStrike" u="none" b="0" cap="none" baseline="0" sz="1800" lang="en-US" i="0">
                <a:solidFill>
                  <a:schemeClr val="dk1"/>
                </a:solidFill>
                <a:latin typeface="Arial"/>
                <a:ea typeface="Arial"/>
                <a:cs typeface="Arial"/>
                <a:sym typeface="Arial"/>
              </a:rPr>
              <a:t>Arco branquial</a:t>
            </a:r>
          </a:p>
        </p:txBody>
      </p:sp>
      <p:cxnSp>
        <p:nvCxnSpPr>
          <p:cNvPr id="126" name="Shape 126"/>
          <p:cNvCxnSpPr/>
          <p:nvPr/>
        </p:nvCxnSpPr>
        <p:spPr>
          <a:xfrm>
            <a:off y="4005262" x="5148262"/>
            <a:ext cy="287337" cx="863599"/>
          </a:xfrm>
          <a:prstGeom prst="straightConnector1">
            <a:avLst/>
          </a:prstGeom>
          <a:noFill/>
          <a:ln w="9525" cap="rnd">
            <a:solidFill>
              <a:schemeClr val="dk1"/>
            </a:solidFill>
            <a:prstDash val="solid"/>
            <a:miter/>
            <a:headEnd w="med" len="med" type="none"/>
            <a:tailEnd w="lg" len="lg" type="triangle"/>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0" name="Shape 130"/>
        <p:cNvGrpSpPr/>
        <p:nvPr/>
      </p:nvGrpSpPr>
      <p:grpSpPr>
        <a:xfrm>
          <a:off y="0" x="0"/>
          <a:ext cy="0" cx="0"/>
          <a:chOff y="0" x="0"/>
          <a:chExt cy="0" cx="0"/>
        </a:xfrm>
      </p:grpSpPr>
      <p:sp>
        <p:nvSpPr>
          <p:cNvPr id="131" name="Shape 131"/>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132" name="Shape 13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33" name="Shape 133"/>
          <p:cNvPicPr preferRelativeResize="0"/>
          <p:nvPr/>
        </p:nvPicPr>
        <p:blipFill>
          <a:blip r:embed="rId3"/>
          <a:stretch>
            <a:fillRect/>
          </a:stretch>
        </p:blipFill>
        <p:spPr>
          <a:xfrm>
            <a:off y="0" x="0"/>
            <a:ext cy="6858000" cx="9144000"/>
          </a:xfrm>
          <a:prstGeom prst="rect">
            <a:avLst/>
          </a:prstGeom>
          <a:noFill/>
          <a:ln>
            <a:noFill/>
          </a:ln>
        </p:spPr>
      </p:pic>
      <p:cxnSp>
        <p:nvCxnSpPr>
          <p:cNvPr id="134" name="Shape 134"/>
          <p:cNvCxnSpPr/>
          <p:nvPr/>
        </p:nvCxnSpPr>
        <p:spPr>
          <a:xfrm>
            <a:off y="6453187" x="4716462"/>
            <a:ext cy="0" cx="1079499"/>
          </a:xfrm>
          <a:prstGeom prst="straightConnector1">
            <a:avLst/>
          </a:prstGeom>
          <a:noFill/>
          <a:ln w="76200" cap="rnd">
            <a:solidFill>
              <a:srgbClr val="FF3300"/>
            </a:solidFill>
            <a:prstDash val="solid"/>
            <a:miter/>
            <a:headEnd w="med" len="med" type="none"/>
            <a:tailEnd w="med" len="med" type="none"/>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8" name="Shape 138"/>
        <p:cNvGrpSpPr/>
        <p:nvPr/>
      </p:nvGrpSpPr>
      <p:grpSpPr>
        <a:xfrm>
          <a:off y="0" x="0"/>
          <a:ext cy="0" cx="0"/>
          <a:chOff y="0" x="0"/>
          <a:chExt cy="0" cx="0"/>
        </a:xfrm>
      </p:grpSpPr>
      <p:sp>
        <p:nvSpPr>
          <p:cNvPr id="139" name="Shape 139"/>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0" cap="none" baseline="0" sz="4400" lang="en-US" i="0">
                <a:solidFill>
                  <a:schemeClr val="dk2"/>
                </a:solidFill>
                <a:latin typeface="Arial"/>
                <a:ea typeface="Arial"/>
                <a:cs typeface="Arial"/>
                <a:sym typeface="Arial"/>
              </a:rPr>
              <a:t>Branquias externas</a:t>
            </a:r>
          </a:p>
        </p:txBody>
      </p:sp>
      <p:sp>
        <p:nvSpPr>
          <p:cNvPr id="140" name="Shape 14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lang="en-US"/>
              <a:t>E</a:t>
            </a:r>
            <a:r>
              <a:rPr strike="noStrike" u="none" b="0" cap="none" baseline="0" sz="3200" lang="en-US" i="0">
                <a:solidFill>
                  <a:schemeClr val="dk1"/>
                </a:solidFill>
                <a:latin typeface="Arial"/>
                <a:ea typeface="Arial"/>
                <a:cs typeface="Arial"/>
                <a:sym typeface="Arial"/>
              </a:rPr>
              <a:t>quinodermos:</a:t>
            </a:r>
          </a:p>
          <a:p>
            <a:pPr algn="l" rtl="0" lvl="0" marR="0" indent="0">
              <a:lnSpc>
                <a:spcPct val="100000"/>
              </a:lnSpc>
              <a:spcBef>
                <a:spcPts val="64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Emiten evaginaciones del ectodermo a lo largo de todo el cuerpo (estrellas) o alrededor de la boca (erizos) llamados pápulas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y="0" x="0"/>
          <a:ext cy="0" cx="0"/>
          <a:chOff y="0" x="0"/>
          <a:chExt cy="0" cx="0"/>
        </a:xfrm>
      </p:grpSpPr>
      <p:sp>
        <p:nvSpPr>
          <p:cNvPr id="145" name="Shape 145"/>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800" lang="en-US" i="0">
                <a:solidFill>
                  <a:srgbClr val="CC0099"/>
                </a:solidFill>
                <a:latin typeface="Arial"/>
                <a:ea typeface="Arial"/>
                <a:cs typeface="Arial"/>
                <a:sym typeface="Arial"/>
              </a:rPr>
              <a:t>Branquias internas</a:t>
            </a:r>
          </a:p>
        </p:txBody>
      </p:sp>
      <p:sp>
        <p:nvSpPr>
          <p:cNvPr id="146" name="Shape 146"/>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Necesitan mecanismos de ventilación en la cavidad branquial.</a:t>
            </a:r>
          </a:p>
          <a:p>
            <a:pPr algn="l" rtl="0" lvl="0" marR="0" indent="0">
              <a:lnSpc>
                <a:spcPct val="100000"/>
              </a:lnSpc>
              <a:spcBef>
                <a:spcPts val="64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Se logra más protección de superficies respiratorias.</a:t>
            </a:r>
          </a:p>
          <a:p>
            <a:pPr algn="l" rtl="0" lvl="0" marR="0" indent="0">
              <a:lnSpc>
                <a:spcPct val="100000"/>
              </a:lnSpc>
              <a:spcBef>
                <a:spcPts val="64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Están en</a:t>
            </a:r>
            <a:r>
              <a:rPr lang="en-US"/>
              <a:t>:</a:t>
            </a:r>
          </a:p>
          <a:p>
            <a:pPr algn="l" rtl="0" lvl="0" marR="0" indent="0" marL="0">
              <a:lnSpc>
                <a:spcPct val="100000"/>
              </a:lnSpc>
              <a:spcBef>
                <a:spcPts val="640"/>
              </a:spcBef>
              <a:spcAft>
                <a:spcPts val="0"/>
              </a:spcAft>
              <a:buClr>
                <a:schemeClr val="dk1"/>
              </a:buClr>
              <a:buSzPct val="59375"/>
              <a:buFont typeface="Arial"/>
              <a:buChar char="●"/>
            </a:pPr>
            <a:r>
              <a:rPr strike="noStrike" u="none" b="1" cap="none" baseline="0" sz="3200" lang="en-US" i="0">
                <a:solidFill>
                  <a:schemeClr val="accent2"/>
                </a:solidFill>
                <a:latin typeface="Arial"/>
                <a:ea typeface="Arial"/>
                <a:cs typeface="Arial"/>
                <a:sym typeface="Arial"/>
              </a:rPr>
              <a:t>Moluscos bivalvos, cefalópodos, crustáceos y peces.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0" name="Shape 150"/>
        <p:cNvGrpSpPr/>
        <p:nvPr/>
      </p:nvGrpSpPr>
      <p:grpSpPr>
        <a:xfrm>
          <a:off y="0" x="0"/>
          <a:ext cy="0" cx="0"/>
          <a:chOff y="0" x="0"/>
          <a:chExt cy="0" cx="0"/>
        </a:xfrm>
      </p:grpSpPr>
      <p:sp>
        <p:nvSpPr>
          <p:cNvPr id="151" name="Shape 151"/>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400" lang="en-US" i="0">
                <a:solidFill>
                  <a:schemeClr val="dk2"/>
                </a:solidFill>
                <a:latin typeface="Arial"/>
                <a:ea typeface="Arial"/>
                <a:cs typeface="Arial"/>
                <a:sym typeface="Arial"/>
              </a:rPr>
              <a:t>Branquias internas de crustáceos</a:t>
            </a:r>
          </a:p>
        </p:txBody>
      </p:sp>
      <p:sp>
        <p:nvSpPr>
          <p:cNvPr id="152" name="Shape 152"/>
          <p:cNvSpPr txBox="1"/>
          <p:nvPr>
            <p:ph idx="1" type="body"/>
          </p:nvPr>
        </p:nvSpPr>
        <p:spPr>
          <a:xfrm>
            <a:off y="1196975" x="457200"/>
            <a:ext cy="4929187"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400"/>
              </a:spcBef>
              <a:spcAft>
                <a:spcPts val="0"/>
              </a:spcAft>
              <a:buClr>
                <a:schemeClr val="dk1"/>
              </a:buClr>
              <a:buSzPct val="60000"/>
              <a:buFont typeface="Arial"/>
              <a:buChar char="●"/>
            </a:pPr>
            <a:r>
              <a:rPr strike="noStrike" u="none" b="0" cap="none" baseline="0" sz="2000" lang="en-US" i="0">
                <a:solidFill>
                  <a:schemeClr val="dk1"/>
                </a:solidFill>
                <a:latin typeface="Arial"/>
                <a:ea typeface="Arial"/>
                <a:cs typeface="Arial"/>
                <a:sym typeface="Arial"/>
              </a:rPr>
              <a:t>Encerradas en cámaras que forman parte del caparazón. La ventilación se produce por un apéndice que al moverse, provoca una corriente de agua continua</a:t>
            </a:r>
          </a:p>
        </p:txBody>
      </p:sp>
      <p:pic>
        <p:nvPicPr>
          <p:cNvPr id="153" name="Shape 153"/>
          <p:cNvPicPr preferRelativeResize="0"/>
          <p:nvPr/>
        </p:nvPicPr>
        <p:blipFill>
          <a:blip r:embed="rId3"/>
          <a:stretch>
            <a:fillRect/>
          </a:stretch>
        </p:blipFill>
        <p:spPr>
          <a:xfrm>
            <a:off y="2349500" x="2843211"/>
            <a:ext cy="4054474" cx="56165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7" name="Shape 157"/>
        <p:cNvGrpSpPr/>
        <p:nvPr/>
      </p:nvGrpSpPr>
      <p:grpSpPr>
        <a:xfrm>
          <a:off y="0" x="0"/>
          <a:ext cy="0" cx="0"/>
          <a:chOff y="0" x="0"/>
          <a:chExt cy="0" cx="0"/>
        </a:xfrm>
      </p:grpSpPr>
      <p:sp>
        <p:nvSpPr>
          <p:cNvPr id="158" name="Shape 158"/>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sng" b="1" cap="none" baseline="0" sz="1800" lang="en-US" i="0">
                <a:solidFill>
                  <a:schemeClr val="dk1"/>
                </a:solidFill>
                <a:latin typeface="Arial"/>
                <a:ea typeface="Arial"/>
                <a:cs typeface="Arial"/>
                <a:sym typeface="Arial"/>
              </a:rPr>
              <a:t>Branquias</a:t>
            </a:r>
            <a:r>
              <a:rPr strike="noStrike" u="none" b="0" cap="none" baseline="0" sz="1800" lang="en-US" i="0">
                <a:solidFill>
                  <a:schemeClr val="dk1"/>
                </a:solidFill>
                <a:latin typeface="Arial"/>
                <a:ea typeface="Arial"/>
                <a:cs typeface="Arial"/>
                <a:sym typeface="Arial"/>
              </a:rPr>
              <a:t>: expansiones plumosas de apéndices torácicos cubiertas por </a:t>
            </a:r>
          </a:p>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El caparazón. Los apéndices abdominales crean corrientes de agua que</a:t>
            </a:r>
          </a:p>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Se dirigen hacia las branquias para renovar el medio</a:t>
            </a:r>
          </a:p>
        </p:txBody>
      </p:sp>
      <p:sp>
        <p:nvSpPr>
          <p:cNvPr id="159" name="Shape 15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60" name="Shape 160"/>
          <p:cNvPicPr preferRelativeResize="0"/>
          <p:nvPr/>
        </p:nvPicPr>
        <p:blipFill>
          <a:blip r:embed="rId3"/>
          <a:stretch>
            <a:fillRect/>
          </a:stretch>
        </p:blipFill>
        <p:spPr>
          <a:xfrm>
            <a:off y="260350" x="250825"/>
            <a:ext cy="6192837" cx="8066086"/>
          </a:xfrm>
          <a:prstGeom prst="rect">
            <a:avLst/>
          </a:prstGeom>
          <a:noFill/>
          <a:ln>
            <a:noFill/>
          </a:ln>
        </p:spPr>
      </p:pic>
      <p:sp>
        <p:nvSpPr>
          <p:cNvPr id="161" name="Shape 161"/>
          <p:cNvSpPr/>
          <p:nvPr/>
        </p:nvSpPr>
        <p:spPr>
          <a:xfrm>
            <a:off y="5229225" x="323850"/>
            <a:ext cy="1079499" cx="8208962"/>
          </a:xfrm>
          <a:prstGeom prst="rect">
            <a:avLst/>
          </a:prstGeom>
          <a:solidFill>
            <a:schemeClr val="accent1"/>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spcBef>
                <a:spcPts val="0"/>
              </a:spcBef>
              <a:buNone/>
            </a:pPr>
            <a:r>
              <a:t/>
            </a:r>
            <a:endParaRPr/>
          </a:p>
        </p:txBody>
      </p:sp>
      <p:sp>
        <p:nvSpPr>
          <p:cNvPr id="162" name="Shape 162"/>
          <p:cNvSpPr/>
          <p:nvPr/>
        </p:nvSpPr>
        <p:spPr>
          <a:xfrm>
            <a:off y="5229225" x="971550"/>
            <a:ext cy="915986" cx="76009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sng" b="1" cap="none" baseline="0" sz="1800" lang="en-US" i="0">
                <a:solidFill>
                  <a:schemeClr val="dk1"/>
                </a:solidFill>
                <a:latin typeface="Arial"/>
                <a:ea typeface="Arial"/>
                <a:cs typeface="Arial"/>
                <a:sym typeface="Arial"/>
              </a:rPr>
              <a:t>Branquias</a:t>
            </a:r>
            <a:r>
              <a:rPr strike="noStrike" u="none" b="0" cap="none" baseline="0" sz="1800" lang="en-US" i="0">
                <a:solidFill>
                  <a:schemeClr val="dk1"/>
                </a:solidFill>
                <a:latin typeface="Arial"/>
                <a:ea typeface="Arial"/>
                <a:cs typeface="Arial"/>
                <a:sym typeface="Arial"/>
              </a:rPr>
              <a:t>: expansiones plumosas de apéndices torácicos cubiertas por </a:t>
            </a:r>
          </a:p>
          <a:p>
            <a:pPr algn="l" rtl="0" lvl="0" marR="0" indent="0" marL="0">
              <a:lnSpc>
                <a:spcPct val="100000"/>
              </a:lnSpc>
              <a:spcBef>
                <a:spcPts val="0"/>
              </a:spcBef>
              <a:spcAft>
                <a:spcPts val="0"/>
              </a:spcAft>
              <a:buNone/>
            </a:pPr>
            <a:r>
              <a:rPr sz="1800" lang="en-US">
                <a:solidFill>
                  <a:schemeClr val="dk1"/>
                </a:solidFill>
              </a:rPr>
              <a:t>el </a:t>
            </a:r>
            <a:r>
              <a:rPr strike="noStrike" u="none" b="0" cap="none" baseline="0" sz="1800" lang="en-US" i="0">
                <a:solidFill>
                  <a:schemeClr val="dk1"/>
                </a:solidFill>
                <a:latin typeface="Arial"/>
                <a:ea typeface="Arial"/>
                <a:cs typeface="Arial"/>
                <a:sym typeface="Arial"/>
              </a:rPr>
              <a:t>caparazón. Los apéndices abdominales crean corrientes de agua que</a:t>
            </a:r>
          </a:p>
          <a:p>
            <a:pPr algn="l" rtl="0" lvl="0" marR="0" indent="0" marL="0">
              <a:lnSpc>
                <a:spcPct val="100000"/>
              </a:lnSpc>
              <a:spcBef>
                <a:spcPts val="0"/>
              </a:spcBef>
              <a:spcAft>
                <a:spcPts val="0"/>
              </a:spcAft>
              <a:buNone/>
            </a:pPr>
            <a:r>
              <a:rPr sz="1800" lang="en-US">
                <a:solidFill>
                  <a:schemeClr val="dk1"/>
                </a:solidFill>
              </a:rPr>
              <a:t>s</a:t>
            </a:r>
            <a:r>
              <a:rPr strike="noStrike" u="none" b="0" cap="none" baseline="0" sz="1800" lang="en-US" i="0">
                <a:solidFill>
                  <a:schemeClr val="dk1"/>
                </a:solidFill>
                <a:latin typeface="Arial"/>
                <a:ea typeface="Arial"/>
                <a:cs typeface="Arial"/>
                <a:sym typeface="Arial"/>
              </a:rPr>
              <a:t>e dirigen hacia las branquias para renovar el medio</a:t>
            </a:r>
          </a:p>
        </p:txBody>
      </p:sp>
      <p:cxnSp>
        <p:nvCxnSpPr>
          <p:cNvPr id="163" name="Shape 163"/>
          <p:cNvCxnSpPr/>
          <p:nvPr/>
        </p:nvCxnSpPr>
        <p:spPr>
          <a:xfrm rot="10800000" flipH="1">
            <a:off y="3573462" x="1619250"/>
            <a:ext cy="1584325" cx="4752974"/>
          </a:xfrm>
          <a:prstGeom prst="straightConnector1">
            <a:avLst/>
          </a:prstGeom>
          <a:noFill/>
          <a:ln w="9525" cap="rnd">
            <a:solidFill>
              <a:schemeClr val="dk1"/>
            </a:solidFill>
            <a:prstDash val="solid"/>
            <a:miter/>
            <a:headEnd w="med" len="med" type="none"/>
            <a:tailEnd w="med" len="med" type="none"/>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7" name="Shape 167"/>
        <p:cNvGrpSpPr/>
        <p:nvPr/>
      </p:nvGrpSpPr>
      <p:grpSpPr>
        <a:xfrm>
          <a:off y="0" x="0"/>
          <a:ext cy="0" cx="0"/>
          <a:chOff y="0" x="0"/>
          <a:chExt cy="0" cx="0"/>
        </a:xfrm>
      </p:grpSpPr>
      <p:sp>
        <p:nvSpPr>
          <p:cNvPr id="168" name="Shape 168"/>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400" lang="en-US" i="0">
                <a:solidFill>
                  <a:schemeClr val="dk2"/>
                </a:solidFill>
                <a:latin typeface="Arial"/>
                <a:ea typeface="Arial"/>
                <a:cs typeface="Arial"/>
                <a:sym typeface="Arial"/>
              </a:rPr>
              <a:t>Branquias internas de cefalópodos</a:t>
            </a:r>
          </a:p>
        </p:txBody>
      </p:sp>
      <p:sp>
        <p:nvSpPr>
          <p:cNvPr id="169" name="Shape 169"/>
          <p:cNvSpPr txBox="1"/>
          <p:nvPr>
            <p:ph idx="1" type="body"/>
          </p:nvPr>
        </p:nvSpPr>
        <p:spPr>
          <a:xfrm>
            <a:off y="1125537" x="457200"/>
            <a:ext cy="5000625"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Tienen forma de pluma. El agua circula por la cavidad paleal mediante la acción de un sifón</a:t>
            </a:r>
          </a:p>
        </p:txBody>
      </p:sp>
      <p:cxnSp>
        <p:nvCxnSpPr>
          <p:cNvPr id="170" name="Shape 170"/>
          <p:cNvCxnSpPr/>
          <p:nvPr/>
        </p:nvCxnSpPr>
        <p:spPr>
          <a:xfrm>
            <a:off y="4437062" x="4284662"/>
            <a:ext cy="0" cx="2158999"/>
          </a:xfrm>
          <a:prstGeom prst="straightConnector1">
            <a:avLst/>
          </a:prstGeom>
          <a:noFill/>
          <a:ln w="9525" cap="rnd">
            <a:solidFill>
              <a:schemeClr val="dk1"/>
            </a:solidFill>
            <a:prstDash val="solid"/>
            <a:miter/>
            <a:headEnd w="med" len="med" type="none"/>
            <a:tailEnd w="med" len="med" type="none"/>
          </a:ln>
        </p:spPr>
      </p:cxnSp>
      <p:sp>
        <p:nvSpPr>
          <p:cNvPr id="171" name="Shape 171"/>
          <p:cNvSpPr/>
          <p:nvPr/>
        </p:nvSpPr>
        <p:spPr>
          <a:xfrm>
            <a:off y="4292600" x="3203575"/>
            <a:ext cy="366711" cx="10731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branquia</a:t>
            </a:r>
          </a:p>
        </p:txBody>
      </p:sp>
      <p:pic>
        <p:nvPicPr>
          <p:cNvPr id="172" name="Shape 172"/>
          <p:cNvPicPr preferRelativeResize="0"/>
          <p:nvPr/>
        </p:nvPicPr>
        <p:blipFill>
          <a:blip r:embed="rId3"/>
          <a:stretch>
            <a:fillRect/>
          </a:stretch>
        </p:blipFill>
        <p:spPr>
          <a:xfrm>
            <a:off y="2205036" x="1619250"/>
            <a:ext cy="4176712" cx="669766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561975"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400" lang="en-US" i="0">
                <a:solidFill>
                  <a:schemeClr val="dk2"/>
                </a:solidFill>
                <a:latin typeface="Arial"/>
                <a:ea typeface="Arial"/>
                <a:cs typeface="Arial"/>
                <a:sym typeface="Arial"/>
              </a:rPr>
              <a:t>Respiración externa y respiración celular</a:t>
            </a:r>
          </a:p>
        </p:txBody>
      </p:sp>
      <p:pic>
        <p:nvPicPr>
          <p:cNvPr id="42" name="Shape 42"/>
          <p:cNvPicPr preferRelativeResize="0"/>
          <p:nvPr/>
        </p:nvPicPr>
        <p:blipFill>
          <a:blip r:embed="rId3"/>
          <a:stretch>
            <a:fillRect/>
          </a:stretch>
        </p:blipFill>
        <p:spPr>
          <a:xfrm>
            <a:off y="908050" x="0"/>
            <a:ext cy="5689599" cx="91440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6" name="Shape 176"/>
        <p:cNvGrpSpPr/>
        <p:nvPr/>
      </p:nvGrpSpPr>
      <p:grpSpPr>
        <a:xfrm>
          <a:off y="0" x="0"/>
          <a:ext cy="0" cx="0"/>
          <a:chOff y="0" x="0"/>
          <a:chExt cy="0" cx="0"/>
        </a:xfrm>
      </p:grpSpPr>
      <p:sp>
        <p:nvSpPr>
          <p:cNvPr id="177" name="Shape 177"/>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1" cap="none" baseline="0" sz="1400" lang="en-US" i="0">
                <a:solidFill>
                  <a:schemeClr val="dk1"/>
                </a:solidFill>
                <a:latin typeface="Arial"/>
                <a:ea typeface="Arial"/>
                <a:cs typeface="Arial"/>
                <a:sym typeface="Arial"/>
              </a:rPr>
              <a:t>Sifón</a:t>
            </a:r>
          </a:p>
          <a:p>
            <a:pPr algn="ctr" rtl="0" lvl="0" marR="0" indent="0" marL="0">
              <a:lnSpc>
                <a:spcPct val="100000"/>
              </a:lnSpc>
              <a:spcBef>
                <a:spcPts val="0"/>
              </a:spcBef>
              <a:spcAft>
                <a:spcPts val="0"/>
              </a:spcAft>
              <a:buNone/>
            </a:pPr>
            <a:r>
              <a:rPr strike="noStrike" u="none" b="1" cap="none" baseline="0" sz="1400" lang="en-US" i="0">
                <a:solidFill>
                  <a:schemeClr val="dk1"/>
                </a:solidFill>
                <a:latin typeface="Arial"/>
                <a:ea typeface="Arial"/>
                <a:cs typeface="Arial"/>
                <a:sym typeface="Arial"/>
              </a:rPr>
              <a:t>exhalante</a:t>
            </a:r>
          </a:p>
        </p:txBody>
      </p:sp>
      <p:sp>
        <p:nvSpPr>
          <p:cNvPr id="178" name="Shape 17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79" name="Shape 179"/>
          <p:cNvPicPr preferRelativeResize="0"/>
          <p:nvPr/>
        </p:nvPicPr>
        <p:blipFill>
          <a:blip r:embed="rId3"/>
          <a:stretch>
            <a:fillRect/>
          </a:stretch>
        </p:blipFill>
        <p:spPr>
          <a:xfrm>
            <a:off y="0" x="0"/>
            <a:ext cy="6857999" cx="5435599"/>
          </a:xfrm>
          <a:prstGeom prst="rect">
            <a:avLst/>
          </a:prstGeom>
          <a:noFill/>
          <a:ln>
            <a:noFill/>
          </a:ln>
        </p:spPr>
      </p:pic>
      <p:pic>
        <p:nvPicPr>
          <p:cNvPr id="180" name="Shape 180"/>
          <p:cNvPicPr preferRelativeResize="0"/>
          <p:nvPr/>
        </p:nvPicPr>
        <p:blipFill>
          <a:blip r:embed="rId4"/>
          <a:stretch>
            <a:fillRect/>
          </a:stretch>
        </p:blipFill>
        <p:spPr>
          <a:xfrm>
            <a:off y="2133600" x="5508625"/>
            <a:ext cy="2887662" cx="3635375"/>
          </a:xfrm>
          <a:prstGeom prst="rect">
            <a:avLst/>
          </a:prstGeom>
          <a:noFill/>
          <a:ln>
            <a:noFill/>
          </a:ln>
        </p:spPr>
      </p:pic>
      <p:sp>
        <p:nvSpPr>
          <p:cNvPr id="181" name="Shape 181"/>
          <p:cNvSpPr/>
          <p:nvPr/>
        </p:nvSpPr>
        <p:spPr>
          <a:xfrm>
            <a:off y="1773236" x="7812086"/>
            <a:ext cy="503236" cx="1331912"/>
          </a:xfrm>
          <a:prstGeom prst="rect">
            <a:avLst/>
          </a:prstGeom>
          <a:solidFill>
            <a:schemeClr val="lt1"/>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1400" lang="en-US" i="0">
                <a:solidFill>
                  <a:schemeClr val="dk1"/>
                </a:solidFill>
                <a:latin typeface="Arial"/>
                <a:ea typeface="Arial"/>
                <a:cs typeface="Arial"/>
                <a:sym typeface="Arial"/>
              </a:rPr>
              <a:t>Sifón</a:t>
            </a:r>
          </a:p>
          <a:p>
            <a:pPr algn="ctr" rtl="0" lvl="0" marR="0" indent="0" marL="0">
              <a:lnSpc>
                <a:spcPct val="100000"/>
              </a:lnSpc>
              <a:spcBef>
                <a:spcPts val="0"/>
              </a:spcBef>
              <a:spcAft>
                <a:spcPts val="0"/>
              </a:spcAft>
              <a:buNone/>
            </a:pPr>
            <a:r>
              <a:rPr strike="noStrike" u="none" b="1" cap="none" baseline="0" sz="1400" lang="en-US" i="0">
                <a:solidFill>
                  <a:schemeClr val="dk1"/>
                </a:solidFill>
                <a:latin typeface="Arial"/>
                <a:ea typeface="Arial"/>
                <a:cs typeface="Arial"/>
                <a:sym typeface="Arial"/>
              </a:rPr>
              <a:t>exhalante</a:t>
            </a:r>
          </a:p>
        </p:txBody>
      </p:sp>
      <p:sp>
        <p:nvSpPr>
          <p:cNvPr id="182" name="Shape 182"/>
          <p:cNvSpPr/>
          <p:nvPr/>
        </p:nvSpPr>
        <p:spPr>
          <a:xfrm>
            <a:off y="4508500" x="7596186"/>
            <a:ext cy="720724" cx="1547811"/>
          </a:xfrm>
          <a:prstGeom prst="rect">
            <a:avLst/>
          </a:prstGeom>
          <a:solidFill>
            <a:schemeClr val="lt1"/>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1400" lang="en-US" i="0">
                <a:solidFill>
                  <a:schemeClr val="dk1"/>
                </a:solidFill>
                <a:latin typeface="Arial"/>
                <a:ea typeface="Arial"/>
                <a:cs typeface="Arial"/>
                <a:sym typeface="Arial"/>
              </a:rPr>
              <a:t>Sifón inhalante</a:t>
            </a:r>
          </a:p>
        </p:txBody>
      </p:sp>
      <p:cxnSp>
        <p:nvCxnSpPr>
          <p:cNvPr id="183" name="Shape 183"/>
          <p:cNvCxnSpPr/>
          <p:nvPr/>
        </p:nvCxnSpPr>
        <p:spPr>
          <a:xfrm rot="10800000">
            <a:off y="3357562" x="8748711"/>
            <a:ext cy="1079499" cx="0"/>
          </a:xfrm>
          <a:prstGeom prst="straightConnector1">
            <a:avLst/>
          </a:prstGeom>
          <a:noFill/>
          <a:ln w="9525" cap="rnd">
            <a:solidFill>
              <a:schemeClr val="dk1"/>
            </a:solidFill>
            <a:prstDash val="solid"/>
            <a:miter/>
            <a:headEnd w="med" len="med" type="none"/>
            <a:tailEnd w="lg" len="lg" type="triangle"/>
          </a:ln>
        </p:spPr>
      </p:cxnSp>
      <p:cxnSp>
        <p:nvCxnSpPr>
          <p:cNvPr id="184" name="Shape 184"/>
          <p:cNvCxnSpPr/>
          <p:nvPr/>
        </p:nvCxnSpPr>
        <p:spPr>
          <a:xfrm>
            <a:off y="2276475" x="8459786"/>
            <a:ext cy="576262" cx="215899"/>
          </a:xfrm>
          <a:prstGeom prst="straightConnector1">
            <a:avLst/>
          </a:prstGeom>
          <a:noFill/>
          <a:ln w="9525" cap="rnd">
            <a:solidFill>
              <a:schemeClr val="dk1"/>
            </a:solidFill>
            <a:prstDash val="solid"/>
            <a:miter/>
            <a:headEnd w="med" len="med" type="none"/>
            <a:tailEnd w="lg" len="lg" type="triangl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8" name="Shape 188"/>
        <p:cNvGrpSpPr/>
        <p:nvPr/>
      </p:nvGrpSpPr>
      <p:grpSpPr>
        <a:xfrm>
          <a:off y="0" x="0"/>
          <a:ext cy="0" cx="0"/>
          <a:chOff y="0" x="0"/>
          <a:chExt cy="0" cx="0"/>
        </a:xfrm>
      </p:grpSpPr>
      <p:sp>
        <p:nvSpPr>
          <p:cNvPr id="189" name="Shape 18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2000" lang="en-US" i="0">
                <a:solidFill>
                  <a:schemeClr val="dk2"/>
                </a:solidFill>
                <a:latin typeface="Arial"/>
                <a:ea typeface="Arial"/>
                <a:cs typeface="Arial"/>
                <a:sym typeface="Arial"/>
              </a:rPr>
              <a:t>Branquias en forma de lámina.</a:t>
            </a:r>
            <a:br>
              <a:rPr strike="noStrike" u="none" b="1" cap="none" baseline="0" sz="2000" lang="en-US" i="0">
                <a:solidFill>
                  <a:schemeClr val="dk2"/>
                </a:solidFill>
                <a:latin typeface="Arial"/>
                <a:ea typeface="Arial"/>
                <a:cs typeface="Arial"/>
                <a:sym typeface="Arial"/>
              </a:rPr>
            </a:br>
            <a:r>
              <a:rPr strike="noStrike" u="none" b="1" cap="none" baseline="0" sz="2000" lang="en-US" i="0">
                <a:solidFill>
                  <a:schemeClr val="dk2"/>
                </a:solidFill>
                <a:latin typeface="Arial"/>
                <a:ea typeface="Arial"/>
                <a:cs typeface="Arial"/>
                <a:sym typeface="Arial"/>
              </a:rPr>
              <a:t>Con cilios que garantizan la entrada de agua y la salida. Retienen el alimento que entra por la corriente y es introducido en la boca con ayuda de los palpos</a:t>
            </a:r>
          </a:p>
        </p:txBody>
      </p:sp>
      <p:sp>
        <p:nvSpPr>
          <p:cNvPr id="190" name="Shape 19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91" name="Shape 191"/>
          <p:cNvPicPr preferRelativeResize="0"/>
          <p:nvPr/>
        </p:nvPicPr>
        <p:blipFill>
          <a:blip r:embed="rId3"/>
          <a:stretch>
            <a:fillRect/>
          </a:stretch>
        </p:blipFill>
        <p:spPr>
          <a:xfrm>
            <a:off y="1484312" x="0"/>
            <a:ext cy="5184774" cx="91440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6" name="Shape 196"/>
        <p:cNvGrpSpPr/>
        <p:nvPr/>
      </p:nvGrpSpPr>
      <p:grpSpPr>
        <a:xfrm>
          <a:off y="0" x="0"/>
          <a:ext cy="0" cx="0"/>
          <a:chOff y="0" x="0"/>
          <a:chExt cy="0" cx="0"/>
        </a:xfrm>
      </p:grpSpPr>
      <p:sp>
        <p:nvSpPr>
          <p:cNvPr id="197" name="Shape 197"/>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198" name="Shape 19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199" name="Shape 199"/>
          <p:cNvPicPr preferRelativeResize="0"/>
          <p:nvPr/>
        </p:nvPicPr>
        <p:blipFill>
          <a:blip r:embed="rId3"/>
          <a:stretch>
            <a:fillRect/>
          </a:stretch>
        </p:blipFill>
        <p:spPr>
          <a:xfrm>
            <a:off y="981075" x="1403350"/>
            <a:ext cy="4622800" cx="6408737"/>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3" name="Shape 203"/>
        <p:cNvGrpSpPr/>
        <p:nvPr/>
      </p:nvGrpSpPr>
      <p:grpSpPr>
        <a:xfrm>
          <a:off y="0" x="0"/>
          <a:ext cy="0" cx="0"/>
          <a:chOff y="0" x="0"/>
          <a:chExt cy="0" cx="0"/>
        </a:xfrm>
      </p:grpSpPr>
      <p:sp>
        <p:nvSpPr>
          <p:cNvPr id="204" name="Shape 204"/>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205" name="Shape 205"/>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206" name="Shape 206"/>
          <p:cNvPicPr preferRelativeResize="0"/>
          <p:nvPr/>
        </p:nvPicPr>
        <p:blipFill>
          <a:blip r:embed="rId3"/>
          <a:stretch>
            <a:fillRect/>
          </a:stretch>
        </p:blipFill>
        <p:spPr>
          <a:xfrm>
            <a:off y="0" x="0"/>
            <a:ext cy="6857999" cx="91440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y="0" x="0"/>
          <a:ext cy="0" cx="0"/>
          <a:chOff y="0" x="0"/>
          <a:chExt cy="0" cx="0"/>
        </a:xfrm>
      </p:grpSpPr>
      <p:sp>
        <p:nvSpPr>
          <p:cNvPr id="211" name="Shape 211"/>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1" cap="none" baseline="0" sz="1600" lang="en-US" i="0">
                <a:solidFill>
                  <a:schemeClr val="dk1"/>
                </a:solidFill>
                <a:latin typeface="Arial"/>
                <a:ea typeface="Arial"/>
                <a:cs typeface="Arial"/>
                <a:sym typeface="Arial"/>
              </a:rPr>
              <a:t>Agua por espiráculos, con boca cerrada. Pasa a branquias y sale por hendiduras </a:t>
            </a:r>
          </a:p>
          <a:p>
            <a:pPr algn="ctr" rtl="0" lvl="0" marR="0" indent="0" marL="0">
              <a:lnSpc>
                <a:spcPct val="100000"/>
              </a:lnSpc>
              <a:spcBef>
                <a:spcPts val="0"/>
              </a:spcBef>
              <a:spcAft>
                <a:spcPts val="0"/>
              </a:spcAft>
              <a:buNone/>
            </a:pPr>
            <a:r>
              <a:rPr strike="noStrike" u="none" b="1" cap="none" baseline="0" sz="1600" lang="en-US" i="0">
                <a:solidFill>
                  <a:schemeClr val="dk1"/>
                </a:solidFill>
                <a:latin typeface="Arial"/>
                <a:ea typeface="Arial"/>
                <a:cs typeface="Arial"/>
                <a:sym typeface="Arial"/>
              </a:rPr>
              <a:t>branquiales. Para impulsar el agua a través de las branquias utilizan su movimiento </a:t>
            </a:r>
          </a:p>
          <a:p>
            <a:pPr algn="ctr" rtl="0" lvl="0" marR="0" indent="0" marL="0">
              <a:lnSpc>
                <a:spcPct val="100000"/>
              </a:lnSpc>
              <a:spcBef>
                <a:spcPts val="0"/>
              </a:spcBef>
              <a:spcAft>
                <a:spcPts val="0"/>
              </a:spcAft>
              <a:buNone/>
            </a:pPr>
            <a:r>
              <a:rPr strike="noStrike" u="none" b="1" cap="none" baseline="0" sz="1600" lang="en-US" i="0">
                <a:solidFill>
                  <a:schemeClr val="dk1"/>
                </a:solidFill>
                <a:latin typeface="Arial"/>
                <a:ea typeface="Arial"/>
                <a:cs typeface="Arial"/>
                <a:sym typeface="Arial"/>
              </a:rPr>
              <a:t>de avance</a:t>
            </a:r>
          </a:p>
        </p:txBody>
      </p:sp>
      <p:sp>
        <p:nvSpPr>
          <p:cNvPr id="212" name="Shape 212"/>
          <p:cNvSpPr txBox="1"/>
          <p:nvPr>
            <p:ph idx="1" type="body"/>
          </p:nvPr>
        </p:nvSpPr>
        <p:spPr>
          <a:xfrm>
            <a:off y="1557337" x="9144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213" name="Shape 213"/>
          <p:cNvPicPr preferRelativeResize="0"/>
          <p:nvPr/>
        </p:nvPicPr>
        <p:blipFill>
          <a:blip r:embed="rId3"/>
          <a:stretch>
            <a:fillRect/>
          </a:stretch>
        </p:blipFill>
        <p:spPr>
          <a:xfrm>
            <a:off y="333375" x="323850"/>
            <a:ext cy="5903911" cx="8496300"/>
          </a:xfrm>
          <a:prstGeom prst="rect">
            <a:avLst/>
          </a:prstGeom>
          <a:noFill/>
          <a:ln>
            <a:noFill/>
          </a:ln>
        </p:spPr>
      </p:pic>
      <p:sp>
        <p:nvSpPr>
          <p:cNvPr id="214" name="Shape 214"/>
          <p:cNvSpPr/>
          <p:nvPr/>
        </p:nvSpPr>
        <p:spPr>
          <a:xfrm>
            <a:off y="5516562" x="250825"/>
            <a:ext cy="1081086" cx="8569325"/>
          </a:xfrm>
          <a:prstGeom prst="rect">
            <a:avLst/>
          </a:prstGeom>
          <a:solidFill>
            <a:schemeClr val="lt1"/>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1600" lang="en-US" i="0">
                <a:solidFill>
                  <a:schemeClr val="dk1"/>
                </a:solidFill>
                <a:latin typeface="Arial"/>
                <a:ea typeface="Arial"/>
                <a:cs typeface="Arial"/>
                <a:sym typeface="Arial"/>
              </a:rPr>
              <a:t>Agua por espiráculos, con boca cerrada. Pasa a branquias y sale por hendiduras </a:t>
            </a:r>
          </a:p>
          <a:p>
            <a:pPr algn="ctr" rtl="0" lvl="0" marR="0" indent="0" marL="0">
              <a:lnSpc>
                <a:spcPct val="100000"/>
              </a:lnSpc>
              <a:spcBef>
                <a:spcPts val="0"/>
              </a:spcBef>
              <a:spcAft>
                <a:spcPts val="0"/>
              </a:spcAft>
              <a:buNone/>
            </a:pPr>
            <a:r>
              <a:rPr strike="noStrike" u="none" b="1" cap="none" baseline="0" sz="1600" lang="en-US" i="0">
                <a:solidFill>
                  <a:schemeClr val="dk1"/>
                </a:solidFill>
                <a:latin typeface="Arial"/>
                <a:ea typeface="Arial"/>
                <a:cs typeface="Arial"/>
                <a:sym typeface="Arial"/>
              </a:rPr>
              <a:t>branquiales. Para impulsar el agua a través de las branquias utilizan su movimiento </a:t>
            </a:r>
          </a:p>
          <a:p>
            <a:pPr algn="ctr" rtl="0" lvl="0" marR="0" indent="0" marL="0">
              <a:lnSpc>
                <a:spcPct val="100000"/>
              </a:lnSpc>
              <a:spcBef>
                <a:spcPts val="0"/>
              </a:spcBef>
              <a:spcAft>
                <a:spcPts val="0"/>
              </a:spcAft>
              <a:buNone/>
            </a:pPr>
            <a:r>
              <a:rPr strike="noStrike" u="none" b="1" cap="none" baseline="0" sz="1600" lang="en-US" i="0">
                <a:solidFill>
                  <a:schemeClr val="dk1"/>
                </a:solidFill>
                <a:latin typeface="Arial"/>
                <a:ea typeface="Arial"/>
                <a:cs typeface="Arial"/>
                <a:sym typeface="Arial"/>
              </a:rPr>
              <a:t>de avance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y="0" x="0"/>
          <a:ext cy="0" cx="0"/>
          <a:chOff y="0" x="0"/>
          <a:chExt cy="0" cx="0"/>
        </a:xfrm>
      </p:grpSpPr>
      <p:sp>
        <p:nvSpPr>
          <p:cNvPr id="219" name="Shape 219"/>
          <p:cNvSpPr txBox="1"/>
          <p:nvPr>
            <p:ph type="title"/>
          </p:nvPr>
        </p:nvSpPr>
        <p:spPr>
          <a:xfrm>
            <a:off y="274637" x="457200"/>
            <a:ext cy="490537"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1" cap="none" baseline="0" sz="2400" lang="en-US" i="0">
                <a:solidFill>
                  <a:schemeClr val="dk2"/>
                </a:solidFill>
                <a:latin typeface="Arial"/>
                <a:ea typeface="Arial"/>
                <a:cs typeface="Arial"/>
                <a:sym typeface="Arial"/>
              </a:rPr>
              <a:t>Peces cartilaginosos</a:t>
            </a:r>
          </a:p>
        </p:txBody>
      </p:sp>
      <p:sp>
        <p:nvSpPr>
          <p:cNvPr id="220" name="Shape 220"/>
          <p:cNvSpPr txBox="1"/>
          <p:nvPr>
            <p:ph idx="1" type="body"/>
          </p:nvPr>
        </p:nvSpPr>
        <p:spPr>
          <a:xfrm>
            <a:off y="692150" x="457200"/>
            <a:ext cy="5434012"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480"/>
              </a:spcBef>
              <a:spcAft>
                <a:spcPts val="0"/>
              </a:spcAft>
              <a:buClr>
                <a:schemeClr val="dk1"/>
              </a:buClr>
              <a:buSzPct val="60416"/>
              <a:buFont typeface="Arial"/>
              <a:buChar char="●"/>
            </a:pPr>
            <a:r>
              <a:rPr strike="noStrike" u="none" b="1" cap="none" baseline="0" sz="2400" lang="en-US" i="0">
                <a:solidFill>
                  <a:schemeClr val="dk1"/>
                </a:solidFill>
                <a:latin typeface="Arial"/>
                <a:ea typeface="Arial"/>
                <a:cs typeface="Arial"/>
                <a:sym typeface="Arial"/>
              </a:rPr>
              <a:t>Tiburón blanco mostrando sus arcos branquiales</a:t>
            </a:r>
          </a:p>
          <a:p>
            <a:pPr algn="l" rtl="0" lvl="0" marR="0" indent="0" marL="0">
              <a:lnSpc>
                <a:spcPct val="100000"/>
              </a:lnSpc>
              <a:spcBef>
                <a:spcPts val="480"/>
              </a:spcBef>
              <a:spcAft>
                <a:spcPts val="0"/>
              </a:spcAft>
              <a:buClr>
                <a:schemeClr val="dk1"/>
              </a:buClr>
              <a:buSzPct val="60416"/>
              <a:buFont typeface="Arial"/>
              <a:buChar char="●"/>
            </a:pPr>
            <a:r>
              <a:rPr strike="noStrike" u="none" b="1" cap="none" baseline="0" sz="2400" lang="en-US" i="0">
                <a:solidFill>
                  <a:schemeClr val="dk1"/>
                </a:solidFill>
                <a:latin typeface="Arial"/>
                <a:ea typeface="Arial"/>
                <a:cs typeface="Arial"/>
                <a:sym typeface="Arial"/>
              </a:rPr>
              <a:t>Agua    espiráculos (orificios detrás de los ojos)      hendiduras branquiales       exterior (no hay opérculo)</a:t>
            </a:r>
          </a:p>
        </p:txBody>
      </p:sp>
      <p:pic>
        <p:nvPicPr>
          <p:cNvPr id="221" name="Shape 221"/>
          <p:cNvPicPr preferRelativeResize="0"/>
          <p:nvPr/>
        </p:nvPicPr>
        <p:blipFill>
          <a:blip r:embed="rId3"/>
          <a:stretch>
            <a:fillRect/>
          </a:stretch>
        </p:blipFill>
        <p:spPr>
          <a:xfrm>
            <a:off y="2349500" x="2484436"/>
            <a:ext cy="4103686" cx="4248150"/>
          </a:xfrm>
          <a:prstGeom prst="rect">
            <a:avLst/>
          </a:prstGeom>
          <a:noFill/>
          <a:ln>
            <a:noFill/>
          </a:ln>
        </p:spPr>
      </p:pic>
      <p:cxnSp>
        <p:nvCxnSpPr>
          <p:cNvPr id="222" name="Shape 222"/>
          <p:cNvCxnSpPr/>
          <p:nvPr/>
        </p:nvCxnSpPr>
        <p:spPr>
          <a:xfrm>
            <a:off y="1341437" x="1763711"/>
            <a:ext cy="0" cx="144462"/>
          </a:xfrm>
          <a:prstGeom prst="straightConnector1">
            <a:avLst/>
          </a:prstGeom>
          <a:noFill/>
          <a:ln w="9525" cap="rnd">
            <a:solidFill>
              <a:schemeClr val="dk1"/>
            </a:solidFill>
            <a:prstDash val="solid"/>
            <a:miter/>
            <a:headEnd w="med" len="med" type="none"/>
            <a:tailEnd w="lg" len="lg" type="triangle"/>
          </a:ln>
        </p:spPr>
      </p:cxnSp>
      <p:cxnSp>
        <p:nvCxnSpPr>
          <p:cNvPr id="223" name="Shape 223"/>
          <p:cNvCxnSpPr/>
          <p:nvPr/>
        </p:nvCxnSpPr>
        <p:spPr>
          <a:xfrm>
            <a:off y="1341437" x="5651500"/>
            <a:ext cy="0" cx="144462"/>
          </a:xfrm>
          <a:prstGeom prst="straightConnector1">
            <a:avLst/>
          </a:prstGeom>
          <a:noFill/>
          <a:ln w="9525" cap="rnd">
            <a:solidFill>
              <a:schemeClr val="dk1"/>
            </a:solidFill>
            <a:prstDash val="solid"/>
            <a:miter/>
            <a:headEnd w="med" len="med" type="none"/>
            <a:tailEnd w="lg" len="lg" type="triangle"/>
          </a:ln>
        </p:spPr>
      </p:cxnSp>
      <p:cxnSp>
        <p:nvCxnSpPr>
          <p:cNvPr id="224" name="Shape 224"/>
          <p:cNvCxnSpPr/>
          <p:nvPr/>
        </p:nvCxnSpPr>
        <p:spPr>
          <a:xfrm>
            <a:off y="1341437" x="7885111"/>
            <a:ext cy="0" cx="358775"/>
          </a:xfrm>
          <a:prstGeom prst="straightConnector1">
            <a:avLst/>
          </a:prstGeom>
          <a:noFill/>
          <a:ln w="9525" cap="rnd">
            <a:solidFill>
              <a:schemeClr val="dk1"/>
            </a:solidFill>
            <a:prstDash val="solid"/>
            <a:miter/>
            <a:headEnd w="med" len="med" type="none"/>
            <a:tailEnd w="lg" len="lg" type="triangle"/>
          </a:ln>
        </p:spPr>
      </p:cxnSp>
      <p:cxnSp>
        <p:nvCxnSpPr>
          <p:cNvPr id="225" name="Shape 225"/>
          <p:cNvCxnSpPr/>
          <p:nvPr/>
        </p:nvCxnSpPr>
        <p:spPr>
          <a:xfrm>
            <a:off y="1773236" x="4500562"/>
            <a:ext cy="0" cx="287337"/>
          </a:xfrm>
          <a:prstGeom prst="straightConnector1">
            <a:avLst/>
          </a:prstGeom>
          <a:noFill/>
          <a:ln w="9525" cap="rnd">
            <a:solidFill>
              <a:schemeClr val="dk1"/>
            </a:solidFill>
            <a:prstDash val="solid"/>
            <a:miter/>
            <a:headEnd w="med" len="med" type="none"/>
            <a:tailEnd w="lg" len="lg" type="triangle"/>
          </a:ln>
        </p:spPr>
      </p:cxn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9" name="Shape 229"/>
        <p:cNvGrpSpPr/>
        <p:nvPr/>
      </p:nvGrpSpPr>
      <p:grpSpPr>
        <a:xfrm>
          <a:off y="0" x="0"/>
          <a:ext cy="0" cx="0"/>
          <a:chOff y="0" x="0"/>
          <a:chExt cy="0" cx="0"/>
        </a:xfrm>
      </p:grpSpPr>
      <p:sp>
        <p:nvSpPr>
          <p:cNvPr id="230" name="Shape 230"/>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1" cap="none" baseline="0" sz="2800" lang="en-US" i="0">
                <a:solidFill>
                  <a:schemeClr val="dk2"/>
                </a:solidFill>
                <a:latin typeface="Arial"/>
                <a:ea typeface="Arial"/>
                <a:cs typeface="Arial"/>
                <a:sym typeface="Arial"/>
              </a:rPr>
              <a:t>Detalle de las branquias del tiburón blanco</a:t>
            </a:r>
          </a:p>
        </p:txBody>
      </p:sp>
      <p:sp>
        <p:nvSpPr>
          <p:cNvPr id="231" name="Shape 231"/>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232" name="Shape 232"/>
          <p:cNvPicPr preferRelativeResize="0"/>
          <p:nvPr/>
        </p:nvPicPr>
        <p:blipFill>
          <a:blip r:embed="rId3"/>
          <a:stretch>
            <a:fillRect/>
          </a:stretch>
        </p:blipFill>
        <p:spPr>
          <a:xfrm>
            <a:off y="1268412" x="539750"/>
            <a:ext cy="5329237" cx="8135936"/>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6" name="Shape 236"/>
        <p:cNvGrpSpPr/>
        <p:nvPr/>
      </p:nvGrpSpPr>
      <p:grpSpPr>
        <a:xfrm>
          <a:off y="0" x="0"/>
          <a:ext cy="0" cx="0"/>
          <a:chOff y="0" x="0"/>
          <a:chExt cy="0" cx="0"/>
        </a:xfrm>
      </p:grpSpPr>
      <p:sp>
        <p:nvSpPr>
          <p:cNvPr id="237" name="Shape 237"/>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lang="en-US"/>
              <a:t>P</a:t>
            </a:r>
            <a:r>
              <a:rPr strike="noStrike" u="none" b="0" cap="none" baseline="0" sz="4400" lang="en-US" i="0">
                <a:solidFill>
                  <a:schemeClr val="dk2"/>
                </a:solidFill>
                <a:latin typeface="Arial"/>
                <a:ea typeface="Arial"/>
                <a:cs typeface="Arial"/>
                <a:sym typeface="Arial"/>
              </a:rPr>
              <a:t>eces</a:t>
            </a:r>
          </a:p>
        </p:txBody>
      </p:sp>
      <p:sp>
        <p:nvSpPr>
          <p:cNvPr id="238" name="Shape 23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rgbClr val="FF0000"/>
                </a:solidFill>
                <a:latin typeface="Arial"/>
                <a:ea typeface="Arial"/>
                <a:cs typeface="Arial"/>
                <a:sym typeface="Arial"/>
              </a:rPr>
              <a:t>Óseos</a:t>
            </a:r>
            <a:r>
              <a:rPr strike="noStrike" u="none" b="0" cap="none" baseline="0" sz="3200" lang="en-US" i="0">
                <a:solidFill>
                  <a:schemeClr val="dk1"/>
                </a:solidFill>
                <a:latin typeface="Arial"/>
                <a:ea typeface="Arial"/>
                <a:cs typeface="Arial"/>
                <a:sym typeface="Arial"/>
              </a:rPr>
              <a:t>: la ventilación se consigue gracias a movimientos del opérculo.</a:t>
            </a:r>
          </a:p>
          <a:p>
            <a:pPr algn="l" rtl="0" lvl="0" marR="0" indent="0">
              <a:lnSpc>
                <a:spcPct val="100000"/>
              </a:lnSpc>
              <a:spcBef>
                <a:spcPts val="64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rgbClr val="FF0000"/>
                </a:solidFill>
                <a:latin typeface="Arial"/>
                <a:ea typeface="Arial"/>
                <a:cs typeface="Arial"/>
                <a:sym typeface="Arial"/>
              </a:rPr>
              <a:t>Cartilaginosos</a:t>
            </a:r>
            <a:r>
              <a:rPr strike="noStrike" u="none" b="0" cap="none" baseline="0" sz="3200" lang="en-US" i="0">
                <a:solidFill>
                  <a:schemeClr val="dk1"/>
                </a:solidFill>
                <a:latin typeface="Arial"/>
                <a:ea typeface="Arial"/>
                <a:cs typeface="Arial"/>
                <a:sym typeface="Arial"/>
              </a:rPr>
              <a:t>: carecen de mecanismos de ventilación, por lo que necesitan moverse de forma continua para que el agua circule a través de las branquias.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2" name="Shape 242"/>
        <p:cNvGrpSpPr/>
        <p:nvPr/>
      </p:nvGrpSpPr>
      <p:grpSpPr>
        <a:xfrm>
          <a:off y="0" x="0"/>
          <a:ext cy="0" cx="0"/>
          <a:chOff y="0" x="0"/>
          <a:chExt cy="0" cx="0"/>
        </a:xfrm>
      </p:grpSpPr>
      <p:sp>
        <p:nvSpPr>
          <p:cNvPr id="243" name="Shape 243"/>
          <p:cNvSpPr txBox="1"/>
          <p:nvPr>
            <p:ph type="title"/>
          </p:nvPr>
        </p:nvSpPr>
        <p:spPr>
          <a:xfrm>
            <a:off y="1196975" x="395287"/>
            <a:ext cy="1152525"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0" cap="none" baseline="0" sz="2400" lang="en-US" i="0">
                <a:solidFill>
                  <a:schemeClr val="dk2"/>
                </a:solidFill>
                <a:latin typeface="Arial"/>
                <a:ea typeface="Arial"/>
                <a:cs typeface="Arial"/>
                <a:sym typeface="Arial"/>
              </a:rPr>
              <a:t>Entrada de agua por la boca. Pasa por las branquias que tienen muchos vasos sanguíneos. Se realiza el intercambio de gases: el oxígeno va a sangre y el dióxido de carbono sale con el agua por debajo del opérculo</a:t>
            </a:r>
          </a:p>
          <a:p>
            <a:pPr algn="ctr" rtl="0" lvl="0" marR="0" indent="0" marL="0">
              <a:lnSpc>
                <a:spcPct val="100000"/>
              </a:lnSpc>
              <a:spcBef>
                <a:spcPts val="0"/>
              </a:spcBef>
              <a:spcAft>
                <a:spcPts val="0"/>
              </a:spcAft>
              <a:buNone/>
            </a:pPr>
            <a:r>
              <a:t/>
            </a:r>
            <a:endParaRPr/>
          </a:p>
          <a:p>
            <a:pPr algn="l" rtl="0" lvl="0" marR="0" indent="0" marL="0">
              <a:lnSpc>
                <a:spcPct val="100000"/>
              </a:lnSpc>
              <a:spcBef>
                <a:spcPts val="0"/>
              </a:spcBef>
              <a:spcAft>
                <a:spcPts val="0"/>
              </a:spcAft>
              <a:buNone/>
            </a:pPr>
            <a:r>
              <a:rPr b="1" sz="2400" lang="en-US"/>
              <a:t>PEZ CARTILAGINOSO:</a:t>
            </a:r>
          </a:p>
          <a:p>
            <a:pPr algn="l" rtl="0" lvl="0" marR="0" indent="0" marL="0">
              <a:lnSpc>
                <a:spcPct val="100000"/>
              </a:lnSpc>
              <a:spcBef>
                <a:spcPts val="0"/>
              </a:spcBef>
              <a:spcAft>
                <a:spcPts val="0"/>
              </a:spcAft>
              <a:buNone/>
            </a:pPr>
            <a:r>
              <a:t/>
            </a:r>
            <a:endParaRPr b="1" sz="2400"/>
          </a:p>
          <a:p>
            <a:pPr algn="l" rtl="0" lvl="0" marR="0" indent="0" marL="0">
              <a:lnSpc>
                <a:spcPct val="100000"/>
              </a:lnSpc>
              <a:spcBef>
                <a:spcPts val="0"/>
              </a:spcBef>
              <a:spcAft>
                <a:spcPts val="0"/>
              </a:spcAft>
              <a:buNone/>
            </a:pPr>
            <a:r>
              <a:rPr sz="2400" lang="en-US"/>
              <a:t>El agua entra por espiráculos. </a:t>
            </a:r>
          </a:p>
          <a:p>
            <a:pPr algn="l" rtl="0" lvl="0" marR="0" indent="0" marL="0">
              <a:lnSpc>
                <a:spcPct val="100000"/>
              </a:lnSpc>
              <a:spcBef>
                <a:spcPts val="0"/>
              </a:spcBef>
              <a:spcAft>
                <a:spcPts val="0"/>
              </a:spcAft>
              <a:buNone/>
            </a:pPr>
            <a:r>
              <a:rPr sz="2400" lang="en-US"/>
              <a:t>Pasa a branquias y sale por hendiduras branquiales</a:t>
            </a:r>
          </a:p>
        </p:txBody>
      </p:sp>
      <p:sp>
        <p:nvSpPr>
          <p:cNvPr id="244" name="Shape 244"/>
          <p:cNvSpPr/>
          <p:nvPr/>
        </p:nvSpPr>
        <p:spPr>
          <a:xfrm>
            <a:off y="279400" x="2392361"/>
            <a:ext cy="457200" cx="17398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sng" b="1" cap="none" baseline="0" sz="2400" lang="en-US" i="0">
                <a:solidFill>
                  <a:schemeClr val="dk1"/>
                </a:solidFill>
                <a:latin typeface="Arial"/>
                <a:ea typeface="Arial"/>
                <a:cs typeface="Arial"/>
                <a:sym typeface="Arial"/>
              </a:rPr>
              <a:t>PEZ ÓSEO</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8" name="Shape 248"/>
        <p:cNvGrpSpPr/>
        <p:nvPr/>
      </p:nvGrpSpPr>
      <p:grpSpPr>
        <a:xfrm>
          <a:off y="0" x="0"/>
          <a:ext cy="0" cx="0"/>
          <a:chOff y="0" x="0"/>
          <a:chExt cy="0" cx="0"/>
        </a:xfrm>
      </p:grpSpPr>
      <p:sp>
        <p:nvSpPr>
          <p:cNvPr id="249" name="Shape 249"/>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250" name="Shape 25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251" name="Shape 251"/>
          <p:cNvPicPr preferRelativeResize="0"/>
          <p:nvPr/>
        </p:nvPicPr>
        <p:blipFill>
          <a:blip r:embed="rId3"/>
          <a:stretch>
            <a:fillRect/>
          </a:stretch>
        </p:blipFill>
        <p:spPr>
          <a:xfrm>
            <a:off y="476250" x="395287"/>
            <a:ext cy="5905500" cx="83534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 name="Shape 46"/>
        <p:cNvGrpSpPr/>
        <p:nvPr/>
      </p:nvGrpSpPr>
      <p:grpSpPr>
        <a:xfrm>
          <a:off y="0" x="0"/>
          <a:ext cy="0" cx="0"/>
          <a:chOff y="0" x="0"/>
          <a:chExt cy="0" cx="0"/>
        </a:xfrm>
      </p:grpSpPr>
      <p:sp>
        <p:nvSpPr>
          <p:cNvPr id="47" name="Shape 47"/>
          <p:cNvSpPr txBox="1"/>
          <p:nvPr>
            <p:ph type="title"/>
          </p:nvPr>
        </p:nvSpPr>
        <p:spPr>
          <a:xfrm>
            <a:off y="274637" x="457200"/>
            <a:ext cy="777875"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800" lang="en-US" i="0">
                <a:solidFill>
                  <a:schemeClr val="dk2"/>
                </a:solidFill>
                <a:latin typeface="Arial"/>
                <a:ea typeface="Arial"/>
                <a:cs typeface="Arial"/>
                <a:sym typeface="Arial"/>
              </a:rPr>
              <a:t>La importancia de la difusión</a:t>
            </a:r>
          </a:p>
        </p:txBody>
      </p:sp>
      <p:sp>
        <p:nvSpPr>
          <p:cNvPr id="48" name="Shape 48"/>
          <p:cNvSpPr txBox="1"/>
          <p:nvPr>
            <p:ph idx="1" type="body"/>
          </p:nvPr>
        </p:nvSpPr>
        <p:spPr>
          <a:xfrm>
            <a:off y="1268412" x="457200"/>
            <a:ext cy="4857750" cx="8229600"/>
          </a:xfrm>
          <a:prstGeom prst="rect">
            <a:avLst/>
          </a:prstGeom>
          <a:noFill/>
          <a:ln>
            <a:noFill/>
          </a:ln>
        </p:spPr>
        <p:txBody>
          <a:bodyPr bIns="45700" rIns="91425" lIns="91425" tIns="45700" anchor="t" anchorCtr="0">
            <a:noAutofit/>
          </a:bodyPr>
          <a:lstStyle/>
          <a:p>
            <a:pPr algn="l" rtl="0" lvl="0" marR="0" indent="0" marL="0">
              <a:lnSpc>
                <a:spcPct val="8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1. La velocidad de difusión será mayor cuanto mayor sea la superficie de intercambio y la diferencia de concentración del gas a ambos lados de la membrana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2. la velocidad será menor cuanto menor sea el espesor de la membrana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80"/>
              </a:spcBef>
              <a:spcAft>
                <a:spcPts val="0"/>
              </a:spcAft>
              <a:buClr>
                <a:schemeClr val="dk1"/>
              </a:buClr>
              <a:buSzPct val="60416"/>
              <a:buFont typeface="Arial"/>
              <a:buChar char="●"/>
            </a:pPr>
            <a:r>
              <a:rPr strike="noStrike" u="none" b="1" cap="none" baseline="0" sz="2400" lang="en-US" i="0">
                <a:solidFill>
                  <a:schemeClr val="dk1"/>
                </a:solidFill>
                <a:latin typeface="Arial"/>
                <a:ea typeface="Arial"/>
                <a:cs typeface="Arial"/>
                <a:sym typeface="Arial"/>
              </a:rPr>
              <a:t>Por ello la selección natural ha favorecido en los grupos animales que:</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80"/>
              </a:spcBef>
              <a:spcAft>
                <a:spcPts val="0"/>
              </a:spcAft>
              <a:buClr>
                <a:schemeClr val="dk1"/>
              </a:buClr>
              <a:buSzPct val="60416"/>
              <a:buFont typeface="Arial"/>
              <a:buChar char="●"/>
            </a:pPr>
            <a:r>
              <a:rPr strike="noStrike" u="none" b="0" cap="none" baseline="0" sz="2400" lang="en-US" i="0">
                <a:solidFill>
                  <a:srgbClr val="FF3300"/>
                </a:solidFill>
                <a:latin typeface="Arial"/>
                <a:ea typeface="Arial"/>
                <a:cs typeface="Arial"/>
                <a:sym typeface="Arial"/>
              </a:rPr>
              <a:t>A. Los órganos respiratorios tengan gran superficie estando muy vascularizados</a:t>
            </a:r>
          </a:p>
          <a:p>
            <a:pPr algn="l" rtl="0" lvl="0" marR="0" indent="0" marL="0">
              <a:lnSpc>
                <a:spcPct val="80000"/>
              </a:lnSpc>
              <a:spcBef>
                <a:spcPts val="480"/>
              </a:spcBef>
              <a:spcAft>
                <a:spcPts val="0"/>
              </a:spcAft>
              <a:buClr>
                <a:schemeClr val="dk1"/>
              </a:buClr>
              <a:buSzPct val="60416"/>
              <a:buFont typeface="Arial"/>
              <a:buChar char="●"/>
            </a:pPr>
            <a:r>
              <a:rPr strike="noStrike" u="none" b="0" cap="none" baseline="0" sz="2400" lang="en-US" i="0">
                <a:solidFill>
                  <a:srgbClr val="FF3300"/>
                </a:solidFill>
                <a:latin typeface="Arial"/>
                <a:ea typeface="Arial"/>
                <a:cs typeface="Arial"/>
                <a:sym typeface="Arial"/>
              </a:rPr>
              <a:t>B. Estén formados por láminas muy delgadas para facilitar paso de gases</a:t>
            </a:r>
          </a:p>
          <a:p>
            <a:pPr algn="l" rtl="0" lvl="0" marR="0" indent="0" marL="0">
              <a:lnSpc>
                <a:spcPct val="80000"/>
              </a:lnSpc>
              <a:spcBef>
                <a:spcPts val="480"/>
              </a:spcBef>
              <a:spcAft>
                <a:spcPts val="0"/>
              </a:spcAft>
              <a:buClr>
                <a:schemeClr val="dk1"/>
              </a:buClr>
              <a:buSzPct val="60416"/>
              <a:buFont typeface="Arial"/>
              <a:buChar char="●"/>
            </a:pPr>
            <a:r>
              <a:rPr strike="noStrike" u="none" b="0" cap="none" baseline="0" sz="2400" lang="en-US" i="0">
                <a:solidFill>
                  <a:srgbClr val="FF3300"/>
                </a:solidFill>
                <a:latin typeface="Arial"/>
                <a:ea typeface="Arial"/>
                <a:cs typeface="Arial"/>
                <a:sym typeface="Arial"/>
              </a:rPr>
              <a:t>C. Estén húmedas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5" name="Shape 255"/>
        <p:cNvGrpSpPr/>
        <p:nvPr/>
      </p:nvGrpSpPr>
      <p:grpSpPr>
        <a:xfrm>
          <a:off y="0" x="0"/>
          <a:ext cy="0" cx="0"/>
          <a:chOff y="0" x="0"/>
          <a:chExt cy="0" cx="0"/>
        </a:xfrm>
      </p:grpSpPr>
      <p:sp>
        <p:nvSpPr>
          <p:cNvPr id="256" name="Shape 256"/>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257" name="Shape 257"/>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Agua pasa por la boca con el opérculo cerrado. Cierra la boca y el agua pasa a las branquias. Se produce el intercambio y el agua sale por el opérculo abierto.</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y="0" x="0"/>
          <a:ext cy="0" cx="0"/>
          <a:chOff y="0" x="0"/>
          <a:chExt cy="0" cx="0"/>
        </a:xfrm>
      </p:grpSpPr>
      <p:sp>
        <p:nvSpPr>
          <p:cNvPr id="262" name="Shape 262"/>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263" name="Shape 263"/>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264" name="Shape 264"/>
          <p:cNvPicPr preferRelativeResize="0"/>
          <p:nvPr/>
        </p:nvPicPr>
        <p:blipFill>
          <a:blip r:embed="rId3"/>
          <a:stretch>
            <a:fillRect/>
          </a:stretch>
        </p:blipFill>
        <p:spPr>
          <a:xfrm>
            <a:off y="0" x="468312"/>
            <a:ext cy="6597650" cx="82804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8" name="Shape 268"/>
        <p:cNvGrpSpPr/>
        <p:nvPr/>
      </p:nvGrpSpPr>
      <p:grpSpPr>
        <a:xfrm>
          <a:off y="0" x="0"/>
          <a:ext cy="0" cx="0"/>
          <a:chOff y="0" x="0"/>
          <a:chExt cy="0" cx="0"/>
        </a:xfrm>
      </p:grpSpPr>
      <p:sp>
        <p:nvSpPr>
          <p:cNvPr id="269" name="Shape 269"/>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3200" lang="en-US" i="0">
                <a:solidFill>
                  <a:schemeClr val="dk2"/>
                </a:solidFill>
                <a:latin typeface="Arial"/>
                <a:ea typeface="Arial"/>
                <a:cs typeface="Arial"/>
                <a:sym typeface="Arial"/>
              </a:rPr>
              <a:t>Respiración traqueal</a:t>
            </a:r>
          </a:p>
        </p:txBody>
      </p:sp>
      <p:sp>
        <p:nvSpPr>
          <p:cNvPr id="270" name="Shape 270"/>
          <p:cNvSpPr txBox="1"/>
          <p:nvPr>
            <p:ph idx="1" type="body"/>
          </p:nvPr>
        </p:nvSpPr>
        <p:spPr>
          <a:xfrm>
            <a:off y="1700211" x="457200"/>
            <a:ext cy="4425949" cx="8229600"/>
          </a:xfrm>
          <a:prstGeom prst="rect">
            <a:avLst/>
          </a:prstGeom>
          <a:noFill/>
          <a:ln>
            <a:noFill/>
          </a:ln>
        </p:spPr>
        <p:txBody>
          <a:bodyPr bIns="45700" rIns="91425" lIns="91425" tIns="45700" anchor="t" anchorCtr="0">
            <a:noAutofit/>
          </a:bodyPr>
          <a:lstStyle/>
          <a:p>
            <a:pPr algn="l" rtl="0" lvl="0" marR="0" indent="0" marL="0">
              <a:lnSpc>
                <a:spcPct val="90000"/>
              </a:lnSpc>
              <a:spcBef>
                <a:spcPts val="400"/>
              </a:spcBef>
              <a:spcAft>
                <a:spcPts val="0"/>
              </a:spcAft>
              <a:buClr>
                <a:schemeClr val="dk1"/>
              </a:buClr>
              <a:buSzPct val="60000"/>
              <a:buFont typeface="Arial"/>
              <a:buChar char="●"/>
            </a:pPr>
            <a:r>
              <a:rPr strike="noStrike" u="none" b="1" cap="none" baseline="0" sz="2000" lang="en-US" i="0">
                <a:solidFill>
                  <a:srgbClr val="FF3300"/>
                </a:solidFill>
                <a:latin typeface="Arial"/>
                <a:ea typeface="Arial"/>
                <a:cs typeface="Arial"/>
                <a:sym typeface="Arial"/>
              </a:rPr>
              <a:t>Tráqueas</a:t>
            </a:r>
            <a:r>
              <a:rPr strike="noStrike" u="none" b="1" cap="none" baseline="0" sz="2000" lang="en-US" i="0">
                <a:solidFill>
                  <a:schemeClr val="dk1"/>
                </a:solidFill>
                <a:latin typeface="Arial"/>
                <a:ea typeface="Arial"/>
                <a:cs typeface="Arial"/>
                <a:sym typeface="Arial"/>
              </a:rPr>
              <a:t>: Invaginaciones tubulares ramificadas de quitina que se abren al exterior por espiráculos. Las </a:t>
            </a:r>
            <a:r>
              <a:rPr strike="noStrike" u="none" b="1" cap="none" baseline="0" sz="2000" lang="en-US" i="0">
                <a:solidFill>
                  <a:srgbClr val="FF3300"/>
                </a:solidFill>
                <a:latin typeface="Arial"/>
                <a:ea typeface="Arial"/>
                <a:cs typeface="Arial"/>
                <a:sym typeface="Arial"/>
              </a:rPr>
              <a:t>traqueolas </a:t>
            </a:r>
            <a:r>
              <a:rPr strike="noStrike" u="none" b="1" cap="none" baseline="0" sz="2000" lang="en-US" i="0">
                <a:solidFill>
                  <a:schemeClr val="dk1"/>
                </a:solidFill>
                <a:latin typeface="Arial"/>
                <a:ea typeface="Arial"/>
                <a:cs typeface="Arial"/>
                <a:sym typeface="Arial"/>
              </a:rPr>
              <a:t>ponen en contacto el oxígeno con las células directamente. Éstas ya no tienen quitina.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90000"/>
              </a:lnSpc>
              <a:spcBef>
                <a:spcPts val="400"/>
              </a:spcBef>
              <a:spcAft>
                <a:spcPts val="0"/>
              </a:spcAft>
              <a:buClr>
                <a:schemeClr val="dk1"/>
              </a:buClr>
              <a:buSzPct val="60000"/>
              <a:buFont typeface="Arial"/>
              <a:buChar char="●"/>
            </a:pPr>
            <a:r>
              <a:rPr strike="noStrike" u="none" b="1" cap="none" baseline="0" sz="2000" lang="en-US" i="0">
                <a:solidFill>
                  <a:schemeClr val="dk1"/>
                </a:solidFill>
                <a:latin typeface="Arial"/>
                <a:ea typeface="Arial"/>
                <a:cs typeface="Arial"/>
                <a:sym typeface="Arial"/>
              </a:rPr>
              <a:t>La ventilación se consigue por sistema coordinado de apertura y cierre de espiráculos por contracciones musculares.</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90000"/>
              </a:lnSpc>
              <a:spcBef>
                <a:spcPts val="400"/>
              </a:spcBef>
              <a:spcAft>
                <a:spcPts val="0"/>
              </a:spcAft>
              <a:buClr>
                <a:schemeClr val="dk1"/>
              </a:buClr>
              <a:buSzPct val="60000"/>
              <a:buFont typeface="Arial"/>
              <a:buChar char="●"/>
            </a:pPr>
            <a:r>
              <a:rPr strike="noStrike" u="none" b="1" cap="none" baseline="0" sz="2000" lang="en-US" i="0">
                <a:solidFill>
                  <a:schemeClr val="dk1"/>
                </a:solidFill>
                <a:latin typeface="Arial"/>
                <a:ea typeface="Arial"/>
                <a:cs typeface="Arial"/>
                <a:sym typeface="Arial"/>
              </a:rPr>
              <a:t>Se da en:</a:t>
            </a:r>
          </a:p>
          <a:p>
            <a:pPr algn="l" rtl="0" lvl="0" marR="0" indent="0" marL="0">
              <a:lnSpc>
                <a:spcPct val="90000"/>
              </a:lnSpc>
              <a:spcBef>
                <a:spcPts val="400"/>
              </a:spcBef>
              <a:spcAft>
                <a:spcPts val="0"/>
              </a:spcAft>
              <a:buClr>
                <a:schemeClr val="dk1"/>
              </a:buClr>
              <a:buSzPct val="60000"/>
              <a:buFont typeface="Arial"/>
              <a:buChar char="●"/>
            </a:pPr>
            <a:r>
              <a:rPr strike="noStrike" u="none" b="1" cap="none" baseline="0" sz="2000" lang="en-US" i="0">
                <a:solidFill>
                  <a:srgbClr val="CC0099"/>
                </a:solidFill>
                <a:latin typeface="Arial"/>
                <a:ea typeface="Arial"/>
                <a:cs typeface="Arial"/>
                <a:sym typeface="Arial"/>
              </a:rPr>
              <a:t>Insectos, Arácnidos y miriápodos.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4" name="Shape 274"/>
        <p:cNvGrpSpPr/>
        <p:nvPr/>
      </p:nvGrpSpPr>
      <p:grpSpPr>
        <a:xfrm>
          <a:off y="0" x="0"/>
          <a:ext cy="0" cx="0"/>
          <a:chOff y="0" x="0"/>
          <a:chExt cy="0" cx="0"/>
        </a:xfrm>
      </p:grpSpPr>
      <p:sp>
        <p:nvSpPr>
          <p:cNvPr id="275" name="Shape 275"/>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276" name="Shape 276"/>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Los espiráculos siempre están abiertos en los menos evolucionados. En los más evolucionados tienen válvulas reguladas por músculos que permiten ajustar el intercambio gaseoso en función de las necesidades de oxígeno, a la vez que reducen las pérdidas por evaporación.</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0" name="Shape 280"/>
        <p:cNvGrpSpPr/>
        <p:nvPr/>
      </p:nvGrpSpPr>
      <p:grpSpPr>
        <a:xfrm>
          <a:off y="0" x="0"/>
          <a:ext cy="0" cx="0"/>
          <a:chOff y="0" x="0"/>
          <a:chExt cy="0" cx="0"/>
        </a:xfrm>
      </p:grpSpPr>
      <p:sp>
        <p:nvSpPr>
          <p:cNvPr id="281" name="Shape 281"/>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1" cap="none" baseline="0" sz="2400" lang="en-US" i="0">
                <a:solidFill>
                  <a:schemeClr val="dk2"/>
                </a:solidFill>
                <a:latin typeface="Arial"/>
                <a:ea typeface="Arial"/>
                <a:cs typeface="Arial"/>
                <a:sym typeface="Arial"/>
              </a:rPr>
              <a:t>Insectos terrestres y miriápodos</a:t>
            </a:r>
          </a:p>
        </p:txBody>
      </p:sp>
      <p:sp>
        <p:nvSpPr>
          <p:cNvPr id="282" name="Shape 28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283" name="Shape 283"/>
          <p:cNvPicPr preferRelativeResize="0"/>
          <p:nvPr/>
        </p:nvPicPr>
        <p:blipFill>
          <a:blip r:embed="rId3"/>
          <a:stretch>
            <a:fillRect/>
          </a:stretch>
        </p:blipFill>
        <p:spPr>
          <a:xfrm>
            <a:off y="692150" x="539750"/>
            <a:ext cy="5329236" cx="8064499"/>
          </a:xfrm>
          <a:prstGeom prst="rect">
            <a:avLst/>
          </a:prstGeom>
          <a:noFill/>
          <a:ln>
            <a:noFill/>
          </a:ln>
        </p:spPr>
      </p:pic>
      <p:sp>
        <p:nvSpPr>
          <p:cNvPr id="284" name="Shape 284"/>
          <p:cNvSpPr/>
          <p:nvPr/>
        </p:nvSpPr>
        <p:spPr>
          <a:xfrm>
            <a:off y="5897562" x="4695825"/>
            <a:ext cy="366711" cx="13398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Con quitina</a:t>
            </a:r>
          </a:p>
        </p:txBody>
      </p:sp>
      <p:sp>
        <p:nvSpPr>
          <p:cNvPr id="285" name="Shape 285"/>
          <p:cNvSpPr/>
          <p:nvPr/>
        </p:nvSpPr>
        <p:spPr>
          <a:xfrm>
            <a:off y="5511800" x="6927850"/>
            <a:ext cy="1130299" cx="1979612"/>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1" cap="none" baseline="0" sz="2000" lang="en-US" i="0">
                <a:solidFill>
                  <a:schemeClr val="dk1"/>
                </a:solidFill>
                <a:latin typeface="Arial"/>
                <a:ea typeface="Arial"/>
                <a:cs typeface="Arial"/>
                <a:sym typeface="Arial"/>
              </a:rPr>
              <a:t>Traqueola.</a:t>
            </a:r>
            <a:r>
              <a:rPr strike="noStrike" u="none" b="1" cap="none" baseline="0" sz="1800" lang="en-US" i="0">
                <a:solidFill>
                  <a:schemeClr val="dk1"/>
                </a:solidFill>
                <a:latin typeface="Arial"/>
                <a:ea typeface="Arial"/>
                <a:cs typeface="Arial"/>
                <a:sym typeface="Arial"/>
              </a:rPr>
              <a:t> </a:t>
            </a:r>
          </a:p>
          <a:p>
            <a:pPr algn="l" rtl="0" lvl="0" marR="0" indent="0" marL="0">
              <a:lnSpc>
                <a:spcPct val="100000"/>
              </a:lnSpc>
              <a:spcBef>
                <a:spcPts val="0"/>
              </a:spcBef>
              <a:spcAft>
                <a:spcPts val="0"/>
              </a:spcAft>
              <a:buNone/>
            </a:pPr>
            <a:r>
              <a:rPr strike="noStrike" u="none" b="0" cap="none" baseline="0" sz="1600" lang="en-US" i="0">
                <a:solidFill>
                  <a:schemeClr val="dk1"/>
                </a:solidFill>
                <a:latin typeface="Arial"/>
                <a:ea typeface="Arial"/>
                <a:cs typeface="Arial"/>
                <a:sym typeface="Arial"/>
              </a:rPr>
              <a:t>Sin quitina.</a:t>
            </a:r>
          </a:p>
          <a:p>
            <a:pPr algn="l" rtl="0" lvl="0" marR="0" indent="0" marL="0">
              <a:lnSpc>
                <a:spcPct val="100000"/>
              </a:lnSpc>
              <a:spcBef>
                <a:spcPts val="0"/>
              </a:spcBef>
              <a:spcAft>
                <a:spcPts val="0"/>
              </a:spcAft>
              <a:buNone/>
            </a:pPr>
            <a:r>
              <a:rPr strike="noStrike" u="none" b="0" cap="none" baseline="0" sz="1600" lang="en-US" i="0">
                <a:solidFill>
                  <a:schemeClr val="dk1"/>
                </a:solidFill>
                <a:latin typeface="Arial"/>
                <a:ea typeface="Arial"/>
                <a:cs typeface="Arial"/>
                <a:sym typeface="Arial"/>
              </a:rPr>
              <a:t>Pared húmeda para</a:t>
            </a:r>
          </a:p>
          <a:p>
            <a:pPr algn="l" rtl="0" lvl="0" marR="0" indent="0" marL="0">
              <a:lnSpc>
                <a:spcPct val="100000"/>
              </a:lnSpc>
              <a:spcBef>
                <a:spcPts val="0"/>
              </a:spcBef>
              <a:spcAft>
                <a:spcPts val="0"/>
              </a:spcAft>
              <a:buNone/>
            </a:pPr>
            <a:r>
              <a:rPr strike="noStrike" u="none" b="0" cap="none" baseline="0" sz="1600" lang="en-US" i="0">
                <a:solidFill>
                  <a:schemeClr val="dk1"/>
                </a:solidFill>
                <a:latin typeface="Arial"/>
                <a:ea typeface="Arial"/>
                <a:cs typeface="Arial"/>
                <a:sym typeface="Arial"/>
              </a:rPr>
              <a:t>el intercambio</a:t>
            </a:r>
          </a:p>
        </p:txBody>
      </p:sp>
      <p:sp>
        <p:nvSpPr>
          <p:cNvPr id="286" name="Shape 286"/>
          <p:cNvSpPr/>
          <p:nvPr/>
        </p:nvSpPr>
        <p:spPr>
          <a:xfrm>
            <a:off y="423862" x="3184525"/>
            <a:ext cy="366711" cx="31051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sng" b="1" cap="none" baseline="0" sz="1800" lang="en-US" i="0">
                <a:solidFill>
                  <a:schemeClr val="dk1"/>
                </a:solidFill>
                <a:latin typeface="Arial"/>
                <a:ea typeface="Arial"/>
                <a:cs typeface="Arial"/>
                <a:sym typeface="Arial"/>
              </a:rPr>
              <a:t>RESPIRACIÓN TRAQUEAL</a:t>
            </a:r>
          </a:p>
        </p:txBody>
      </p:sp>
      <p:sp>
        <p:nvSpPr>
          <p:cNvPr id="287" name="Shape 287"/>
          <p:cNvSpPr/>
          <p:nvPr/>
        </p:nvSpPr>
        <p:spPr>
          <a:xfrm>
            <a:off y="2224086" x="4335462"/>
            <a:ext cy="366711" cx="15684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1" cap="none" baseline="0" sz="1800" lang="en-US" i="0">
                <a:solidFill>
                  <a:schemeClr val="dk1"/>
                </a:solidFill>
                <a:latin typeface="Arial"/>
                <a:ea typeface="Arial"/>
                <a:cs typeface="Arial"/>
                <a:sym typeface="Arial"/>
              </a:rPr>
              <a:t>O espiráculo</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y="0" x="0"/>
          <a:ext cy="0" cx="0"/>
          <a:chOff y="0" x="0"/>
          <a:chExt cy="0" cx="0"/>
        </a:xfrm>
      </p:grpSpPr>
      <p:sp>
        <p:nvSpPr>
          <p:cNvPr id="292" name="Shape 292"/>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293" name="Shape 293"/>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294" name="Shape 294"/>
          <p:cNvPicPr preferRelativeResize="0"/>
          <p:nvPr/>
        </p:nvPicPr>
        <p:blipFill>
          <a:blip r:embed="rId3"/>
          <a:stretch>
            <a:fillRect/>
          </a:stretch>
        </p:blipFill>
        <p:spPr>
          <a:xfrm>
            <a:off y="0" x="0"/>
            <a:ext cy="6858000" cx="91440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8" name="Shape 298"/>
        <p:cNvGrpSpPr/>
        <p:nvPr/>
      </p:nvGrpSpPr>
      <p:grpSpPr>
        <a:xfrm>
          <a:off y="0" x="0"/>
          <a:ext cy="0" cx="0"/>
          <a:chOff y="0" x="0"/>
          <a:chExt cy="0" cx="0"/>
        </a:xfrm>
      </p:grpSpPr>
      <p:sp>
        <p:nvSpPr>
          <p:cNvPr id="299" name="Shape 299"/>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300" name="Shape 30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Cuando se contraen los músculos abdominales, se empujan a los órganos hacia el interior y el aire sale. Cuando los músculos se relajan el aire vuelve a penetrar en las tráqueas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4" name="Shape 304"/>
        <p:cNvGrpSpPr/>
        <p:nvPr/>
      </p:nvGrpSpPr>
      <p:grpSpPr>
        <a:xfrm>
          <a:off y="0" x="0"/>
          <a:ext cy="0" cx="0"/>
          <a:chOff y="0" x="0"/>
          <a:chExt cy="0" cx="0"/>
        </a:xfrm>
      </p:grpSpPr>
      <p:sp>
        <p:nvSpPr>
          <p:cNvPr id="305" name="Shape 305"/>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0" cap="none" baseline="0" sz="2800" lang="en-US" i="0">
                <a:solidFill>
                  <a:schemeClr val="dk2"/>
                </a:solidFill>
                <a:latin typeface="Arial"/>
                <a:ea typeface="Arial"/>
                <a:cs typeface="Arial"/>
                <a:sym typeface="Arial"/>
              </a:rPr>
              <a:t>Los insectos más voladores, necesitan más aire: </a:t>
            </a:r>
            <a:r>
              <a:rPr strike="noStrike" u="none" b="1" cap="none" baseline="0" sz="2800" lang="en-US" i="0">
                <a:solidFill>
                  <a:schemeClr val="dk2"/>
                </a:solidFill>
                <a:latin typeface="Arial"/>
                <a:ea typeface="Arial"/>
                <a:cs typeface="Arial"/>
                <a:sym typeface="Arial"/>
              </a:rPr>
              <a:t>sacos aéreos</a:t>
            </a:r>
          </a:p>
        </p:txBody>
      </p:sp>
      <p:sp>
        <p:nvSpPr>
          <p:cNvPr id="306" name="Shape 306"/>
          <p:cNvSpPr txBox="1"/>
          <p:nvPr>
            <p:ph idx="1" type="body"/>
          </p:nvPr>
        </p:nvSpPr>
        <p:spPr>
          <a:xfrm>
            <a:off y="1557337" x="53975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307" name="Shape 307"/>
          <p:cNvPicPr preferRelativeResize="0"/>
          <p:nvPr/>
        </p:nvPicPr>
        <p:blipFill>
          <a:blip r:embed="rId3"/>
          <a:stretch>
            <a:fillRect/>
          </a:stretch>
        </p:blipFill>
        <p:spPr>
          <a:xfrm>
            <a:off y="1844675" x="611187"/>
            <a:ext cy="5013324" cx="806449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1" name="Shape 311"/>
        <p:cNvGrpSpPr/>
        <p:nvPr/>
      </p:nvGrpSpPr>
      <p:grpSpPr>
        <a:xfrm>
          <a:off y="0" x="0"/>
          <a:ext cy="0" cx="0"/>
          <a:chOff y="0" x="0"/>
          <a:chExt cy="0" cx="0"/>
        </a:xfrm>
      </p:grpSpPr>
      <p:sp>
        <p:nvSpPr>
          <p:cNvPr id="312" name="Shape 312"/>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313" name="Shape 313"/>
          <p:cNvPicPr preferRelativeResize="0"/>
          <p:nvPr/>
        </p:nvPicPr>
        <p:blipFill>
          <a:blip r:embed="rId3"/>
          <a:stretch>
            <a:fillRect/>
          </a:stretch>
        </p:blipFill>
        <p:spPr>
          <a:xfrm>
            <a:off y="260350" x="395287"/>
            <a:ext cy="6191249" cx="4787900"/>
          </a:xfrm>
          <a:prstGeom prst="rect">
            <a:avLst/>
          </a:prstGeom>
          <a:noFill/>
          <a:ln>
            <a:noFill/>
          </a:ln>
        </p:spPr>
      </p:pic>
      <p:pic>
        <p:nvPicPr>
          <p:cNvPr id="314" name="Shape 314"/>
          <p:cNvPicPr preferRelativeResize="0"/>
          <p:nvPr/>
        </p:nvPicPr>
        <p:blipFill>
          <a:blip r:embed="rId4"/>
          <a:stretch>
            <a:fillRect/>
          </a:stretch>
        </p:blipFill>
        <p:spPr>
          <a:xfrm>
            <a:off y="2276475" x="5292725"/>
            <a:ext cy="2159000" cx="3671886"/>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8" name="Shape 318"/>
        <p:cNvGrpSpPr/>
        <p:nvPr/>
      </p:nvGrpSpPr>
      <p:grpSpPr>
        <a:xfrm>
          <a:off y="0" x="0"/>
          <a:ext cy="0" cx="0"/>
          <a:chOff y="0" x="0"/>
          <a:chExt cy="0" cx="0"/>
        </a:xfrm>
      </p:grpSpPr>
      <p:sp>
        <p:nvSpPr>
          <p:cNvPr id="319" name="Shape 319"/>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lang="en-US"/>
              <a:t>T</a:t>
            </a:r>
            <a:r>
              <a:rPr strike="noStrike" u="none" b="0" cap="none" baseline="0" sz="4400" lang="en-US" i="0">
                <a:solidFill>
                  <a:schemeClr val="dk2"/>
                </a:solidFill>
                <a:latin typeface="Arial"/>
                <a:ea typeface="Arial"/>
                <a:cs typeface="Arial"/>
                <a:sym typeface="Arial"/>
              </a:rPr>
              <a:t>r</a:t>
            </a:r>
            <a:r>
              <a:rPr lang="en-US"/>
              <a:t>á</a:t>
            </a:r>
            <a:r>
              <a:rPr strike="noStrike" u="none" b="0" cap="none" baseline="0" sz="4400" lang="en-US" i="0">
                <a:solidFill>
                  <a:schemeClr val="dk2"/>
                </a:solidFill>
                <a:latin typeface="Arial"/>
                <a:ea typeface="Arial"/>
                <a:cs typeface="Arial"/>
                <a:sym typeface="Arial"/>
              </a:rPr>
              <a:t>queas</a:t>
            </a:r>
          </a:p>
        </p:txBody>
      </p:sp>
      <p:sp>
        <p:nvSpPr>
          <p:cNvPr id="320" name="Shape 32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Los insectos voladores, cuya actividad metabólica es alta, presentan un sistema de ventilación que permite la renovación del aire de forma rápida. Son unos pequeños sacos elásticos que se expanden y se contraen gracias a movimientos del cuerpo.</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y="0" x="0"/>
          <a:ext cy="0" cx="0"/>
          <a:chOff y="0" x="0"/>
          <a:chExt cy="0" cx="0"/>
        </a:xfrm>
      </p:grpSpPr>
      <p:sp>
        <p:nvSpPr>
          <p:cNvPr id="53" name="Shape 53"/>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54" name="Shape 54"/>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80000"/>
              </a:lnSpc>
              <a:spcBef>
                <a:spcPts val="480"/>
              </a:spcBef>
              <a:spcAft>
                <a:spcPts val="0"/>
              </a:spcAft>
              <a:buClr>
                <a:schemeClr val="dk1"/>
              </a:buClr>
              <a:buSzPct val="60416"/>
              <a:buFont typeface="Arial"/>
              <a:buChar char="●"/>
            </a:pPr>
            <a:r>
              <a:rPr strike="noStrike" u="none" b="1" cap="none" baseline="0" sz="2400" lang="en-US" i="0">
                <a:solidFill>
                  <a:schemeClr val="dk1"/>
                </a:solidFill>
                <a:latin typeface="Arial"/>
                <a:ea typeface="Arial"/>
                <a:cs typeface="Arial"/>
                <a:sym typeface="Arial"/>
              </a:rPr>
              <a:t>La diferencia de concentración se mantiene alta gracias 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1. </a:t>
            </a:r>
            <a:r>
              <a:rPr strike="noStrike" u="none" b="1" cap="none" baseline="0" sz="2400" lang="en-US" i="0">
                <a:solidFill>
                  <a:srgbClr val="FF3300"/>
                </a:solidFill>
                <a:latin typeface="Arial"/>
                <a:ea typeface="Arial"/>
                <a:cs typeface="Arial"/>
                <a:sym typeface="Arial"/>
              </a:rPr>
              <a:t>La ventilación</a:t>
            </a:r>
            <a:r>
              <a:rPr strike="noStrike" u="none" b="0" cap="none" baseline="0" sz="2400" lang="en-US" i="0">
                <a:solidFill>
                  <a:schemeClr val="dk1"/>
                </a:solidFill>
                <a:latin typeface="Arial"/>
                <a:ea typeface="Arial"/>
                <a:cs typeface="Arial"/>
                <a:sym typeface="Arial"/>
              </a:rPr>
              <a:t>, que renueva continuamente la concentración de O2 y CO2. Por ello al realizar un esfuerzo aumentamos la frecuencia respiratoria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2. </a:t>
            </a:r>
            <a:r>
              <a:rPr strike="noStrike" u="none" b="1" cap="none" baseline="0" sz="2400" lang="en-US" i="0">
                <a:solidFill>
                  <a:srgbClr val="FF3300"/>
                </a:solidFill>
                <a:latin typeface="Arial"/>
                <a:ea typeface="Arial"/>
                <a:cs typeface="Arial"/>
                <a:sym typeface="Arial"/>
              </a:rPr>
              <a:t>La circulación</a:t>
            </a:r>
            <a:r>
              <a:rPr strike="noStrike" u="none" b="0" cap="none" baseline="0" sz="2400" lang="en-US" i="0">
                <a:solidFill>
                  <a:schemeClr val="dk1"/>
                </a:solidFill>
                <a:latin typeface="Arial"/>
                <a:ea typeface="Arial"/>
                <a:cs typeface="Arial"/>
                <a:sym typeface="Arial"/>
              </a:rPr>
              <a:t>, que retira continuamente el O2 en cuanto la sangre lo absorbe del órgano respiratorio (lo que  favorece la difusión continua del gas a la sangre) y concentra el CO2 recogido de las células (lo que favorece su difusión hacia el órgano respiratorio, donde la concentración de este gas es baja). </a:t>
            </a:r>
            <a:r>
              <a:rPr strike="noStrike" u="none" b="1" cap="none" baseline="0" sz="2400" lang="en-US" i="0">
                <a:solidFill>
                  <a:schemeClr val="dk1"/>
                </a:solidFill>
                <a:latin typeface="Arial"/>
                <a:ea typeface="Arial"/>
                <a:cs typeface="Arial"/>
                <a:sym typeface="Arial"/>
              </a:rPr>
              <a:t>Por ello los órganos</a:t>
            </a:r>
            <a:r>
              <a:rPr strike="noStrike" u="none" b="0" cap="none" baseline="0" sz="2400" lang="en-US" i="0">
                <a:solidFill>
                  <a:schemeClr val="dk1"/>
                </a:solidFill>
                <a:latin typeface="Arial"/>
                <a:ea typeface="Arial"/>
                <a:cs typeface="Arial"/>
                <a:sym typeface="Arial"/>
              </a:rPr>
              <a:t> </a:t>
            </a:r>
            <a:r>
              <a:rPr strike="noStrike" u="none" b="1" cap="none" baseline="0" sz="2400" lang="en-US" i="0">
                <a:solidFill>
                  <a:schemeClr val="dk1"/>
                </a:solidFill>
                <a:latin typeface="Arial"/>
                <a:ea typeface="Arial"/>
                <a:cs typeface="Arial"/>
                <a:sym typeface="Arial"/>
              </a:rPr>
              <a:t>respiratorios están muy vascularizados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4" name="Shape 324"/>
        <p:cNvGrpSpPr/>
        <p:nvPr/>
      </p:nvGrpSpPr>
      <p:grpSpPr>
        <a:xfrm>
          <a:off y="0" x="0"/>
          <a:ext cy="0" cx="0"/>
          <a:chOff y="0" x="0"/>
          <a:chExt cy="0" cx="0"/>
        </a:xfrm>
      </p:grpSpPr>
      <p:sp>
        <p:nvSpPr>
          <p:cNvPr id="325" name="Shape 325"/>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3600" lang="en-US" i="0">
                <a:solidFill>
                  <a:schemeClr val="dk2"/>
                </a:solidFill>
                <a:latin typeface="Arial"/>
                <a:ea typeface="Arial"/>
                <a:cs typeface="Arial"/>
                <a:sym typeface="Arial"/>
              </a:rPr>
              <a:t>Respiración pulmonar</a:t>
            </a:r>
          </a:p>
        </p:txBody>
      </p:sp>
      <p:sp>
        <p:nvSpPr>
          <p:cNvPr id="326" name="Shape 326"/>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80000"/>
              </a:lnSpc>
              <a:spcBef>
                <a:spcPts val="560"/>
              </a:spcBef>
              <a:spcAft>
                <a:spcPts val="0"/>
              </a:spcAft>
              <a:buClr>
                <a:schemeClr val="dk1"/>
              </a:buClr>
              <a:buSzPct val="60714"/>
              <a:buFont typeface="Arial"/>
              <a:buChar char="●"/>
            </a:pPr>
            <a:r>
              <a:rPr strike="noStrike" u="sng" b="1" cap="none" baseline="0" sz="2800" lang="en-US" i="0">
                <a:solidFill>
                  <a:srgbClr val="FF66CC"/>
                </a:solidFill>
                <a:latin typeface="Arial"/>
                <a:ea typeface="Arial"/>
                <a:cs typeface="Arial"/>
                <a:sym typeface="Arial"/>
              </a:rPr>
              <a:t>1. Pulmones de difusión</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00"/>
              </a:spcBef>
              <a:spcAft>
                <a:spcPts val="0"/>
              </a:spcAft>
              <a:buClr>
                <a:schemeClr val="dk1"/>
              </a:buClr>
              <a:buSzPct val="60000"/>
              <a:buFont typeface="Arial"/>
              <a:buChar char="●"/>
            </a:pPr>
            <a:r>
              <a:rPr strike="noStrike" u="none" b="1" cap="none" baseline="0" sz="2000" lang="en-US" i="0">
                <a:solidFill>
                  <a:schemeClr val="dk1"/>
                </a:solidFill>
                <a:latin typeface="Arial"/>
                <a:ea typeface="Arial"/>
                <a:cs typeface="Arial"/>
                <a:sym typeface="Arial"/>
              </a:rPr>
              <a:t>Sin movimientos respiratorios</a:t>
            </a:r>
            <a:r>
              <a:rPr strike="noStrike" u="none" b="0" cap="none" baseline="0" sz="2000" lang="en-US" i="0">
                <a:solidFill>
                  <a:schemeClr val="dk1"/>
                </a:solidFill>
                <a:latin typeface="Arial"/>
                <a:ea typeface="Arial"/>
                <a:cs typeface="Arial"/>
                <a:sym typeface="Arial"/>
              </a:rPr>
              <a:t> que fuercen un flujo de aire a los pulmones.</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00"/>
              </a:spcBef>
              <a:spcAft>
                <a:spcPts val="0"/>
              </a:spcAft>
              <a:buClr>
                <a:schemeClr val="dk1"/>
              </a:buClr>
              <a:buSzPct val="60000"/>
              <a:buFont typeface="Arial"/>
              <a:buChar char="●"/>
            </a:pPr>
            <a:r>
              <a:rPr strike="noStrike" u="none" b="1" cap="none" baseline="0" sz="2000" lang="en-US" i="0">
                <a:solidFill>
                  <a:srgbClr val="FF3300"/>
                </a:solidFill>
                <a:latin typeface="Arial"/>
                <a:ea typeface="Arial"/>
                <a:cs typeface="Arial"/>
                <a:sym typeface="Arial"/>
              </a:rPr>
              <a:t>Pulmones en libro de arañas</a:t>
            </a:r>
            <a:r>
              <a:rPr strike="noStrike" u="none" b="0" cap="none" baseline="0" sz="2000" lang="en-US" i="0">
                <a:solidFill>
                  <a:schemeClr val="dk1"/>
                </a:solidFill>
                <a:latin typeface="Arial"/>
                <a:ea typeface="Arial"/>
                <a:cs typeface="Arial"/>
                <a:sym typeface="Arial"/>
              </a:rPr>
              <a:t> : Son cavidades ventrales del abdomen cuya pared se pliega formando numerosas láminas superpuestas en contacto con el medio interno del animal.</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00"/>
              </a:spcBef>
              <a:spcAft>
                <a:spcPts val="0"/>
              </a:spcAft>
              <a:buClr>
                <a:schemeClr val="dk1"/>
              </a:buClr>
              <a:buSzPct val="60000"/>
              <a:buFont typeface="Arial"/>
              <a:buChar char="●"/>
            </a:pPr>
            <a:r>
              <a:rPr strike="noStrike" u="none" b="1" cap="none" baseline="0" sz="2000" lang="en-US" i="0">
                <a:solidFill>
                  <a:srgbClr val="FF3300"/>
                </a:solidFill>
                <a:latin typeface="Arial"/>
                <a:ea typeface="Arial"/>
                <a:cs typeface="Arial"/>
                <a:sym typeface="Arial"/>
              </a:rPr>
              <a:t>Pulmones de gasterópodos terrestres</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400"/>
              </a:spcBef>
              <a:spcAft>
                <a:spcPts val="0"/>
              </a:spcAft>
              <a:buClr>
                <a:schemeClr val="dk1"/>
              </a:buClr>
              <a:buSzPct val="60000"/>
              <a:buFont typeface="Arial"/>
              <a:buChar char="●"/>
            </a:pPr>
            <a:r>
              <a:rPr strike="noStrike" u="none" b="1" cap="none" baseline="0" sz="2000" lang="en-US" i="0">
                <a:solidFill>
                  <a:schemeClr val="dk1"/>
                </a:solidFill>
                <a:latin typeface="Arial"/>
                <a:ea typeface="Arial"/>
                <a:cs typeface="Arial"/>
                <a:sym typeface="Arial"/>
              </a:rPr>
              <a:t>No necesitan un sistema de ventilación, ya que se comunican con el exterior por un orificio siempre abierto</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0" name="Shape 330"/>
        <p:cNvGrpSpPr/>
        <p:nvPr/>
      </p:nvGrpSpPr>
      <p:grpSpPr>
        <a:xfrm>
          <a:off y="0" x="0"/>
          <a:ext cy="0" cx="0"/>
          <a:chOff y="0" x="0"/>
          <a:chExt cy="0" cx="0"/>
        </a:xfrm>
      </p:grpSpPr>
      <p:sp>
        <p:nvSpPr>
          <p:cNvPr id="331" name="Shape 331"/>
          <p:cNvSpPr txBox="1"/>
          <p:nvPr>
            <p:ph type="title"/>
          </p:nvPr>
        </p:nvSpPr>
        <p:spPr>
          <a:xfrm>
            <a:off y="274637" x="457200"/>
            <a:ext cy="417511"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000" lang="en-US" i="0">
                <a:solidFill>
                  <a:schemeClr val="dk2"/>
                </a:solidFill>
                <a:latin typeface="Arial"/>
                <a:ea typeface="Arial"/>
                <a:cs typeface="Arial"/>
                <a:sym typeface="Arial"/>
              </a:rPr>
              <a:t>Respiración pulmonar</a:t>
            </a:r>
          </a:p>
        </p:txBody>
      </p:sp>
      <p:sp>
        <p:nvSpPr>
          <p:cNvPr id="332" name="Shape 332"/>
          <p:cNvSpPr txBox="1"/>
          <p:nvPr>
            <p:ph idx="1" type="body"/>
          </p:nvPr>
        </p:nvSpPr>
        <p:spPr>
          <a:xfrm>
            <a:off y="836612" x="457200"/>
            <a:ext cy="5289550"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400"/>
              </a:spcBef>
              <a:spcAft>
                <a:spcPts val="0"/>
              </a:spcAft>
              <a:buClr>
                <a:schemeClr val="dk1"/>
              </a:buClr>
              <a:buSzPct val="60000"/>
              <a:buFont typeface="Arial"/>
              <a:buChar char="●"/>
            </a:pPr>
            <a:r>
              <a:rPr strike="noStrike" u="none" b="1" cap="none" baseline="0" sz="2000" lang="en-US" i="0">
                <a:solidFill>
                  <a:srgbClr val="FF3300"/>
                </a:solidFill>
                <a:latin typeface="Arial"/>
                <a:ea typeface="Arial"/>
                <a:cs typeface="Arial"/>
                <a:sym typeface="Arial"/>
              </a:rPr>
              <a:t>1. Pulmones de difusión</a:t>
            </a:r>
            <a:r>
              <a:rPr strike="noStrike" u="none" b="0" cap="none" baseline="0" sz="2000" lang="en-US" i="0">
                <a:solidFill>
                  <a:schemeClr val="dk1"/>
                </a:solidFill>
                <a:latin typeface="Arial"/>
                <a:ea typeface="Arial"/>
                <a:cs typeface="Arial"/>
                <a:sym typeface="Arial"/>
              </a:rPr>
              <a:t>: Sin movimientos respiratorios o mecanismos de ventilación que fuercen un flujo de aire a los pulmones.</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400"/>
              </a:spcBef>
              <a:spcAft>
                <a:spcPts val="0"/>
              </a:spcAft>
              <a:buClr>
                <a:schemeClr val="dk1"/>
              </a:buClr>
              <a:buSzPct val="60000"/>
              <a:buFont typeface="Arial"/>
              <a:buChar char="●"/>
            </a:pPr>
            <a:r>
              <a:rPr strike="noStrike" u="none" b="0" cap="none" baseline="0" sz="2000" lang="en-US" i="0">
                <a:solidFill>
                  <a:schemeClr val="dk1"/>
                </a:solidFill>
                <a:latin typeface="Arial"/>
                <a:ea typeface="Arial"/>
                <a:cs typeface="Arial"/>
                <a:sym typeface="Arial"/>
              </a:rPr>
              <a:t>-</a:t>
            </a:r>
            <a:r>
              <a:rPr strike="noStrike" u="none" b="1" cap="none" baseline="0" sz="2000" lang="en-US" i="0">
                <a:solidFill>
                  <a:schemeClr val="accent2"/>
                </a:solidFill>
                <a:latin typeface="Arial"/>
                <a:ea typeface="Arial"/>
                <a:cs typeface="Arial"/>
                <a:sym typeface="Arial"/>
              </a:rPr>
              <a:t>Arañas y escorpiones: pulmón en libro</a:t>
            </a:r>
            <a:r>
              <a:rPr strike="noStrike" u="none" b="0" cap="none" baseline="0" sz="2000" lang="en-US" i="0">
                <a:solidFill>
                  <a:schemeClr val="dk1"/>
                </a:solidFill>
                <a:latin typeface="Arial"/>
                <a:ea typeface="Arial"/>
                <a:cs typeface="Arial"/>
                <a:sym typeface="Arial"/>
              </a:rPr>
              <a:t>. Cavidades ventrales del abdomen cuya pared se pliega, formando numerosas láminas superpuestas. Comunica al exterior por una abertura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400"/>
              </a:spcBef>
              <a:spcAft>
                <a:spcPts val="0"/>
              </a:spcAft>
              <a:buClr>
                <a:schemeClr val="dk1"/>
              </a:buClr>
              <a:buSzPct val="60000"/>
              <a:buFont typeface="Arial"/>
              <a:buChar char="●"/>
            </a:pPr>
            <a:r>
              <a:rPr strike="noStrike" u="none" b="0" cap="none" baseline="0" sz="2000" lang="en-US" i="0">
                <a:solidFill>
                  <a:schemeClr val="dk1"/>
                </a:solidFill>
                <a:latin typeface="Arial"/>
                <a:ea typeface="Arial"/>
                <a:cs typeface="Arial"/>
                <a:sym typeface="Arial"/>
              </a:rPr>
              <a:t>- </a:t>
            </a:r>
            <a:r>
              <a:rPr strike="noStrike" u="none" b="1" cap="none" baseline="0" sz="2000" lang="en-US" i="0">
                <a:solidFill>
                  <a:schemeClr val="accent2"/>
                </a:solidFill>
                <a:latin typeface="Arial"/>
                <a:ea typeface="Arial"/>
                <a:cs typeface="Arial"/>
                <a:sym typeface="Arial"/>
              </a:rPr>
              <a:t>Gasterópodos terrestres</a:t>
            </a:r>
            <a:r>
              <a:rPr strike="noStrike" u="none" b="0" cap="none" baseline="0" sz="2000" lang="en-US" i="0">
                <a:solidFill>
                  <a:schemeClr val="dk1"/>
                </a:solidFill>
                <a:latin typeface="Arial"/>
                <a:ea typeface="Arial"/>
                <a:cs typeface="Arial"/>
                <a:sym typeface="Arial"/>
              </a:rPr>
              <a:t>. Presentan un pulmón que comunica al exterior por un orificio o pneumostoma</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6" name="Shape 336"/>
        <p:cNvGrpSpPr/>
        <p:nvPr/>
      </p:nvGrpSpPr>
      <p:grpSpPr>
        <a:xfrm>
          <a:off y="0" x="0"/>
          <a:ext cy="0" cx="0"/>
          <a:chOff y="0" x="0"/>
          <a:chExt cy="0" cx="0"/>
        </a:xfrm>
      </p:grpSpPr>
      <p:sp>
        <p:nvSpPr>
          <p:cNvPr id="337" name="Shape 337"/>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sng" b="1" cap="none" baseline="0" sz="1800" lang="en-US" i="0">
                <a:solidFill>
                  <a:schemeClr val="dk1"/>
                </a:solidFill>
                <a:latin typeface="Arial"/>
                <a:ea typeface="Arial"/>
                <a:cs typeface="Arial"/>
                <a:sym typeface="Arial"/>
              </a:rPr>
              <a:t>Pulmón en libro</a:t>
            </a:r>
            <a:r>
              <a:rPr strike="noStrike" u="none" b="0" cap="none" baseline="0" sz="1800" lang="en-US" i="0">
                <a:solidFill>
                  <a:schemeClr val="dk1"/>
                </a:solidFill>
                <a:latin typeface="Arial"/>
                <a:ea typeface="Arial"/>
                <a:cs typeface="Arial"/>
                <a:sym typeface="Arial"/>
              </a:rPr>
              <a:t>: se abre al exterior a través de una hendidura en el abdomen, y </a:t>
            </a:r>
          </a:p>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está comunicado con la cavidad pericárdica</a:t>
            </a:r>
          </a:p>
        </p:txBody>
      </p:sp>
      <p:cxnSp>
        <p:nvCxnSpPr>
          <p:cNvPr id="338" name="Shape 338"/>
          <p:cNvCxnSpPr/>
          <p:nvPr/>
        </p:nvCxnSpPr>
        <p:spPr>
          <a:xfrm>
            <a:off y="4365625" x="3635375"/>
            <a:ext cy="0" cx="1008062"/>
          </a:xfrm>
          <a:prstGeom prst="straightConnector1">
            <a:avLst/>
          </a:prstGeom>
          <a:noFill/>
          <a:ln w="76200" cap="rnd">
            <a:solidFill>
              <a:srgbClr val="FF3300"/>
            </a:solidFill>
            <a:prstDash val="solid"/>
            <a:miter/>
            <a:headEnd w="med" len="med" type="none"/>
            <a:tailEnd w="med" len="med" type="none"/>
          </a:ln>
        </p:spPr>
      </p:cxnSp>
      <p:sp>
        <p:nvSpPr>
          <p:cNvPr id="339" name="Shape 339"/>
          <p:cNvSpPr/>
          <p:nvPr/>
        </p:nvSpPr>
        <p:spPr>
          <a:xfrm>
            <a:off y="5176837" x="303212"/>
            <a:ext cy="641350" cx="84645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sng" b="1" cap="none" baseline="0" sz="1800" lang="en-US" i="0">
                <a:solidFill>
                  <a:schemeClr val="dk1"/>
                </a:solidFill>
                <a:latin typeface="Arial"/>
                <a:ea typeface="Arial"/>
                <a:cs typeface="Arial"/>
                <a:sym typeface="Arial"/>
              </a:rPr>
              <a:t>Pulmón en libro</a:t>
            </a:r>
            <a:r>
              <a:rPr strike="noStrike" u="none" b="0" cap="none" baseline="0" sz="1800" lang="en-US" i="0">
                <a:solidFill>
                  <a:schemeClr val="dk1"/>
                </a:solidFill>
                <a:latin typeface="Arial"/>
                <a:ea typeface="Arial"/>
                <a:cs typeface="Arial"/>
                <a:sym typeface="Arial"/>
              </a:rPr>
              <a:t>: se abre al exterior a través de una hendidura en el abdomen, y </a:t>
            </a:r>
          </a:p>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está comunicado con la cavidad pericárdica</a:t>
            </a:r>
          </a:p>
        </p:txBody>
      </p:sp>
      <p:pic>
        <p:nvPicPr>
          <p:cNvPr id="340" name="Shape 340"/>
          <p:cNvPicPr preferRelativeResize="0"/>
          <p:nvPr/>
        </p:nvPicPr>
        <p:blipFill>
          <a:blip r:embed="rId3"/>
          <a:stretch>
            <a:fillRect/>
          </a:stretch>
        </p:blipFill>
        <p:spPr>
          <a:xfrm>
            <a:off y="260350" x="539750"/>
            <a:ext cy="4751386" cx="7993062"/>
          </a:xfrm>
          <a:prstGeom prst="rect">
            <a:avLst/>
          </a:prstGeom>
          <a:noFill/>
          <a:ln>
            <a:noFill/>
          </a:ln>
        </p:spPr>
      </p:pic>
      <p:sp>
        <p:nvSpPr>
          <p:cNvPr id="341" name="Shape 341"/>
          <p:cNvSpPr/>
          <p:nvPr/>
        </p:nvSpPr>
        <p:spPr>
          <a:xfrm>
            <a:off y="928687" x="3111500"/>
            <a:ext cy="366711" cx="9969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corazón</a:t>
            </a:r>
          </a:p>
        </p:txBody>
      </p:sp>
      <p:sp>
        <p:nvSpPr>
          <p:cNvPr id="342" name="Shape 342"/>
          <p:cNvSpPr/>
          <p:nvPr/>
        </p:nvSpPr>
        <p:spPr>
          <a:xfrm>
            <a:off y="136525" x="2895600"/>
            <a:ext cy="366711" cx="22034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Cavidad pericárdica</a:t>
            </a:r>
          </a:p>
        </p:txBody>
      </p:sp>
      <p:cxnSp>
        <p:nvCxnSpPr>
          <p:cNvPr id="343" name="Shape 343"/>
          <p:cNvCxnSpPr/>
          <p:nvPr/>
        </p:nvCxnSpPr>
        <p:spPr>
          <a:xfrm>
            <a:off y="1268412" x="3563937"/>
            <a:ext cy="576262" cx="1079499"/>
          </a:xfrm>
          <a:prstGeom prst="straightConnector1">
            <a:avLst/>
          </a:prstGeom>
          <a:noFill/>
          <a:ln w="9525" cap="rnd">
            <a:solidFill>
              <a:schemeClr val="dk1"/>
            </a:solidFill>
            <a:prstDash val="solid"/>
            <a:miter/>
            <a:headEnd w="med" len="med" type="none"/>
            <a:tailEnd w="lg" len="lg" type="triangle"/>
          </a:ln>
        </p:spPr>
      </p:cxnSp>
      <p:cxnSp>
        <p:nvCxnSpPr>
          <p:cNvPr id="344" name="Shape 344"/>
          <p:cNvCxnSpPr/>
          <p:nvPr/>
        </p:nvCxnSpPr>
        <p:spPr>
          <a:xfrm>
            <a:off y="476250" x="4211637"/>
            <a:ext cy="1152525" cx="647700"/>
          </a:xfrm>
          <a:prstGeom prst="straightConnector1">
            <a:avLst/>
          </a:prstGeom>
          <a:noFill/>
          <a:ln w="9525" cap="rnd">
            <a:solidFill>
              <a:schemeClr val="dk1"/>
            </a:solidFill>
            <a:prstDash val="solid"/>
            <a:miter/>
            <a:headEnd w="med" len="med" type="none"/>
            <a:tailEnd w="lg" len="lg" type="triangle"/>
          </a:ln>
        </p:spPr>
      </p:cxnSp>
      <p:cxnSp>
        <p:nvCxnSpPr>
          <p:cNvPr id="345" name="Shape 345"/>
          <p:cNvCxnSpPr/>
          <p:nvPr/>
        </p:nvCxnSpPr>
        <p:spPr>
          <a:xfrm>
            <a:off y="3429000" x="5867400"/>
            <a:ext cy="1728787" cx="217487"/>
          </a:xfrm>
          <a:prstGeom prst="straightConnector1">
            <a:avLst/>
          </a:prstGeom>
          <a:noFill/>
          <a:ln w="9525" cap="rnd">
            <a:solidFill>
              <a:schemeClr val="dk1"/>
            </a:solidFill>
            <a:prstDash val="solid"/>
            <a:miter/>
            <a:headEnd w="med" len="med" type="none"/>
            <a:tailEnd w="lg" len="lg" type="triangle"/>
          </a:ln>
        </p:spPr>
      </p:cxn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9" name="Shape 349"/>
        <p:cNvGrpSpPr/>
        <p:nvPr/>
      </p:nvGrpSpPr>
      <p:grpSpPr>
        <a:xfrm>
          <a:off y="0" x="0"/>
          <a:ext cy="0" cx="0"/>
          <a:chOff y="0" x="0"/>
          <a:chExt cy="0" cx="0"/>
        </a:xfrm>
      </p:grpSpPr>
      <p:sp>
        <p:nvSpPr>
          <p:cNvPr id="350" name="Shape 350"/>
          <p:cNvSpPr txBox="1"/>
          <p:nvPr>
            <p:ph type="title"/>
          </p:nvPr>
        </p:nvSpPr>
        <p:spPr>
          <a:xfrm>
            <a:off y="274637" x="457200"/>
            <a:ext cy="69849"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Neumostoma</a:t>
            </a:r>
          </a:p>
        </p:txBody>
      </p:sp>
      <p:sp>
        <p:nvSpPr>
          <p:cNvPr id="351" name="Shape 351"/>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352" name="Shape 352"/>
          <p:cNvPicPr preferRelativeResize="0"/>
          <p:nvPr/>
        </p:nvPicPr>
        <p:blipFill>
          <a:blip r:embed="rId3"/>
          <a:stretch>
            <a:fillRect/>
          </a:stretch>
        </p:blipFill>
        <p:spPr>
          <a:xfrm>
            <a:off y="836612" x="250825"/>
            <a:ext cy="4059237" cx="4027486"/>
          </a:xfrm>
          <a:prstGeom prst="rect">
            <a:avLst/>
          </a:prstGeom>
          <a:noFill/>
          <a:ln>
            <a:noFill/>
          </a:ln>
        </p:spPr>
      </p:pic>
      <p:pic>
        <p:nvPicPr>
          <p:cNvPr id="353" name="Shape 353"/>
          <p:cNvPicPr preferRelativeResize="0"/>
          <p:nvPr/>
        </p:nvPicPr>
        <p:blipFill>
          <a:blip r:embed="rId4"/>
          <a:stretch>
            <a:fillRect/>
          </a:stretch>
        </p:blipFill>
        <p:spPr>
          <a:xfrm>
            <a:off y="836612" x="4500562"/>
            <a:ext cy="4679950" cx="4319587"/>
          </a:xfrm>
          <a:prstGeom prst="rect">
            <a:avLst/>
          </a:prstGeom>
          <a:noFill/>
          <a:ln>
            <a:noFill/>
          </a:ln>
        </p:spPr>
      </p:pic>
      <p:cxnSp>
        <p:nvCxnSpPr>
          <p:cNvPr id="354" name="Shape 354"/>
          <p:cNvCxnSpPr/>
          <p:nvPr/>
        </p:nvCxnSpPr>
        <p:spPr>
          <a:xfrm>
            <a:off y="1628775" x="2627311"/>
            <a:ext cy="0" cx="360362"/>
          </a:xfrm>
          <a:prstGeom prst="straightConnector1">
            <a:avLst/>
          </a:prstGeom>
          <a:noFill/>
          <a:ln w="76200" cap="rnd">
            <a:solidFill>
              <a:srgbClr val="FF3300"/>
            </a:solidFill>
            <a:prstDash val="solid"/>
            <a:miter/>
            <a:headEnd w="med" len="med" type="none"/>
            <a:tailEnd w="med" len="med" type="none"/>
          </a:ln>
        </p:spPr>
      </p:cxnSp>
      <p:cxnSp>
        <p:nvCxnSpPr>
          <p:cNvPr id="355" name="Shape 355"/>
          <p:cNvCxnSpPr/>
          <p:nvPr/>
        </p:nvCxnSpPr>
        <p:spPr>
          <a:xfrm>
            <a:off y="2060575" x="2916236"/>
            <a:ext cy="0" cx="647700"/>
          </a:xfrm>
          <a:prstGeom prst="straightConnector1">
            <a:avLst/>
          </a:prstGeom>
          <a:noFill/>
          <a:ln w="76200" cap="rnd">
            <a:solidFill>
              <a:srgbClr val="FF3300"/>
            </a:solidFill>
            <a:prstDash val="solid"/>
            <a:miter/>
            <a:headEnd w="med" len="med" type="none"/>
            <a:tailEnd w="med" len="med" type="none"/>
          </a:ln>
        </p:spPr>
      </p:cxnSp>
      <p:sp>
        <p:nvSpPr>
          <p:cNvPr id="356" name="Shape 356"/>
          <p:cNvSpPr/>
          <p:nvPr/>
        </p:nvSpPr>
        <p:spPr>
          <a:xfrm>
            <a:off y="639762" x="3471862"/>
            <a:ext cy="366711" cx="15430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Neumostoma</a:t>
            </a:r>
          </a:p>
        </p:txBody>
      </p:sp>
      <p:cxnSp>
        <p:nvCxnSpPr>
          <p:cNvPr id="357" name="Shape 357"/>
          <p:cNvCxnSpPr/>
          <p:nvPr/>
        </p:nvCxnSpPr>
        <p:spPr>
          <a:xfrm rot="10800000" flipH="1">
            <a:off y="981075" x="3276600"/>
            <a:ext cy="574674" cx="719136"/>
          </a:xfrm>
          <a:prstGeom prst="straightConnector1">
            <a:avLst/>
          </a:prstGeom>
          <a:noFill/>
          <a:ln w="9525" cap="rnd">
            <a:solidFill>
              <a:schemeClr val="dk1"/>
            </a:solidFill>
            <a:prstDash val="solid"/>
            <a:miter/>
            <a:headEnd w="med" len="med" type="none"/>
            <a:tailEnd w="lg" len="lg" type="triangle"/>
          </a:ln>
        </p:spPr>
      </p:cxn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1" name="Shape 361"/>
        <p:cNvGrpSpPr/>
        <p:nvPr/>
      </p:nvGrpSpPr>
      <p:grpSpPr>
        <a:xfrm>
          <a:off y="0" x="0"/>
          <a:ext cy="0" cx="0"/>
          <a:chOff y="0" x="0"/>
          <a:chExt cy="0" cx="0"/>
        </a:xfrm>
      </p:grpSpPr>
      <p:sp>
        <p:nvSpPr>
          <p:cNvPr id="362" name="Shape 362"/>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363" name="Shape 363"/>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364" name="Shape 364"/>
          <p:cNvPicPr preferRelativeResize="0"/>
          <p:nvPr/>
        </p:nvPicPr>
        <p:blipFill>
          <a:blip r:embed="rId3"/>
          <a:stretch>
            <a:fillRect/>
          </a:stretch>
        </p:blipFill>
        <p:spPr>
          <a:xfrm>
            <a:off y="0" x="0"/>
            <a:ext cy="6858000" cx="914399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8" name="Shape 368"/>
        <p:cNvGrpSpPr/>
        <p:nvPr/>
      </p:nvGrpSpPr>
      <p:grpSpPr>
        <a:xfrm>
          <a:off y="0" x="0"/>
          <a:ext cy="0" cx="0"/>
          <a:chOff y="0" x="0"/>
          <a:chExt cy="0" cx="0"/>
        </a:xfrm>
      </p:grpSpPr>
      <p:sp>
        <p:nvSpPr>
          <p:cNvPr id="369" name="Shape 369"/>
          <p:cNvSpPr txBox="1"/>
          <p:nvPr>
            <p:ph type="title"/>
          </p:nvPr>
        </p:nvSpPr>
        <p:spPr>
          <a:xfrm>
            <a:off y="274637" x="457200"/>
            <a:ext cy="130175"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370" name="Shape 370"/>
          <p:cNvSpPr txBox="1"/>
          <p:nvPr>
            <p:ph idx="1" type="body"/>
          </p:nvPr>
        </p:nvSpPr>
        <p:spPr>
          <a:xfrm>
            <a:off y="549275" x="457200"/>
            <a:ext cy="5576886"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sng" b="1" cap="none" baseline="0" sz="3200" lang="en-US" i="0">
                <a:solidFill>
                  <a:srgbClr val="CC0099"/>
                </a:solidFill>
                <a:latin typeface="Arial"/>
                <a:ea typeface="Arial"/>
                <a:cs typeface="Arial"/>
                <a:sym typeface="Arial"/>
              </a:rPr>
              <a:t>2. Pulmones de ventilación</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Poseen un </a:t>
            </a:r>
            <a:r>
              <a:rPr strike="noStrike" u="none" b="1" cap="none" baseline="0" sz="2400" lang="en-US" i="0">
                <a:solidFill>
                  <a:schemeClr val="dk1"/>
                </a:solidFill>
                <a:latin typeface="Arial"/>
                <a:ea typeface="Arial"/>
                <a:cs typeface="Arial"/>
                <a:sym typeface="Arial"/>
              </a:rPr>
              <a:t>mecanismo ventilatorio</a:t>
            </a:r>
            <a:r>
              <a:rPr strike="noStrike" u="none" b="0" cap="none" baseline="0" sz="2400" lang="en-US" i="0">
                <a:solidFill>
                  <a:schemeClr val="dk1"/>
                </a:solidFill>
                <a:latin typeface="Arial"/>
                <a:ea typeface="Arial"/>
                <a:cs typeface="Arial"/>
                <a:sym typeface="Arial"/>
              </a:rPr>
              <a:t> para realizar el intercambio respiratorio.</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Desde anfibios a reptiles, aumenta la eficacia del intercambio gaseoso por incremento de la superficie respiratoria.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480"/>
              </a:spcBef>
              <a:spcAft>
                <a:spcPts val="0"/>
              </a:spcAft>
              <a:buClr>
                <a:schemeClr val="dk1"/>
              </a:buClr>
              <a:buSzPct val="60416"/>
              <a:buFont typeface="Arial"/>
              <a:buChar char="●"/>
            </a:pPr>
            <a:r>
              <a:rPr strike="noStrike" u="none" b="0" cap="none" baseline="0" sz="2400" lang="en-US" i="0">
                <a:solidFill>
                  <a:schemeClr val="dk1"/>
                </a:solidFill>
                <a:latin typeface="Arial"/>
                <a:ea typeface="Arial"/>
                <a:cs typeface="Arial"/>
                <a:sym typeface="Arial"/>
              </a:rPr>
              <a:t>En mamíferos ya están muy desarrollados por aumento de alveolos.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4" name="Shape 374"/>
        <p:cNvGrpSpPr/>
        <p:nvPr/>
      </p:nvGrpSpPr>
      <p:grpSpPr>
        <a:xfrm>
          <a:off y="0" x="0"/>
          <a:ext cy="0" cx="0"/>
          <a:chOff y="0" x="0"/>
          <a:chExt cy="0" cx="0"/>
        </a:xfrm>
      </p:grpSpPr>
      <p:sp>
        <p:nvSpPr>
          <p:cNvPr id="375" name="Shape 375"/>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1" cap="none" baseline="0" sz="1800" lang="en-US" i="0">
                <a:solidFill>
                  <a:schemeClr val="dk1"/>
                </a:solidFill>
                <a:latin typeface="Arial"/>
                <a:ea typeface="Arial"/>
                <a:cs typeface="Arial"/>
                <a:sym typeface="Arial"/>
              </a:rPr>
              <a:t>Pliegues internos</a:t>
            </a:r>
          </a:p>
          <a:p>
            <a:pPr algn="l" rtl="0" lvl="0" marR="0" indent="0" marL="0">
              <a:lnSpc>
                <a:spcPct val="100000"/>
              </a:lnSpc>
              <a:spcBef>
                <a:spcPts val="0"/>
              </a:spcBef>
              <a:spcAft>
                <a:spcPts val="0"/>
              </a:spcAft>
              <a:buNone/>
            </a:pPr>
            <a:r>
              <a:rPr strike="noStrike" u="none" b="1" cap="none" baseline="0" sz="1800" lang="en-US" i="0">
                <a:solidFill>
                  <a:schemeClr val="dk1"/>
                </a:solidFill>
                <a:latin typeface="Arial"/>
                <a:ea typeface="Arial"/>
                <a:cs typeface="Arial"/>
                <a:sym typeface="Arial"/>
              </a:rPr>
              <a:t>poco desarrollados</a:t>
            </a:r>
          </a:p>
        </p:txBody>
      </p:sp>
      <p:pic>
        <p:nvPicPr>
          <p:cNvPr id="376" name="Shape 376"/>
          <p:cNvPicPr preferRelativeResize="0"/>
          <p:nvPr/>
        </p:nvPicPr>
        <p:blipFill>
          <a:blip r:embed="rId3"/>
          <a:stretch>
            <a:fillRect/>
          </a:stretch>
        </p:blipFill>
        <p:spPr>
          <a:xfrm>
            <a:off y="260350" x="179386"/>
            <a:ext cy="6121399" cx="8424861"/>
          </a:xfrm>
          <a:prstGeom prst="rect">
            <a:avLst/>
          </a:prstGeom>
          <a:noFill/>
          <a:ln>
            <a:noFill/>
          </a:ln>
        </p:spPr>
      </p:pic>
      <p:sp>
        <p:nvSpPr>
          <p:cNvPr id="377" name="Shape 377"/>
          <p:cNvSpPr/>
          <p:nvPr/>
        </p:nvSpPr>
        <p:spPr>
          <a:xfrm>
            <a:off y="5537200" x="158750"/>
            <a:ext cy="641350" cx="22923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1" cap="none" baseline="0" sz="1800" lang="en-US" i="0">
                <a:solidFill>
                  <a:schemeClr val="dk1"/>
                </a:solidFill>
                <a:latin typeface="Arial"/>
                <a:ea typeface="Arial"/>
                <a:cs typeface="Arial"/>
                <a:sym typeface="Arial"/>
              </a:rPr>
              <a:t>Pliegues internos</a:t>
            </a:r>
          </a:p>
          <a:p>
            <a:pPr algn="l" rtl="0" lvl="0" marR="0" indent="0" marL="0">
              <a:lnSpc>
                <a:spcPct val="100000"/>
              </a:lnSpc>
              <a:spcBef>
                <a:spcPts val="0"/>
              </a:spcBef>
              <a:spcAft>
                <a:spcPts val="0"/>
              </a:spcAft>
              <a:buNone/>
            </a:pPr>
            <a:r>
              <a:rPr strike="noStrike" u="none" b="1" cap="none" baseline="0" sz="1800" lang="en-US" i="0">
                <a:solidFill>
                  <a:schemeClr val="dk1"/>
                </a:solidFill>
                <a:latin typeface="Arial"/>
                <a:ea typeface="Arial"/>
                <a:cs typeface="Arial"/>
                <a:sym typeface="Arial"/>
              </a:rPr>
              <a:t>poco desarrollados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1" name="Shape 381"/>
        <p:cNvGrpSpPr/>
        <p:nvPr/>
      </p:nvGrpSpPr>
      <p:grpSpPr>
        <a:xfrm>
          <a:off y="0" x="0"/>
          <a:ext cy="0" cx="0"/>
          <a:chOff y="0" x="0"/>
          <a:chExt cy="0" cx="0"/>
        </a:xfrm>
      </p:grpSpPr>
      <p:sp>
        <p:nvSpPr>
          <p:cNvPr id="382" name="Shape 382"/>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0" cap="none" baseline="0" sz="4400" lang="en-US" i="0">
                <a:solidFill>
                  <a:schemeClr val="dk2"/>
                </a:solidFill>
                <a:latin typeface="Arial"/>
                <a:ea typeface="Arial"/>
                <a:cs typeface="Arial"/>
                <a:sym typeface="Arial"/>
              </a:rPr>
              <a:t>pulmones</a:t>
            </a:r>
          </a:p>
        </p:txBody>
      </p:sp>
      <p:sp>
        <p:nvSpPr>
          <p:cNvPr id="383" name="Shape 383"/>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9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Anfibios: 2 sacos de paredes muy delgadas y elásticas con intensa vascularización y con pliegues internos poco desarrollados q aumentan la superficie interna.</a:t>
            </a:r>
          </a:p>
          <a:p>
            <a:pPr algn="l" rtl="0" lvl="0" marR="0" indent="0" marL="0">
              <a:lnSpc>
                <a:spcPct val="9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Reptiles: 2 pulmones con abundante irrigación de capilares. Sacos con tabicación interna más desarrollada q en anfibios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7" name="Shape 387"/>
        <p:cNvGrpSpPr/>
        <p:nvPr/>
      </p:nvGrpSpPr>
      <p:grpSpPr>
        <a:xfrm>
          <a:off y="0" x="0"/>
          <a:ext cy="0" cx="0"/>
          <a:chOff y="0" x="0"/>
          <a:chExt cy="0" cx="0"/>
        </a:xfrm>
      </p:grpSpPr>
      <p:sp>
        <p:nvSpPr>
          <p:cNvPr id="388" name="Shape 388"/>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389" name="Shape 38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390" name="Shape 390"/>
          <p:cNvPicPr preferRelativeResize="0"/>
          <p:nvPr/>
        </p:nvPicPr>
        <p:blipFill>
          <a:blip r:embed="rId3"/>
          <a:stretch>
            <a:fillRect/>
          </a:stretch>
        </p:blipFill>
        <p:spPr>
          <a:xfrm>
            <a:off y="260350" x="1116012"/>
            <a:ext cy="6129336" cx="7559675"/>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4" name="Shape 394"/>
        <p:cNvGrpSpPr/>
        <p:nvPr/>
      </p:nvGrpSpPr>
      <p:grpSpPr>
        <a:xfrm>
          <a:off y="0" x="0"/>
          <a:ext cy="0" cx="0"/>
          <a:chOff y="0" x="0"/>
          <a:chExt cy="0" cx="0"/>
        </a:xfrm>
      </p:grpSpPr>
      <p:sp>
        <p:nvSpPr>
          <p:cNvPr id="395" name="Shape 395"/>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396" name="Shape 396"/>
          <p:cNvPicPr preferRelativeResize="0"/>
          <p:nvPr/>
        </p:nvPicPr>
        <p:blipFill>
          <a:blip r:embed="rId3"/>
          <a:stretch>
            <a:fillRect/>
          </a:stretch>
        </p:blipFill>
        <p:spPr>
          <a:xfrm>
            <a:off y="2420936" x="684212"/>
            <a:ext cy="3144836" cx="3744912"/>
          </a:xfrm>
          <a:prstGeom prst="rect">
            <a:avLst/>
          </a:prstGeom>
          <a:noFill/>
          <a:ln>
            <a:noFill/>
          </a:ln>
        </p:spPr>
      </p:pic>
      <p:pic>
        <p:nvPicPr>
          <p:cNvPr id="397" name="Shape 397"/>
          <p:cNvPicPr preferRelativeResize="0"/>
          <p:nvPr/>
        </p:nvPicPr>
        <p:blipFill>
          <a:blip r:embed="rId4"/>
          <a:stretch>
            <a:fillRect/>
          </a:stretch>
        </p:blipFill>
        <p:spPr>
          <a:xfrm>
            <a:off y="2492375" x="4643437"/>
            <a:ext cy="3251200" cx="4032249"/>
          </a:xfrm>
          <a:prstGeom prst="rect">
            <a:avLst/>
          </a:prstGeom>
          <a:noFill/>
          <a:ln>
            <a:noFill/>
          </a:ln>
        </p:spPr>
      </p:pic>
      <p:sp>
        <p:nvSpPr>
          <p:cNvPr id="398" name="Shape 398"/>
          <p:cNvSpPr txBox="1"/>
          <p:nvPr>
            <p:ph idx="1" type="body"/>
          </p:nvPr>
        </p:nvSpPr>
        <p:spPr>
          <a:xfrm>
            <a:off y="260350" x="457200"/>
            <a:ext cy="5865811" cx="8229600"/>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 name="Shape 58"/>
        <p:cNvGrpSpPr/>
        <p:nvPr/>
      </p:nvGrpSpPr>
      <p:grpSpPr>
        <a:xfrm>
          <a:off y="0" x="0"/>
          <a:ext cy="0" cx="0"/>
          <a:chOff y="0" x="0"/>
          <a:chExt cy="0" cx="0"/>
        </a:xfrm>
      </p:grpSpPr>
      <p:sp>
        <p:nvSpPr>
          <p:cNvPr id="59" name="Shape 59"/>
          <p:cNvSpPr/>
          <p:nvPr/>
        </p:nvSpPr>
        <p:spPr>
          <a:xfrm>
            <a:off y="404812" x="5940425"/>
            <a:ext cy="927100" cx="2297111"/>
          </a:xfrm>
          <a:prstGeom prst="rect">
            <a:avLst/>
          </a:prstGeom>
          <a:solidFill>
            <a:srgbClr val="FFFF00"/>
          </a:solidFill>
          <a:ln w="9525" cap="rnd">
            <a:solidFill>
              <a:schemeClr val="dk1"/>
            </a:solidFill>
            <a:prstDash val="solid"/>
            <a:miter/>
            <a:headEnd w="med" len="med" type="none"/>
            <a:tailEnd w="med" len="med" type="none"/>
          </a:ln>
        </p:spPr>
        <p:txBody>
          <a:bodyPr bIns="45700" rIns="91425" lIns="91425" tIns="45700" anchor="t" anchorCtr="0">
            <a:noAutofit/>
          </a:bodyPr>
          <a:lstStyle/>
          <a:p>
            <a:pPr algn="ctr" rtl="0" lvl="0" marR="0" indent="0" marL="0">
              <a:lnSpc>
                <a:spcPct val="90000"/>
              </a:lnSpc>
              <a:spcBef>
                <a:spcPts val="360"/>
              </a:spcBef>
              <a:spcAft>
                <a:spcPts val="0"/>
              </a:spcAft>
              <a:buNone/>
            </a:pPr>
            <a:r>
              <a:rPr strike="noStrike" u="none" b="0" cap="none" baseline="0" sz="1200" lang="en-US" i="0">
                <a:solidFill>
                  <a:schemeClr val="dk1"/>
                </a:solidFill>
                <a:latin typeface="Arial"/>
                <a:ea typeface="Arial"/>
                <a:cs typeface="Arial"/>
                <a:sym typeface="Arial"/>
              </a:rPr>
              <a:t>Intercambio gaseoso por </a:t>
            </a:r>
            <a:r>
              <a:rPr strike="noStrike" u="sng" b="0" cap="none" baseline="0" sz="1200" lang="en-US" i="0">
                <a:solidFill>
                  <a:srgbClr val="FF3300"/>
                </a:solidFill>
                <a:latin typeface="Arial"/>
                <a:ea typeface="Arial"/>
                <a:cs typeface="Arial"/>
                <a:sym typeface="Arial"/>
              </a:rPr>
              <a:t>difusión:</a:t>
            </a:r>
            <a:r>
              <a:rPr strike="noStrike" u="none" b="0" cap="none" baseline="0" sz="1200" lang="en-US" i="0">
                <a:solidFill>
                  <a:schemeClr val="dk1"/>
                </a:solidFill>
                <a:latin typeface="Arial"/>
                <a:ea typeface="Arial"/>
                <a:cs typeface="Arial"/>
                <a:sym typeface="Arial"/>
              </a:rPr>
              <a:t> el  oxígeno  del agua pasa a las células y dióxido de carbono de las  células pasa al agua</a:t>
            </a:r>
          </a:p>
        </p:txBody>
      </p:sp>
      <p:sp>
        <p:nvSpPr>
          <p:cNvPr id="60" name="Shape 60"/>
          <p:cNvSpPr/>
          <p:nvPr/>
        </p:nvSpPr>
        <p:spPr>
          <a:xfrm>
            <a:off y="260350" x="473075"/>
            <a:ext cy="1068386" cx="372427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800" lang="en-US" i="0">
                <a:solidFill>
                  <a:schemeClr val="dk2"/>
                </a:solidFill>
                <a:latin typeface="Arial"/>
                <a:ea typeface="Arial"/>
                <a:cs typeface="Arial"/>
                <a:sym typeface="Arial"/>
              </a:rPr>
              <a:t>Poríferos y cnidarios</a:t>
            </a:r>
          </a:p>
        </p:txBody>
      </p:sp>
      <p:pic>
        <p:nvPicPr>
          <p:cNvPr id="61" name="Shape 61"/>
          <p:cNvPicPr preferRelativeResize="0"/>
          <p:nvPr/>
        </p:nvPicPr>
        <p:blipFill>
          <a:blip r:embed="rId3"/>
          <a:stretch>
            <a:fillRect/>
          </a:stretch>
        </p:blipFill>
        <p:spPr>
          <a:xfrm>
            <a:off y="1700211" x="250825"/>
            <a:ext cy="4019550" cx="4340224"/>
          </a:xfrm>
          <a:prstGeom prst="rect">
            <a:avLst/>
          </a:prstGeom>
          <a:noFill/>
          <a:ln>
            <a:noFill/>
          </a:ln>
        </p:spPr>
      </p:pic>
      <p:pic>
        <p:nvPicPr>
          <p:cNvPr id="62" name="Shape 62"/>
          <p:cNvPicPr preferRelativeResize="0"/>
          <p:nvPr/>
        </p:nvPicPr>
        <p:blipFill>
          <a:blip r:embed="rId4"/>
          <a:stretch>
            <a:fillRect/>
          </a:stretch>
        </p:blipFill>
        <p:spPr>
          <a:xfrm>
            <a:off y="1773236" x="5076825"/>
            <a:ext cy="4679950" cx="3487736"/>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2" name="Shape 402"/>
        <p:cNvGrpSpPr/>
        <p:nvPr/>
      </p:nvGrpSpPr>
      <p:grpSpPr>
        <a:xfrm>
          <a:off y="0" x="0"/>
          <a:ext cy="0" cx="0"/>
          <a:chOff y="0" x="0"/>
          <a:chExt cy="0" cx="0"/>
        </a:xfrm>
      </p:grpSpPr>
      <p:sp>
        <p:nvSpPr>
          <p:cNvPr id="403" name="Shape 403"/>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404" name="Shape 404"/>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80000"/>
              </a:lnSpc>
              <a:spcBef>
                <a:spcPts val="400"/>
              </a:spcBef>
              <a:spcAft>
                <a:spcPts val="0"/>
              </a:spcAft>
              <a:buClr>
                <a:schemeClr val="dk1"/>
              </a:buClr>
              <a:buSzPct val="60000"/>
              <a:buFont typeface="Arial"/>
              <a:buChar char="●"/>
            </a:pPr>
            <a:r>
              <a:rPr strike="noStrike" u="none" b="0" cap="none" baseline="0" sz="2000" lang="en-US" i="0">
                <a:solidFill>
                  <a:schemeClr val="dk1"/>
                </a:solidFill>
                <a:latin typeface="Arial"/>
                <a:ea typeface="Arial"/>
                <a:cs typeface="Arial"/>
                <a:sym typeface="Arial"/>
              </a:rPr>
              <a:t>Los anfibios presentan los pulmones más simples, en forma de saco. Tienen superficie de intercambio pequeña por lo que necesita respirar por piel. En los reptiles están tabicados, con lo que disponen de una mayor superficie de intercambio de gases.</a:t>
            </a:r>
          </a:p>
          <a:p>
            <a:pPr algn="l" rtl="0" lvl="0" marR="0" indent="0" marL="0">
              <a:lnSpc>
                <a:spcPct val="80000"/>
              </a:lnSpc>
              <a:spcBef>
                <a:spcPts val="400"/>
              </a:spcBef>
              <a:spcAft>
                <a:spcPts val="0"/>
              </a:spcAft>
              <a:buClr>
                <a:schemeClr val="dk1"/>
              </a:buClr>
              <a:buSzPct val="60000"/>
              <a:buFont typeface="Arial"/>
              <a:buChar char="●"/>
            </a:pPr>
            <a:r>
              <a:rPr strike="noStrike" u="none" b="0" cap="none" baseline="0" sz="2000" lang="en-US" i="0">
                <a:solidFill>
                  <a:schemeClr val="dk1"/>
                </a:solidFill>
                <a:latin typeface="Arial"/>
                <a:ea typeface="Arial"/>
                <a:cs typeface="Arial"/>
                <a:sym typeface="Arial"/>
              </a:rPr>
              <a:t>Reptiles:</a:t>
            </a:r>
          </a:p>
          <a:p>
            <a:pPr algn="l" rtl="0" lvl="0" marR="0" indent="0" marL="0">
              <a:lnSpc>
                <a:spcPct val="80000"/>
              </a:lnSpc>
              <a:spcBef>
                <a:spcPts val="400"/>
              </a:spcBef>
              <a:spcAft>
                <a:spcPts val="0"/>
              </a:spcAft>
              <a:buClr>
                <a:schemeClr val="dk1"/>
              </a:buClr>
              <a:buSzPct val="60000"/>
              <a:buFont typeface="Arial"/>
              <a:buChar char="●"/>
            </a:pPr>
            <a:r>
              <a:rPr strike="noStrike" u="none" b="1" cap="none" baseline="0" sz="2000" lang="en-US" i="0">
                <a:solidFill>
                  <a:schemeClr val="dk1"/>
                </a:solidFill>
                <a:latin typeface="Arial"/>
                <a:ea typeface="Arial"/>
                <a:cs typeface="Arial"/>
                <a:sym typeface="Arial"/>
              </a:rPr>
              <a:t>Los pulmones disponen de mayor superficie de intercambio,  ya que presenta tabiques. A pesar de este aumento, son poco eficaces, todavía</a:t>
            </a:r>
            <a:r>
              <a:rPr strike="noStrike" u="none" b="0" cap="none" baseline="0" sz="2000" lang="en-US" i="0">
                <a:solidFill>
                  <a:schemeClr val="dk1"/>
                </a:solidFill>
                <a:latin typeface="Arial"/>
                <a:ea typeface="Arial"/>
                <a:cs typeface="Arial"/>
                <a:sym typeface="Arial"/>
              </a:rPr>
              <a:t> </a:t>
            </a:r>
          </a:p>
          <a:p>
            <a:pPr algn="l" rtl="0" lvl="0" marR="0" indent="0" marL="0">
              <a:lnSpc>
                <a:spcPct val="80000"/>
              </a:lnSpc>
              <a:spcBef>
                <a:spcPts val="400"/>
              </a:spcBef>
              <a:spcAft>
                <a:spcPts val="0"/>
              </a:spcAft>
              <a:buClr>
                <a:schemeClr val="dk1"/>
              </a:buClr>
              <a:buSzPct val="37500"/>
              <a:buFont typeface="Arial"/>
              <a:buChar char="●"/>
            </a:pPr>
            <a:r>
              <a:rPr strike="noStrike" u="none" b="0" cap="none" baseline="0" sz="2000" lang="en-US" i="0">
                <a:solidFill>
                  <a:schemeClr val="dk1"/>
                </a:solidFill>
                <a:latin typeface="Arial"/>
                <a:ea typeface="Arial"/>
                <a:cs typeface="Arial"/>
                <a:sym typeface="Arial"/>
              </a:rPr>
              <a:t>En las aves los pulmones son pequeños y se comunican con los sacos aéreos, que actúan como reserva de aire y aumentan la eficacia de la respiración.</a:t>
            </a:r>
          </a:p>
          <a:p>
            <a:pPr algn="l" rtl="0" lvl="0" marR="0" indent="0" marL="0">
              <a:lnSpc>
                <a:spcPct val="80000"/>
              </a:lnSpc>
              <a:spcBef>
                <a:spcPts val="360"/>
              </a:spcBef>
              <a:spcAft>
                <a:spcPts val="0"/>
              </a:spcAft>
              <a:buClr>
                <a:schemeClr val="dk1"/>
              </a:buClr>
              <a:buSzPct val="34375"/>
              <a:buFont typeface="Arial"/>
              <a:buChar char="●"/>
            </a:p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8" name="Shape 408"/>
        <p:cNvGrpSpPr/>
        <p:nvPr/>
      </p:nvGrpSpPr>
      <p:grpSpPr>
        <a:xfrm>
          <a:off y="0" x="0"/>
          <a:ext cy="0" cx="0"/>
          <a:chOff y="0" x="0"/>
          <a:chExt cy="0" cx="0"/>
        </a:xfrm>
      </p:grpSpPr>
      <p:sp>
        <p:nvSpPr>
          <p:cNvPr id="409" name="Shape 409"/>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410" name="Shape 410"/>
          <p:cNvSpPr txBox="1"/>
          <p:nvPr>
            <p:ph idx="1" type="body"/>
          </p:nvPr>
        </p:nvSpPr>
        <p:spPr>
          <a:xfrm>
            <a:off y="333375" x="457200"/>
            <a:ext cy="5792786"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560"/>
              </a:spcBef>
              <a:spcAft>
                <a:spcPts val="0"/>
              </a:spcAft>
              <a:buClr>
                <a:schemeClr val="dk1"/>
              </a:buClr>
              <a:buSzPct val="60714"/>
              <a:buFont typeface="Arial"/>
              <a:buChar char="●"/>
            </a:pPr>
            <a:r>
              <a:rPr strike="noStrike" u="none" b="1" cap="none" baseline="0" sz="2800" lang="en-US" i="0">
                <a:solidFill>
                  <a:schemeClr val="dk1"/>
                </a:solidFill>
                <a:latin typeface="Arial"/>
                <a:ea typeface="Arial"/>
                <a:cs typeface="Arial"/>
                <a:sym typeface="Arial"/>
              </a:rPr>
              <a:t>Aparato respiratorio</a:t>
            </a:r>
            <a:r>
              <a:rPr strike="noStrike" u="none" b="0" cap="none" baseline="0" sz="2800" lang="en-US" i="0">
                <a:solidFill>
                  <a:schemeClr val="dk1"/>
                </a:solidFill>
                <a:latin typeface="Arial"/>
                <a:ea typeface="Arial"/>
                <a:cs typeface="Arial"/>
                <a:sym typeface="Arial"/>
              </a:rPr>
              <a:t>: Con pulmones y unas extensiones, los </a:t>
            </a:r>
            <a:r>
              <a:rPr strike="noStrike" u="none" b="0" cap="none" baseline="0" sz="2800" lang="en-US" i="0">
                <a:solidFill>
                  <a:srgbClr val="CC0099"/>
                </a:solidFill>
                <a:latin typeface="Arial"/>
                <a:ea typeface="Arial"/>
                <a:cs typeface="Arial"/>
                <a:sym typeface="Arial"/>
              </a:rPr>
              <a:t>sacos aéreos</a:t>
            </a:r>
            <a:r>
              <a:rPr strike="noStrike" u="none" b="0" cap="none" baseline="0" sz="2800" lang="en-US" i="0">
                <a:solidFill>
                  <a:schemeClr val="dk1"/>
                </a:solidFill>
                <a:latin typeface="Arial"/>
                <a:ea typeface="Arial"/>
                <a:cs typeface="Arial"/>
                <a:sym typeface="Arial"/>
              </a:rPr>
              <a:t> llenos de aire que facilitan el vuelo</a:t>
            </a:r>
          </a:p>
          <a:p>
            <a:pPr algn="l" rtl="0" lvl="0" marR="0" indent="0" marL="0">
              <a:lnSpc>
                <a:spcPct val="100000"/>
              </a:lnSpc>
              <a:spcBef>
                <a:spcPts val="560"/>
              </a:spcBef>
              <a:spcAft>
                <a:spcPts val="0"/>
              </a:spcAft>
              <a:buClr>
                <a:schemeClr val="dk1"/>
              </a:buClr>
              <a:buSzPct val="60714"/>
              <a:buFont typeface="Arial"/>
              <a:buChar char="●"/>
            </a:pPr>
            <a:r>
              <a:rPr strike="noStrike" u="none" b="0" cap="none" baseline="0" sz="2800" lang="en-US" i="0">
                <a:solidFill>
                  <a:schemeClr val="dk1"/>
                </a:solidFill>
                <a:latin typeface="Arial"/>
                <a:ea typeface="Arial"/>
                <a:cs typeface="Arial"/>
                <a:sym typeface="Arial"/>
              </a:rPr>
              <a:t>Con </a:t>
            </a:r>
            <a:r>
              <a:rPr strike="noStrike" u="none" b="0" cap="none" baseline="0" sz="2800" lang="en-US" i="0">
                <a:solidFill>
                  <a:srgbClr val="CC0099"/>
                </a:solidFill>
                <a:latin typeface="Arial"/>
                <a:ea typeface="Arial"/>
                <a:cs typeface="Arial"/>
                <a:sym typeface="Arial"/>
              </a:rPr>
              <a:t>siringe</a:t>
            </a:r>
            <a:r>
              <a:rPr strike="noStrike" u="none" b="0" cap="none" baseline="0" sz="2800" lang="en-US" i="0">
                <a:solidFill>
                  <a:schemeClr val="dk1"/>
                </a:solidFill>
                <a:latin typeface="Arial"/>
                <a:ea typeface="Arial"/>
                <a:cs typeface="Arial"/>
                <a:sym typeface="Arial"/>
              </a:rPr>
              <a:t>: órgano en la tráquea que emite sonidos</a:t>
            </a:r>
          </a:p>
        </p:txBody>
      </p:sp>
      <p:pic>
        <p:nvPicPr>
          <p:cNvPr id="411" name="Shape 411"/>
          <p:cNvPicPr preferRelativeResize="0"/>
          <p:nvPr/>
        </p:nvPicPr>
        <p:blipFill>
          <a:blip r:embed="rId3"/>
          <a:stretch>
            <a:fillRect/>
          </a:stretch>
        </p:blipFill>
        <p:spPr>
          <a:xfrm>
            <a:off y="2636836" x="3059111"/>
            <a:ext cy="3960811" cx="5329237"/>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5" name="Shape 415"/>
        <p:cNvGrpSpPr/>
        <p:nvPr/>
      </p:nvGrpSpPr>
      <p:grpSpPr>
        <a:xfrm>
          <a:off y="0" x="0"/>
          <a:ext cy="0" cx="0"/>
          <a:chOff y="0" x="0"/>
          <a:chExt cy="0" cx="0"/>
        </a:xfrm>
      </p:grpSpPr>
      <p:sp>
        <p:nvSpPr>
          <p:cNvPr id="416" name="Shape 416"/>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abdominales</a:t>
            </a:r>
          </a:p>
        </p:txBody>
      </p:sp>
      <p:sp>
        <p:nvSpPr>
          <p:cNvPr id="417" name="Shape 417"/>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418" name="Shape 418"/>
          <p:cNvPicPr preferRelativeResize="0"/>
          <p:nvPr/>
        </p:nvPicPr>
        <p:blipFill>
          <a:blip r:embed="rId3"/>
          <a:stretch>
            <a:fillRect/>
          </a:stretch>
        </p:blipFill>
        <p:spPr>
          <a:xfrm>
            <a:off y="476250" x="1763711"/>
            <a:ext cy="5411787" cx="5286375"/>
          </a:xfrm>
          <a:prstGeom prst="rect">
            <a:avLst/>
          </a:prstGeom>
          <a:noFill/>
          <a:ln>
            <a:noFill/>
          </a:ln>
        </p:spPr>
      </p:pic>
      <p:sp>
        <p:nvSpPr>
          <p:cNvPr id="419" name="Shape 419"/>
          <p:cNvSpPr/>
          <p:nvPr/>
        </p:nvSpPr>
        <p:spPr>
          <a:xfrm>
            <a:off y="5300662" x="4932362"/>
            <a:ext cy="366711" cx="14795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abdominales</a:t>
            </a:r>
          </a:p>
        </p:txBody>
      </p:sp>
      <p:sp>
        <p:nvSpPr>
          <p:cNvPr id="420" name="Shape 420"/>
          <p:cNvSpPr/>
          <p:nvPr/>
        </p:nvSpPr>
        <p:spPr>
          <a:xfrm>
            <a:off y="4024312" x="5848350"/>
            <a:ext cy="366711" cx="23685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Torácicos posteriores</a:t>
            </a:r>
          </a:p>
        </p:txBody>
      </p:sp>
      <p:sp>
        <p:nvSpPr>
          <p:cNvPr id="421" name="Shape 421"/>
          <p:cNvSpPr/>
          <p:nvPr/>
        </p:nvSpPr>
        <p:spPr>
          <a:xfrm>
            <a:off y="2655886" x="5848350"/>
            <a:ext cy="366711" cx="22542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Torácicos anteriores</a:t>
            </a:r>
          </a:p>
        </p:txBody>
      </p:sp>
      <p:sp>
        <p:nvSpPr>
          <p:cNvPr id="422" name="Shape 422"/>
          <p:cNvSpPr/>
          <p:nvPr/>
        </p:nvSpPr>
        <p:spPr>
          <a:xfrm>
            <a:off y="1865311" x="5487987"/>
            <a:ext cy="366711" cx="12001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cervicales</a:t>
            </a:r>
          </a:p>
        </p:txBody>
      </p:sp>
      <p:sp>
        <p:nvSpPr>
          <p:cNvPr id="423" name="Shape 423"/>
          <p:cNvSpPr/>
          <p:nvPr/>
        </p:nvSpPr>
        <p:spPr>
          <a:xfrm>
            <a:off y="423862" x="4695825"/>
            <a:ext cy="366711" cx="184149"/>
          </a:xfrm>
          <a:prstGeom prst="rect">
            <a:avLst/>
          </a:prstGeom>
          <a:noFill/>
          <a:ln>
            <a:noFill/>
          </a:ln>
        </p:spPr>
        <p:txBody>
          <a:bodyPr bIns="45700" rIns="91425" lIns="91425" tIns="45700" anchor="t" anchorCtr="0">
            <a:noAutofit/>
          </a:bodyPr>
          <a:lstStyle/>
          <a:p>
            <a:pPr>
              <a:spcBef>
                <a:spcPts val="0"/>
              </a:spcBef>
              <a:buNone/>
            </a:pPr>
            <a:r>
              <a:t/>
            </a:r>
            <a:endParaRPr/>
          </a:p>
        </p:txBody>
      </p:sp>
      <p:cxnSp>
        <p:nvCxnSpPr>
          <p:cNvPr id="424" name="Shape 424"/>
          <p:cNvCxnSpPr/>
          <p:nvPr/>
        </p:nvCxnSpPr>
        <p:spPr>
          <a:xfrm>
            <a:off y="5084762" x="4211637"/>
            <a:ext cy="431799" cx="792162"/>
          </a:xfrm>
          <a:prstGeom prst="straightConnector1">
            <a:avLst/>
          </a:prstGeom>
          <a:noFill/>
          <a:ln w="9525" cap="rnd">
            <a:solidFill>
              <a:schemeClr val="dk1"/>
            </a:solidFill>
            <a:prstDash val="solid"/>
            <a:miter/>
            <a:headEnd w="med" len="med" type="none"/>
            <a:tailEnd w="med" len="med" type="none"/>
          </a:ln>
        </p:spPr>
      </p:cxnSp>
      <p:cxnSp>
        <p:nvCxnSpPr>
          <p:cNvPr id="425" name="Shape 425"/>
          <p:cNvCxnSpPr/>
          <p:nvPr/>
        </p:nvCxnSpPr>
        <p:spPr>
          <a:xfrm>
            <a:off y="3789362" x="4643437"/>
            <a:ext cy="503236" cx="1296986"/>
          </a:xfrm>
          <a:prstGeom prst="straightConnector1">
            <a:avLst/>
          </a:prstGeom>
          <a:noFill/>
          <a:ln w="9525" cap="rnd">
            <a:solidFill>
              <a:schemeClr val="dk1"/>
            </a:solidFill>
            <a:prstDash val="solid"/>
            <a:miter/>
            <a:headEnd w="med" len="med" type="none"/>
            <a:tailEnd w="med" len="med" type="none"/>
          </a:ln>
        </p:spPr>
      </p:cxnSp>
      <p:cxnSp>
        <p:nvCxnSpPr>
          <p:cNvPr id="426" name="Shape 426"/>
          <p:cNvCxnSpPr/>
          <p:nvPr/>
        </p:nvCxnSpPr>
        <p:spPr>
          <a:xfrm rot="10800000" flipH="1">
            <a:off y="2852737" x="4787900"/>
            <a:ext cy="144462" cx="1152525"/>
          </a:xfrm>
          <a:prstGeom prst="straightConnector1">
            <a:avLst/>
          </a:prstGeom>
          <a:noFill/>
          <a:ln w="9525" cap="rnd">
            <a:solidFill>
              <a:schemeClr val="dk1"/>
            </a:solidFill>
            <a:prstDash val="solid"/>
            <a:miter/>
            <a:headEnd w="med" len="med" type="none"/>
            <a:tailEnd w="med" len="med" type="none"/>
          </a:ln>
        </p:spPr>
      </p:cxnSp>
      <p:cxnSp>
        <p:nvCxnSpPr>
          <p:cNvPr id="427" name="Shape 427"/>
          <p:cNvCxnSpPr/>
          <p:nvPr/>
        </p:nvCxnSpPr>
        <p:spPr>
          <a:xfrm rot="10800000" flipH="1">
            <a:off y="2133599" x="5219700"/>
            <a:ext cy="647700" cx="431799"/>
          </a:xfrm>
          <a:prstGeom prst="straightConnector1">
            <a:avLst/>
          </a:prstGeom>
          <a:noFill/>
          <a:ln w="9525" cap="rnd">
            <a:solidFill>
              <a:schemeClr val="dk1"/>
            </a:solidFill>
            <a:prstDash val="solid"/>
            <a:miter/>
            <a:headEnd w="med" len="med" type="none"/>
            <a:tailEnd w="med" len="med" type="none"/>
          </a:ln>
        </p:spPr>
      </p:cxnSp>
      <p:sp>
        <p:nvSpPr>
          <p:cNvPr id="428" name="Shape 428"/>
          <p:cNvSpPr/>
          <p:nvPr/>
        </p:nvSpPr>
        <p:spPr>
          <a:xfrm>
            <a:off y="1504950" x="6351587"/>
            <a:ext cy="366711" cx="18224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interclaviculares</a:t>
            </a:r>
          </a:p>
        </p:txBody>
      </p:sp>
      <p:cxnSp>
        <p:nvCxnSpPr>
          <p:cNvPr id="429" name="Shape 429"/>
          <p:cNvCxnSpPr/>
          <p:nvPr/>
        </p:nvCxnSpPr>
        <p:spPr>
          <a:xfrm rot="10800000" flipH="1">
            <a:off y="1700212" x="5003800"/>
            <a:ext cy="433386" cx="1296986"/>
          </a:xfrm>
          <a:prstGeom prst="straightConnector1">
            <a:avLst/>
          </a:prstGeom>
          <a:noFill/>
          <a:ln w="9525" cap="rnd">
            <a:solidFill>
              <a:schemeClr val="dk1"/>
            </a:solidFill>
            <a:prstDash val="solid"/>
            <a:miter/>
            <a:headEnd w="med" len="med" type="none"/>
            <a:tailEnd w="med" len="med" type="none"/>
          </a:ln>
        </p:spPr>
      </p:cxnSp>
      <p:cxnSp>
        <p:nvCxnSpPr>
          <p:cNvPr id="430" name="Shape 430"/>
          <p:cNvCxnSpPr/>
          <p:nvPr/>
        </p:nvCxnSpPr>
        <p:spPr>
          <a:xfrm flipH="1">
            <a:off y="4437062" x="6227761"/>
            <a:ext cy="936624" cx="936624"/>
          </a:xfrm>
          <a:prstGeom prst="straightConnector1">
            <a:avLst/>
          </a:prstGeom>
          <a:noFill/>
          <a:ln w="9525" cap="rnd">
            <a:solidFill>
              <a:schemeClr val="dk1"/>
            </a:solidFill>
            <a:prstDash val="solid"/>
            <a:miter/>
            <a:headEnd w="med" len="med" type="none"/>
            <a:tailEnd w="med" len="med" type="none"/>
          </a:ln>
        </p:spPr>
      </p:cxnSp>
      <p:sp>
        <p:nvSpPr>
          <p:cNvPr id="431" name="Shape 431"/>
          <p:cNvSpPr/>
          <p:nvPr/>
        </p:nvSpPr>
        <p:spPr>
          <a:xfrm>
            <a:off y="4889500" x="6640511"/>
            <a:ext cy="274636" cx="935037"/>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200" lang="en-US" i="0">
                <a:solidFill>
                  <a:schemeClr val="dk1"/>
                </a:solidFill>
                <a:latin typeface="Arial"/>
                <a:ea typeface="Arial"/>
                <a:cs typeface="Arial"/>
                <a:sym typeface="Arial"/>
              </a:rPr>
              <a:t>posteriores</a:t>
            </a:r>
          </a:p>
        </p:txBody>
      </p:sp>
      <p:cxnSp>
        <p:nvCxnSpPr>
          <p:cNvPr id="432" name="Shape 432"/>
          <p:cNvCxnSpPr/>
          <p:nvPr/>
        </p:nvCxnSpPr>
        <p:spPr>
          <a:xfrm rot="10800000" flipH="1">
            <a:off y="1700212" x="7885111"/>
            <a:ext cy="1512886" cx="574674"/>
          </a:xfrm>
          <a:prstGeom prst="straightConnector1">
            <a:avLst/>
          </a:prstGeom>
          <a:noFill/>
          <a:ln w="9525" cap="rnd">
            <a:solidFill>
              <a:schemeClr val="dk1"/>
            </a:solidFill>
            <a:prstDash val="solid"/>
            <a:miter/>
            <a:headEnd w="med" len="med" type="none"/>
            <a:tailEnd w="med" len="med" type="none"/>
          </a:ln>
        </p:spPr>
      </p:cxnSp>
      <p:sp>
        <p:nvSpPr>
          <p:cNvPr id="433" name="Shape 433"/>
          <p:cNvSpPr/>
          <p:nvPr/>
        </p:nvSpPr>
        <p:spPr>
          <a:xfrm>
            <a:off y="2441575" x="8224836"/>
            <a:ext cy="274636" cx="85883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200" lang="en-US" i="0">
                <a:solidFill>
                  <a:schemeClr val="dk1"/>
                </a:solidFill>
                <a:latin typeface="Arial"/>
                <a:ea typeface="Arial"/>
                <a:cs typeface="Arial"/>
                <a:sym typeface="Arial"/>
              </a:rPr>
              <a:t>anteriores</a:t>
            </a:r>
          </a:p>
        </p:txBody>
      </p:sp>
      <p:sp>
        <p:nvSpPr>
          <p:cNvPr id="434" name="Shape 434"/>
          <p:cNvSpPr/>
          <p:nvPr/>
        </p:nvSpPr>
        <p:spPr>
          <a:xfrm>
            <a:off y="1720850" x="808037"/>
            <a:ext cy="366711" cx="8953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None/>
            </a:pPr>
            <a:r>
              <a:rPr strike="noStrike" u="none" b="0" cap="none" baseline="0" sz="1800" lang="en-US" i="0">
                <a:solidFill>
                  <a:schemeClr val="dk1"/>
                </a:solidFill>
                <a:latin typeface="Arial"/>
                <a:ea typeface="Arial"/>
                <a:cs typeface="Arial"/>
                <a:sym typeface="Arial"/>
              </a:rPr>
              <a:t>Siringe</a:t>
            </a:r>
          </a:p>
        </p:txBody>
      </p:sp>
      <p:cxnSp>
        <p:nvCxnSpPr>
          <p:cNvPr id="435" name="Shape 435"/>
          <p:cNvCxnSpPr/>
          <p:nvPr/>
        </p:nvCxnSpPr>
        <p:spPr>
          <a:xfrm>
            <a:off y="1844675" x="1619250"/>
            <a:ext cy="144462" cx="2089150"/>
          </a:xfrm>
          <a:prstGeom prst="straightConnector1">
            <a:avLst/>
          </a:prstGeom>
          <a:noFill/>
          <a:ln w="9525" cap="rnd">
            <a:solidFill>
              <a:schemeClr val="dk1"/>
            </a:solidFill>
            <a:prstDash val="solid"/>
            <a:miter/>
            <a:headEnd w="med" len="med" type="none"/>
            <a:tailEnd w="lg" len="lg" type="triangle"/>
          </a:ln>
        </p:spPr>
      </p:cxn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9" name="Shape 439"/>
        <p:cNvGrpSpPr/>
        <p:nvPr/>
      </p:nvGrpSpPr>
      <p:grpSpPr>
        <a:xfrm>
          <a:off y="0" x="0"/>
          <a:ext cy="0" cx="0"/>
          <a:chOff y="0" x="0"/>
          <a:chExt cy="0" cx="0"/>
        </a:xfrm>
      </p:grpSpPr>
      <p:pic>
        <p:nvPicPr>
          <p:cNvPr id="440" name="Shape 440"/>
          <p:cNvPicPr preferRelativeResize="0"/>
          <p:nvPr/>
        </p:nvPicPr>
        <p:blipFill>
          <a:blip r:embed="rId3"/>
          <a:stretch>
            <a:fillRect/>
          </a:stretch>
        </p:blipFill>
        <p:spPr>
          <a:xfrm>
            <a:off y="476250" x="755650"/>
            <a:ext cy="5213350" cx="7488236"/>
          </a:xfrm>
          <a:prstGeom prst="rect">
            <a:avLst/>
          </a:prstGeom>
          <a:noFill/>
          <a:ln>
            <a:noFill/>
          </a:ln>
        </p:spPr>
      </p:pic>
      <p:cxnSp>
        <p:nvCxnSpPr>
          <p:cNvPr id="441" name="Shape 441"/>
          <p:cNvCxnSpPr/>
          <p:nvPr/>
        </p:nvCxnSpPr>
        <p:spPr>
          <a:xfrm rot="10800000" flipH="1">
            <a:off y="1700211" x="1619250"/>
            <a:ext cy="215899" cx="936624"/>
          </a:xfrm>
          <a:prstGeom prst="straightConnector1">
            <a:avLst/>
          </a:prstGeom>
          <a:noFill/>
          <a:ln w="9525" cap="rnd">
            <a:solidFill>
              <a:schemeClr val="dk1"/>
            </a:solidFill>
            <a:prstDash val="solid"/>
            <a:miter/>
            <a:headEnd w="med" len="med" type="none"/>
            <a:tailEnd w="lg" len="lg" type="triangle"/>
          </a:ln>
        </p:spPr>
      </p:cxnSp>
      <p:cxnSp>
        <p:nvCxnSpPr>
          <p:cNvPr id="442" name="Shape 442"/>
          <p:cNvCxnSpPr/>
          <p:nvPr/>
        </p:nvCxnSpPr>
        <p:spPr>
          <a:xfrm>
            <a:off y="2924175" x="1906586"/>
            <a:ext cy="0" cx="936624"/>
          </a:xfrm>
          <a:prstGeom prst="straightConnector1">
            <a:avLst/>
          </a:prstGeom>
          <a:noFill/>
          <a:ln w="9525" cap="rnd">
            <a:solidFill>
              <a:schemeClr val="dk1"/>
            </a:solidFill>
            <a:prstDash val="solid"/>
            <a:miter/>
            <a:headEnd w="med" len="med" type="none"/>
            <a:tailEnd w="lg" len="lg" type="triangle"/>
          </a:ln>
        </p:spPr>
      </p:cxnSp>
      <p:cxnSp>
        <p:nvCxnSpPr>
          <p:cNvPr id="443" name="Shape 443"/>
          <p:cNvCxnSpPr/>
          <p:nvPr/>
        </p:nvCxnSpPr>
        <p:spPr>
          <a:xfrm flipH="1">
            <a:off y="1484312" x="4283075"/>
            <a:ext cy="863599" cx="144462"/>
          </a:xfrm>
          <a:prstGeom prst="straightConnector1">
            <a:avLst/>
          </a:prstGeom>
          <a:noFill/>
          <a:ln w="9525" cap="rnd">
            <a:solidFill>
              <a:schemeClr val="dk1"/>
            </a:solidFill>
            <a:prstDash val="solid"/>
            <a:miter/>
            <a:headEnd w="med" len="med" type="none"/>
            <a:tailEnd w="lg" len="lg" type="triangle"/>
          </a:ln>
        </p:spPr>
      </p:cxnSp>
      <p:cxnSp>
        <p:nvCxnSpPr>
          <p:cNvPr id="444" name="Shape 444"/>
          <p:cNvCxnSpPr/>
          <p:nvPr/>
        </p:nvCxnSpPr>
        <p:spPr>
          <a:xfrm flipH="1">
            <a:off y="1987550" x="6083300"/>
            <a:ext cy="863599" cx="144462"/>
          </a:xfrm>
          <a:prstGeom prst="straightConnector1">
            <a:avLst/>
          </a:prstGeom>
          <a:noFill/>
          <a:ln w="9525" cap="rnd">
            <a:solidFill>
              <a:schemeClr val="dk1"/>
            </a:solidFill>
            <a:prstDash val="solid"/>
            <a:miter/>
            <a:headEnd w="med" len="med" type="none"/>
            <a:tailEnd w="lg" len="lg" type="triangle"/>
          </a:ln>
        </p:spPr>
      </p:cxnSp>
      <p:cxnSp>
        <p:nvCxnSpPr>
          <p:cNvPr id="445" name="Shape 445"/>
          <p:cNvCxnSpPr/>
          <p:nvPr/>
        </p:nvCxnSpPr>
        <p:spPr>
          <a:xfrm rot="10800000" flipH="1">
            <a:off y="3932236" x="2843211"/>
            <a:ext cy="719136" cx="1439862"/>
          </a:xfrm>
          <a:prstGeom prst="straightConnector1">
            <a:avLst/>
          </a:prstGeom>
          <a:noFill/>
          <a:ln w="9525" cap="rnd">
            <a:solidFill>
              <a:schemeClr val="dk1"/>
            </a:solidFill>
            <a:prstDash val="solid"/>
            <a:miter/>
            <a:headEnd w="med" len="med" type="none"/>
            <a:tailEnd w="lg" len="lg" type="triangle"/>
          </a:ln>
        </p:spPr>
      </p:cxnSp>
      <p:cxnSp>
        <p:nvCxnSpPr>
          <p:cNvPr id="446" name="Shape 446"/>
          <p:cNvCxnSpPr/>
          <p:nvPr/>
        </p:nvCxnSpPr>
        <p:spPr>
          <a:xfrm rot="10800000">
            <a:off y="4148136" x="5219699"/>
            <a:ext cy="719136" cx="1439862"/>
          </a:xfrm>
          <a:prstGeom prst="straightConnector1">
            <a:avLst/>
          </a:prstGeom>
          <a:noFill/>
          <a:ln w="9525" cap="rnd">
            <a:solidFill>
              <a:schemeClr val="dk1"/>
            </a:solidFill>
            <a:prstDash val="solid"/>
            <a:miter/>
            <a:headEnd w="med" len="med" type="none"/>
            <a:tailEnd w="lg" len="lg" type="triangle"/>
          </a:ln>
        </p:spPr>
      </p:cxnSp>
      <p:cxnSp>
        <p:nvCxnSpPr>
          <p:cNvPr id="447" name="Shape 447"/>
          <p:cNvCxnSpPr/>
          <p:nvPr/>
        </p:nvCxnSpPr>
        <p:spPr>
          <a:xfrm rot="10800000" flipH="1">
            <a:off y="3500437" x="2339975"/>
            <a:ext cy="358775" cx="1079499"/>
          </a:xfrm>
          <a:prstGeom prst="straightConnector1">
            <a:avLst/>
          </a:prstGeom>
          <a:noFill/>
          <a:ln w="9525" cap="rnd">
            <a:solidFill>
              <a:schemeClr val="dk1"/>
            </a:solidFill>
            <a:prstDash val="solid"/>
            <a:miter/>
            <a:headEnd w="med" len="med" type="none"/>
            <a:tailEnd w="lg" len="lg" type="triangle"/>
          </a:ln>
        </p:spPr>
      </p:cxn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1" name="Shape 451"/>
        <p:cNvGrpSpPr/>
        <p:nvPr/>
      </p:nvGrpSpPr>
      <p:grpSpPr>
        <a:xfrm>
          <a:off y="0" x="0"/>
          <a:ext cy="0" cx="0"/>
          <a:chOff y="0" x="0"/>
          <a:chExt cy="0" cx="0"/>
        </a:xfrm>
      </p:grpSpPr>
      <p:sp>
        <p:nvSpPr>
          <p:cNvPr id="452" name="Shape 452"/>
          <p:cNvSpPr/>
          <p:nvPr/>
        </p:nvSpPr>
        <p:spPr>
          <a:xfrm>
            <a:off y="1079500" x="6681786"/>
            <a:ext cy="133349" cx="68262"/>
          </a:xfrm>
          <a:prstGeom prst="roundRect">
            <a:avLst>
              <a:gd fmla="val 10046" name="adj"/>
            </a:avLst>
          </a:prstGeom>
          <a:solidFill>
            <a:srgbClr val="006C3C"/>
          </a:solidFill>
          <a:ln>
            <a:noFill/>
          </a:ln>
        </p:spPr>
        <p:txBody>
          <a:bodyPr bIns="45700" rIns="91425" lIns="91425" tIns="45700" anchor="ctr" anchorCtr="0">
            <a:noAutofit/>
          </a:bodyPr>
          <a:lstStyle/>
          <a:p>
            <a:pPr>
              <a:spcBef>
                <a:spcPts val="0"/>
              </a:spcBef>
              <a:buNone/>
            </a:pPr>
            <a:r>
              <a:t/>
            </a:r>
            <a:endParaRPr/>
          </a:p>
        </p:txBody>
      </p:sp>
      <p:sp>
        <p:nvSpPr>
          <p:cNvPr id="453" name="Shape 453"/>
          <p:cNvSpPr/>
          <p:nvPr/>
        </p:nvSpPr>
        <p:spPr>
          <a:xfrm>
            <a:off y="3195636" x="1546225"/>
            <a:ext cy="336549" cx="5083174"/>
          </a:xfrm>
          <a:prstGeom prst="rect">
            <a:avLst/>
          </a:prstGeom>
          <a:noFill/>
          <a:ln>
            <a:noFill/>
          </a:ln>
        </p:spPr>
        <p:txBody>
          <a:bodyPr bIns="45700" rIns="91425" lIns="91425" tIns="45700" anchor="ctr" anchorCtr="0">
            <a:noAutofit/>
          </a:bodyPr>
          <a:lstStyle/>
          <a:p>
            <a:pPr>
              <a:spcBef>
                <a:spcPts val="0"/>
              </a:spcBef>
              <a:buNone/>
            </a:pPr>
            <a:r>
              <a:t/>
            </a:r>
            <a:endParaRPr/>
          </a:p>
        </p:txBody>
      </p:sp>
      <p:sp>
        <p:nvSpPr>
          <p:cNvPr id="454" name="Shape 454"/>
          <p:cNvSpPr/>
          <p:nvPr/>
        </p:nvSpPr>
        <p:spPr>
          <a:xfrm>
            <a:off y="5654675" x="3581400"/>
            <a:ext cy="1203324" cx="5181600"/>
          </a:xfrm>
          <a:prstGeom prst="rect">
            <a:avLst/>
          </a:prstGeom>
          <a:noFill/>
          <a:ln>
            <a:noFill/>
          </a:ln>
        </p:spPr>
        <p:txBody>
          <a:bodyPr bIns="45700" rIns="91425" lIns="91425" tIns="45700" anchor="ctr" anchorCtr="0">
            <a:noAutofit/>
          </a:bodyPr>
          <a:lstStyle/>
          <a:p>
            <a:pPr algn="r" rtl="0" lvl="0" marR="0" indent="0" marL="0">
              <a:lnSpc>
                <a:spcPct val="100000"/>
              </a:lnSpc>
              <a:spcBef>
                <a:spcPts val="0"/>
              </a:spcBef>
              <a:spcAft>
                <a:spcPts val="900"/>
              </a:spcAft>
              <a:buNone/>
            </a:pPr>
            <a:r>
              <a:rPr strike="noStrike" u="none" b="1" cap="none" baseline="0" sz="1600" lang="en-US" i="0">
                <a:solidFill>
                  <a:schemeClr val="dk1"/>
                </a:solidFill>
                <a:latin typeface="Arial"/>
                <a:ea typeface="Arial"/>
                <a:cs typeface="Arial"/>
                <a:sym typeface="Arial"/>
              </a:rPr>
              <a:t>LA RESPIRACIÓN EN LAS AVES</a:t>
            </a:r>
          </a:p>
          <a:p>
            <a:pPr algn="r" rtl="0" lvl="0" marR="0" indent="0" marL="0">
              <a:lnSpc>
                <a:spcPct val="100000"/>
              </a:lnSpc>
              <a:spcBef>
                <a:spcPts val="0"/>
              </a:spcBef>
              <a:spcAft>
                <a:spcPts val="900"/>
              </a:spcAft>
              <a:buNone/>
            </a:pPr>
            <a:r>
              <a:rPr strike="noStrike" u="none" b="0" cap="none" baseline="0" sz="1400" lang="en-US" i="0">
                <a:solidFill>
                  <a:schemeClr val="dk1"/>
                </a:solidFill>
                <a:latin typeface="Arial"/>
                <a:ea typeface="Arial"/>
                <a:cs typeface="Arial"/>
                <a:sym typeface="Arial"/>
              </a:rPr>
              <a:t>El sistema respiratorio de las aves consta de dos pulmones en donde el aire circula de forma unidireccional a diferencia de los mamíferos y de otros vertebrados.</a:t>
            </a:r>
          </a:p>
        </p:txBody>
      </p:sp>
      <p:pic>
        <p:nvPicPr>
          <p:cNvPr id="455" name="Shape 455"/>
          <p:cNvPicPr preferRelativeResize="0"/>
          <p:nvPr/>
        </p:nvPicPr>
        <p:blipFill>
          <a:blip r:embed="rId3"/>
          <a:stretch>
            <a:fillRect/>
          </a:stretch>
        </p:blipFill>
        <p:spPr>
          <a:xfrm>
            <a:off y="3962400" x="152400"/>
            <a:ext cy="2820986" cx="2971800"/>
          </a:xfrm>
          <a:prstGeom prst="rect">
            <a:avLst/>
          </a:prstGeom>
          <a:noFill/>
          <a:ln>
            <a:noFill/>
          </a:ln>
        </p:spPr>
      </p:pic>
      <p:pic>
        <p:nvPicPr>
          <p:cNvPr id="456" name="Shape 456"/>
          <p:cNvPicPr preferRelativeResize="0"/>
          <p:nvPr/>
        </p:nvPicPr>
        <p:blipFill>
          <a:blip r:embed="rId4"/>
          <a:stretch>
            <a:fillRect/>
          </a:stretch>
        </p:blipFill>
        <p:spPr>
          <a:xfrm>
            <a:off y="692150" x="1476375"/>
            <a:ext cy="5149849" cx="7151686"/>
          </a:xfrm>
          <a:prstGeom prst="rect">
            <a:avLst/>
          </a:prstGeom>
          <a:noFill/>
          <a:ln>
            <a:noFill/>
          </a:ln>
        </p:spPr>
      </p:pic>
      <p:sp>
        <p:nvSpPr>
          <p:cNvPr id="457" name="Shape 457"/>
          <p:cNvSpPr/>
          <p:nvPr/>
        </p:nvSpPr>
        <p:spPr>
          <a:xfrm>
            <a:off y="981075" x="1547812"/>
            <a:ext cy="503236" cx="1295400"/>
          </a:xfrm>
          <a:prstGeom prst="rect">
            <a:avLst/>
          </a:prstGeom>
          <a:solidFill>
            <a:srgbClr val="99FF33"/>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1200" lang="en-US" i="0">
                <a:solidFill>
                  <a:schemeClr val="dk1"/>
                </a:solidFill>
                <a:latin typeface="Arial"/>
                <a:ea typeface="Arial"/>
                <a:cs typeface="Arial"/>
                <a:sym typeface="Arial"/>
              </a:rPr>
              <a:t>1. Inspiración</a:t>
            </a:r>
          </a:p>
        </p:txBody>
      </p:sp>
      <p:sp>
        <p:nvSpPr>
          <p:cNvPr id="458" name="Shape 458"/>
          <p:cNvSpPr/>
          <p:nvPr/>
        </p:nvSpPr>
        <p:spPr>
          <a:xfrm>
            <a:off y="3357562" x="1547812"/>
            <a:ext cy="503236" cx="1295400"/>
          </a:xfrm>
          <a:prstGeom prst="rect">
            <a:avLst/>
          </a:prstGeom>
          <a:solidFill>
            <a:srgbClr val="99FF33"/>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1200" lang="en-US" i="0">
                <a:solidFill>
                  <a:schemeClr val="dk1"/>
                </a:solidFill>
                <a:latin typeface="Arial"/>
                <a:ea typeface="Arial"/>
                <a:cs typeface="Arial"/>
                <a:sym typeface="Arial"/>
              </a:rPr>
              <a:t>2. Espiración</a:t>
            </a:r>
          </a:p>
        </p:txBody>
      </p:sp>
      <p:sp>
        <p:nvSpPr>
          <p:cNvPr id="459" name="Shape 459"/>
          <p:cNvSpPr/>
          <p:nvPr/>
        </p:nvSpPr>
        <p:spPr>
          <a:xfrm>
            <a:off y="1052512" x="5003800"/>
            <a:ext cy="433386" cx="1368425"/>
          </a:xfrm>
          <a:prstGeom prst="rect">
            <a:avLst/>
          </a:prstGeom>
          <a:solidFill>
            <a:srgbClr val="99FF33"/>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1200" lang="en-US" i="0">
                <a:solidFill>
                  <a:schemeClr val="dk1"/>
                </a:solidFill>
                <a:latin typeface="Arial"/>
                <a:ea typeface="Arial"/>
                <a:cs typeface="Arial"/>
                <a:sym typeface="Arial"/>
              </a:rPr>
              <a:t>3. Inspiración</a:t>
            </a:r>
          </a:p>
        </p:txBody>
      </p:sp>
      <p:sp>
        <p:nvSpPr>
          <p:cNvPr id="460" name="Shape 460"/>
          <p:cNvSpPr/>
          <p:nvPr/>
        </p:nvSpPr>
        <p:spPr>
          <a:xfrm>
            <a:off y="3357562" x="5076825"/>
            <a:ext cy="431799" cx="1150936"/>
          </a:xfrm>
          <a:prstGeom prst="rect">
            <a:avLst/>
          </a:prstGeom>
          <a:solidFill>
            <a:srgbClr val="99FF33"/>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rPr strike="noStrike" u="none" b="1" cap="none" baseline="0" sz="1200" lang="en-US" i="0">
                <a:solidFill>
                  <a:schemeClr val="dk1"/>
                </a:solidFill>
                <a:latin typeface="Arial"/>
                <a:ea typeface="Arial"/>
                <a:cs typeface="Arial"/>
                <a:sym typeface="Arial"/>
              </a:rPr>
              <a:t>4. Espiración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4" name="Shape 464"/>
        <p:cNvGrpSpPr/>
        <p:nvPr/>
      </p:nvGrpSpPr>
      <p:grpSpPr>
        <a:xfrm>
          <a:off y="0" x="0"/>
          <a:ext cy="0" cx="0"/>
          <a:chOff y="0" x="0"/>
          <a:chExt cy="0" cx="0"/>
        </a:xfrm>
      </p:grpSpPr>
      <p:sp>
        <p:nvSpPr>
          <p:cNvPr id="465" name="Shape 465"/>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none" b="0" cap="none" baseline="0" sz="4400" lang="en-US" i="0">
                <a:solidFill>
                  <a:schemeClr val="dk2"/>
                </a:solidFill>
                <a:latin typeface="Arial"/>
                <a:ea typeface="Arial"/>
                <a:cs typeface="Arial"/>
                <a:sym typeface="Arial"/>
              </a:rPr>
              <a:t>Aves</a:t>
            </a:r>
          </a:p>
        </p:txBody>
      </p:sp>
      <p:sp>
        <p:nvSpPr>
          <p:cNvPr id="466" name="Shape 466"/>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El aire pasa de la tráquea a los bronquios. Éstos se subdividen en parabronquios entre los que hay conductos muy finos, los capilares aéreos. El aire fluye por los parabronquios y pasa de unos a otros a través de los capilares aéreos q son las superficies de I gaseoso. </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Un ciclo completo de respiración consta de 4 tiempos.</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En el primer tiempo o 1ª inspiración se produce una inspiración q dirige el aire hacia los sacos posteriores.</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El segundo tiempo o 1ª espiración comienza cuando los sacos posteriores se contraen y fuerzan el aire a fluir por los parabronquios en los pulmones</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Durante el tercer tiempo o 2ª inspiración el aire fluye desde los pulmones a los sacos aéreos anteriores</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El 4º tiempo es la 2ª espiración q expulsa el aire</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Los sacos aéreos están conectados con espacios aéreos existentes en el interior de huesos, lo q aumenta la capacidad de almacenamiento de aire.</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Ventilación unidireccional: el aire entra por un sitio y sale por otro</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En los sacos aéreos no se produce el intercambio pero sirve para conducir el aire</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El aire fluye en una sola dirección sin tener que hacerlo hacia dentro y hacia fuera por las mismas vias aéreas como en mamíferos.</a:t>
            </a:r>
          </a:p>
          <a:p>
            <a:pPr algn="l" rtl="0" lvl="0" marR="0" indent="0" marL="0">
              <a:lnSpc>
                <a:spcPct val="80000"/>
              </a:lnSpc>
              <a:spcBef>
                <a:spcPts val="360"/>
              </a:spcBef>
              <a:spcAft>
                <a:spcPts val="0"/>
              </a:spcAft>
              <a:buClr>
                <a:schemeClr val="dk1"/>
              </a:buClr>
              <a:buSzPct val="78571"/>
              <a:buFont typeface="Arial"/>
              <a:buChar char="●"/>
            </a:pPr>
            <a:r>
              <a:rPr strike="noStrike" u="none" b="0" cap="none" baseline="0" sz="1400" lang="en-US" i="0">
                <a:solidFill>
                  <a:schemeClr val="dk1"/>
                </a:solidFill>
                <a:latin typeface="Arial"/>
                <a:ea typeface="Arial"/>
                <a:cs typeface="Arial"/>
                <a:sym typeface="Arial"/>
              </a:rPr>
              <a:t>Este sistema asegura un I gaseoso tanto durante la inspiración como en la espiración.</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0" name="Shape 470"/>
        <p:cNvGrpSpPr/>
        <p:nvPr/>
      </p:nvGrpSpPr>
      <p:grpSpPr>
        <a:xfrm>
          <a:off y="0" x="0"/>
          <a:ext cy="0" cx="0"/>
          <a:chOff y="0" x="0"/>
          <a:chExt cy="0" cx="0"/>
        </a:xfrm>
      </p:grpSpPr>
      <p:sp>
        <p:nvSpPr>
          <p:cNvPr id="471" name="Shape 471"/>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472" name="Shape 47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473" name="Shape 473"/>
          <p:cNvPicPr preferRelativeResize="0"/>
          <p:nvPr/>
        </p:nvPicPr>
        <p:blipFill>
          <a:blip r:embed="rId3"/>
          <a:stretch>
            <a:fillRect/>
          </a:stretch>
        </p:blipFill>
        <p:spPr>
          <a:xfrm>
            <a:off y="476250" x="323850"/>
            <a:ext cy="5976937" cx="8424861"/>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7" name="Shape 477"/>
        <p:cNvGrpSpPr/>
        <p:nvPr/>
      </p:nvGrpSpPr>
      <p:grpSpPr>
        <a:xfrm>
          <a:off y="0" x="0"/>
          <a:ext cy="0" cx="0"/>
          <a:chOff y="0" x="0"/>
          <a:chExt cy="0" cx="0"/>
        </a:xfrm>
      </p:grpSpPr>
      <p:sp>
        <p:nvSpPr>
          <p:cNvPr id="478" name="Shape 478"/>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800" lang="en-US" i="0">
                <a:solidFill>
                  <a:schemeClr val="dk2"/>
                </a:solidFill>
                <a:latin typeface="Arial"/>
                <a:ea typeface="Arial"/>
                <a:cs typeface="Arial"/>
                <a:sym typeface="Arial"/>
              </a:rPr>
              <a:t>Tipos de mecanismos de ventilación</a:t>
            </a:r>
          </a:p>
        </p:txBody>
      </p:sp>
      <p:sp>
        <p:nvSpPr>
          <p:cNvPr id="479" name="Shape 47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80000"/>
              </a:lnSpc>
              <a:spcBef>
                <a:spcPts val="560"/>
              </a:spcBef>
              <a:spcAft>
                <a:spcPts val="0"/>
              </a:spcAft>
              <a:buClr>
                <a:schemeClr val="dk1"/>
              </a:buClr>
              <a:buSzPct val="60714"/>
              <a:buFont typeface="Arial"/>
              <a:buChar char="●"/>
            </a:pPr>
            <a:r>
              <a:rPr strike="noStrike" u="none" b="1" cap="none" baseline="0" sz="2800" lang="en-US" i="0">
                <a:solidFill>
                  <a:srgbClr val="CC0099"/>
                </a:solidFill>
                <a:latin typeface="Arial"/>
                <a:ea typeface="Arial"/>
                <a:cs typeface="Arial"/>
                <a:sym typeface="Arial"/>
              </a:rPr>
              <a:t>A. Bomba de presión o de deglución. Anfibios</a:t>
            </a:r>
          </a:p>
          <a:p>
            <a:pPr algn="l" rtl="0" lvl="0" marR="0" indent="0" marL="0">
              <a:lnSpc>
                <a:spcPct val="80000"/>
              </a:lnSpc>
              <a:spcBef>
                <a:spcPts val="560"/>
              </a:spcBef>
              <a:spcAft>
                <a:spcPts val="0"/>
              </a:spcAft>
              <a:buClr>
                <a:schemeClr val="dk1"/>
              </a:buClr>
              <a:buSzPct val="60714"/>
              <a:buFont typeface="Arial"/>
              <a:buChar char="●"/>
            </a:pPr>
            <a:r>
              <a:rPr strike="noStrike" u="none" b="0" cap="none" baseline="0" sz="2800" lang="en-US" i="0">
                <a:solidFill>
                  <a:schemeClr val="dk1"/>
                </a:solidFill>
                <a:latin typeface="Arial"/>
                <a:ea typeface="Arial"/>
                <a:cs typeface="Arial"/>
                <a:sym typeface="Arial"/>
              </a:rPr>
              <a:t>Desciende el suelo de la boca. Aire a narinas. Se cierran narinas. Levantan el suelo de la boca. Aire a pulmones.</a:t>
            </a:r>
          </a:p>
          <a:p>
            <a:pPr algn="l" rtl="0" lvl="0" marR="0" indent="0" marL="0">
              <a:lnSpc>
                <a:spcPct val="80000"/>
              </a:lnSpc>
              <a:spcBef>
                <a:spcPts val="560"/>
              </a:spcBef>
              <a:spcAft>
                <a:spcPts val="0"/>
              </a:spcAft>
              <a:buClr>
                <a:schemeClr val="dk1"/>
              </a:buClr>
              <a:buSzPct val="60714"/>
              <a:buFont typeface="Arial"/>
              <a:buChar char="●"/>
            </a:pPr>
            <a:r>
              <a:rPr strike="noStrike" u="none" b="0" cap="none" baseline="0" sz="2800" lang="en-US" i="0">
                <a:solidFill>
                  <a:schemeClr val="dk1"/>
                </a:solidFill>
                <a:latin typeface="Arial"/>
                <a:ea typeface="Arial"/>
                <a:cs typeface="Arial"/>
                <a:sym typeface="Arial"/>
              </a:rPr>
              <a:t>Mecanismo poco eficaz, por lo que también hay respiración cutánea.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80000"/>
              </a:lnSpc>
              <a:spcBef>
                <a:spcPts val="560"/>
              </a:spcBef>
              <a:spcAft>
                <a:spcPts val="0"/>
              </a:spcAft>
              <a:buClr>
                <a:schemeClr val="dk1"/>
              </a:buClr>
              <a:buSzPct val="60714"/>
              <a:buFont typeface="Arial"/>
              <a:buChar char="●"/>
            </a:pPr>
            <a:r>
              <a:rPr strike="noStrike" u="none" b="1" cap="none" baseline="0" sz="2800" lang="en-US" i="0">
                <a:solidFill>
                  <a:srgbClr val="CC0099"/>
                </a:solidFill>
                <a:latin typeface="Arial"/>
                <a:ea typeface="Arial"/>
                <a:cs typeface="Arial"/>
                <a:sym typeface="Arial"/>
              </a:rPr>
              <a:t>B. Bomba de succión. Resto de vertebrados.</a:t>
            </a:r>
          </a:p>
          <a:p>
            <a:pPr algn="l" rtl="0" lvl="0" marR="0" indent="0" marL="0">
              <a:lnSpc>
                <a:spcPct val="80000"/>
              </a:lnSpc>
              <a:spcBef>
                <a:spcPts val="560"/>
              </a:spcBef>
              <a:spcAft>
                <a:spcPts val="0"/>
              </a:spcAft>
              <a:buClr>
                <a:schemeClr val="dk1"/>
              </a:buClr>
              <a:buSzPct val="60714"/>
              <a:buFont typeface="Arial"/>
              <a:buChar char="●"/>
            </a:pPr>
            <a:r>
              <a:rPr strike="noStrike" u="none" b="0" cap="none" baseline="0" sz="2800" lang="en-US" i="0">
                <a:solidFill>
                  <a:schemeClr val="dk1"/>
                </a:solidFill>
                <a:latin typeface="Arial"/>
                <a:ea typeface="Arial"/>
                <a:cs typeface="Arial"/>
                <a:sym typeface="Arial"/>
              </a:rPr>
              <a:t>Mecanismo de inspiración y espiración por expansión del volumen del tórax.</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3" name="Shape 483"/>
        <p:cNvGrpSpPr/>
        <p:nvPr/>
      </p:nvGrpSpPr>
      <p:grpSpPr>
        <a:xfrm>
          <a:off y="0" x="0"/>
          <a:ext cy="0" cx="0"/>
          <a:chOff y="0" x="0"/>
          <a:chExt cy="0" cx="0"/>
        </a:xfrm>
      </p:grpSpPr>
      <p:sp>
        <p:nvSpPr>
          <p:cNvPr id="484" name="Shape 484"/>
          <p:cNvSpPr txBox="1"/>
          <p:nvPr>
            <p:ph type="title"/>
          </p:nvPr>
        </p:nvSpPr>
        <p:spPr>
          <a:xfrm>
            <a:off y="274637" x="457200"/>
            <a:ext cy="561975"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400" lang="en-US" i="0">
                <a:solidFill>
                  <a:schemeClr val="dk2"/>
                </a:solidFill>
                <a:latin typeface="Arial"/>
                <a:ea typeface="Arial"/>
                <a:cs typeface="Arial"/>
                <a:sym typeface="Arial"/>
              </a:rPr>
              <a:t>Respiración de anfibios</a:t>
            </a:r>
          </a:p>
        </p:txBody>
      </p:sp>
      <p:pic>
        <p:nvPicPr>
          <p:cNvPr id="485" name="Shape 485"/>
          <p:cNvPicPr preferRelativeResize="0"/>
          <p:nvPr/>
        </p:nvPicPr>
        <p:blipFill>
          <a:blip r:embed="rId3"/>
          <a:stretch>
            <a:fillRect/>
          </a:stretch>
        </p:blipFill>
        <p:spPr>
          <a:xfrm>
            <a:off y="836612" x="323850"/>
            <a:ext cy="5329236" cx="8496299"/>
          </a:xfrm>
          <a:prstGeom prst="rect">
            <a:avLst/>
          </a:prstGeom>
          <a:noFill/>
          <a:ln>
            <a:noFill/>
          </a:ln>
        </p:spPr>
      </p:pic>
      <p:sp>
        <p:nvSpPr>
          <p:cNvPr id="486" name="Shape 486"/>
          <p:cNvSpPr/>
          <p:nvPr/>
        </p:nvSpPr>
        <p:spPr>
          <a:xfrm>
            <a:off y="5608637" x="950912"/>
            <a:ext cy="366711" cx="18414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 name="Shape 66"/>
        <p:cNvGrpSpPr/>
        <p:nvPr/>
      </p:nvGrpSpPr>
      <p:grpSpPr>
        <a:xfrm>
          <a:off y="0" x="0"/>
          <a:ext cy="0" cx="0"/>
          <a:chOff y="0" x="0"/>
          <a:chExt cy="0" cx="0"/>
        </a:xfrm>
      </p:grpSpPr>
      <p:sp>
        <p:nvSpPr>
          <p:cNvPr id="67" name="Shape 67"/>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3600" lang="en-US" i="0">
                <a:solidFill>
                  <a:schemeClr val="dk2"/>
                </a:solidFill>
                <a:latin typeface="Arial"/>
                <a:ea typeface="Arial"/>
                <a:cs typeface="Arial"/>
                <a:sym typeface="Arial"/>
              </a:rPr>
              <a:t>Respiración cutánea</a:t>
            </a:r>
          </a:p>
        </p:txBody>
      </p:sp>
      <p:sp>
        <p:nvSpPr>
          <p:cNvPr id="68" name="Shape 6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Anélidos</a:t>
            </a:r>
          </a:p>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Platelmintos</a:t>
            </a:r>
          </a:p>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Anfibios adultos (también pulmonar)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y="0" x="0"/>
          <a:ext cy="0" cx="0"/>
          <a:chOff y="0" x="0"/>
          <a:chExt cy="0" cx="0"/>
        </a:xfrm>
      </p:grpSpPr>
      <p:sp>
        <p:nvSpPr>
          <p:cNvPr id="73" name="Shape 73"/>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74" name="Shape 74"/>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spcBef>
                <a:spcPts val="0"/>
              </a:spcBef>
              <a:buNone/>
            </a:pPr>
            <a:r>
              <a:t/>
            </a:r>
            <a:endParaRPr/>
          </a:p>
        </p:txBody>
      </p:sp>
      <p:pic>
        <p:nvPicPr>
          <p:cNvPr id="75" name="Shape 75"/>
          <p:cNvPicPr preferRelativeResize="0"/>
          <p:nvPr/>
        </p:nvPicPr>
        <p:blipFill>
          <a:blip r:embed="rId3"/>
          <a:stretch>
            <a:fillRect/>
          </a:stretch>
        </p:blipFill>
        <p:spPr>
          <a:xfrm>
            <a:off y="0" x="250825"/>
            <a:ext cy="6597649" cx="85693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 name="Shape 79"/>
        <p:cNvGrpSpPr/>
        <p:nvPr/>
      </p:nvGrpSpPr>
      <p:grpSpPr>
        <a:xfrm>
          <a:off y="0" x="0"/>
          <a:ext cy="0" cx="0"/>
          <a:chOff y="0" x="0"/>
          <a:chExt cy="0" cx="0"/>
        </a:xfrm>
      </p:grpSpPr>
      <p:sp>
        <p:nvSpPr>
          <p:cNvPr id="80" name="Shape 80"/>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3200" lang="en-US" i="0">
                <a:solidFill>
                  <a:schemeClr val="dk2"/>
                </a:solidFill>
                <a:latin typeface="Arial"/>
                <a:ea typeface="Arial"/>
                <a:cs typeface="Arial"/>
                <a:sym typeface="Arial"/>
              </a:rPr>
              <a:t>Respiración branquial</a:t>
            </a:r>
          </a:p>
        </p:txBody>
      </p:sp>
      <p:sp>
        <p:nvSpPr>
          <p:cNvPr id="81" name="Shape 81"/>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640"/>
              </a:spcBef>
              <a:spcAft>
                <a:spcPts val="0"/>
              </a:spcAft>
              <a:buClr>
                <a:schemeClr val="dk1"/>
              </a:buClr>
              <a:buSzPct val="59375"/>
              <a:buFont typeface="Arial"/>
              <a:buChar char="●"/>
            </a:pPr>
            <a:r>
              <a:rPr strike="noStrike" u="none" b="0" cap="none" baseline="0" sz="3200" lang="en-US" i="0">
                <a:solidFill>
                  <a:schemeClr val="dk1"/>
                </a:solidFill>
                <a:latin typeface="Arial"/>
                <a:ea typeface="Arial"/>
                <a:cs typeface="Arial"/>
                <a:sym typeface="Arial"/>
              </a:rPr>
              <a:t>Expansiones laminares unidas a arcos branquiales e  irrigadas por vasos sanguíneos</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640"/>
              </a:spcBef>
              <a:spcAft>
                <a:spcPts val="0"/>
              </a:spcAft>
              <a:buClr>
                <a:schemeClr val="dk1"/>
              </a:buClr>
              <a:buSzPct val="59375"/>
              <a:buFont typeface="Arial"/>
              <a:buChar char="●"/>
            </a:pPr>
            <a:r>
              <a:rPr strike="noStrike" u="sng" b="1" cap="none" baseline="0" sz="3200" lang="en-US" i="0">
                <a:solidFill>
                  <a:srgbClr val="CC0099"/>
                </a:solidFill>
                <a:latin typeface="Arial"/>
                <a:ea typeface="Arial"/>
                <a:cs typeface="Arial"/>
                <a:sym typeface="Arial"/>
              </a:rPr>
              <a:t>A. Branquias externas</a:t>
            </a:r>
            <a:r>
              <a:rPr strike="noStrike" u="none" b="0" cap="none" baseline="0" sz="3200" lang="en-US" i="0">
                <a:solidFill>
                  <a:schemeClr val="dk1"/>
                </a:solidFill>
                <a:latin typeface="Arial"/>
                <a:ea typeface="Arial"/>
                <a:cs typeface="Arial"/>
                <a:sym typeface="Arial"/>
              </a:rPr>
              <a:t>: se proyectan fuera del cuerpo</a:t>
            </a:r>
          </a:p>
          <a:p>
            <a:pPr algn="l" rtl="0" lvl="0" marR="0" indent="0" marL="0">
              <a:lnSpc>
                <a:spcPct val="100000"/>
              </a:lnSpc>
              <a:spcBef>
                <a:spcPts val="640"/>
              </a:spcBef>
              <a:spcAft>
                <a:spcPts val="0"/>
              </a:spcAft>
              <a:buClr>
                <a:schemeClr val="dk1"/>
              </a:buClr>
              <a:buFont typeface="Arial"/>
              <a:buChar char="●"/>
            </a:pPr>
            <a:r>
              <a:t/>
            </a:r>
            <a:endParaRPr strike="noStrike" u="none" b="0" cap="none" baseline="0" sz="3200" i="0">
              <a:solidFill>
                <a:schemeClr val="dk1"/>
              </a:solidFill>
              <a:latin typeface="Arial"/>
              <a:ea typeface="Arial"/>
              <a:cs typeface="Arial"/>
              <a:sym typeface="Arial"/>
            </a:endParaRPr>
          </a:p>
          <a:p>
            <a:pPr algn="l" rtl="0" lvl="0" marR="0" indent="0" marL="0">
              <a:lnSpc>
                <a:spcPct val="100000"/>
              </a:lnSpc>
              <a:spcBef>
                <a:spcPts val="640"/>
              </a:spcBef>
              <a:spcAft>
                <a:spcPts val="0"/>
              </a:spcAft>
              <a:buClr>
                <a:schemeClr val="dk1"/>
              </a:buClr>
              <a:buSzPct val="59375"/>
              <a:buFont typeface="Arial"/>
              <a:buChar char="●"/>
            </a:pPr>
            <a:r>
              <a:rPr strike="noStrike" u="sng" b="1" cap="none" baseline="0" sz="3200" lang="en-US" i="0">
                <a:solidFill>
                  <a:srgbClr val="CC0099"/>
                </a:solidFill>
                <a:latin typeface="Arial"/>
                <a:ea typeface="Arial"/>
                <a:cs typeface="Arial"/>
                <a:sym typeface="Arial"/>
              </a:rPr>
              <a:t>B. Branquias internas</a:t>
            </a:r>
            <a:r>
              <a:rPr strike="noStrike" u="none" b="0" cap="none" baseline="0" sz="3200" lang="en-US" i="0">
                <a:solidFill>
                  <a:schemeClr val="dk1"/>
                </a:solidFill>
                <a:latin typeface="Arial"/>
                <a:ea typeface="Arial"/>
                <a:cs typeface="Arial"/>
                <a:sym typeface="Arial"/>
              </a:rPr>
              <a:t>: En cavidades comunicadas con el exterior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 name="Shape 85"/>
        <p:cNvGrpSpPr/>
        <p:nvPr/>
      </p:nvGrpSpPr>
      <p:grpSpPr>
        <a:xfrm>
          <a:off y="0" x="0"/>
          <a:ext cy="0" cx="0"/>
          <a:chOff y="0" x="0"/>
          <a:chExt cy="0" cx="0"/>
        </a:xfrm>
      </p:grpSpPr>
      <p:sp>
        <p:nvSpPr>
          <p:cNvPr id="86" name="Shape 86"/>
          <p:cNvSpPr txBox="1"/>
          <p:nvPr>
            <p:ph type="title"/>
          </p:nvPr>
        </p:nvSpPr>
        <p:spPr>
          <a:xfrm>
            <a:off y="274637" x="457200"/>
            <a:ext cy="1143000"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rPr strike="noStrike" u="sng" b="1" cap="none" baseline="0" sz="2800" lang="en-US" i="0">
                <a:solidFill>
                  <a:srgbClr val="CC0099"/>
                </a:solidFill>
                <a:latin typeface="Arial"/>
                <a:ea typeface="Arial"/>
                <a:cs typeface="Arial"/>
                <a:sym typeface="Arial"/>
              </a:rPr>
              <a:t>Branquias externas</a:t>
            </a:r>
          </a:p>
        </p:txBody>
      </p:sp>
      <p:sp>
        <p:nvSpPr>
          <p:cNvPr id="87" name="Shape 87"/>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90000"/>
              </a:lnSpc>
              <a:spcBef>
                <a:spcPts val="560"/>
              </a:spcBef>
              <a:spcAft>
                <a:spcPts val="0"/>
              </a:spcAft>
              <a:buClr>
                <a:schemeClr val="dk1"/>
              </a:buClr>
              <a:buSzPct val="60714"/>
              <a:buFont typeface="Arial"/>
              <a:buChar char="●"/>
            </a:pPr>
            <a:r>
              <a:rPr strike="noStrike" u="none" b="1" cap="none" baseline="0" sz="2800" lang="en-US" i="0">
                <a:solidFill>
                  <a:schemeClr val="dk1"/>
                </a:solidFill>
                <a:latin typeface="Arial"/>
                <a:ea typeface="Arial"/>
                <a:cs typeface="Arial"/>
                <a:sym typeface="Arial"/>
              </a:rPr>
              <a:t>Ventajas</a:t>
            </a:r>
            <a:r>
              <a:rPr strike="noStrike" u="none" b="0" cap="none" baseline="0" sz="2800" lang="en-US" i="0">
                <a:solidFill>
                  <a:schemeClr val="dk1"/>
                </a:solidFill>
                <a:latin typeface="Arial"/>
                <a:ea typeface="Arial"/>
                <a:cs typeface="Arial"/>
                <a:sym typeface="Arial"/>
              </a:rPr>
              <a:t>: No requieren sistemas de ventilación que movilicen el agua ya que los movimientos de corrientes o apéndices renuevan el agua.</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90000"/>
              </a:lnSpc>
              <a:spcBef>
                <a:spcPts val="560"/>
              </a:spcBef>
              <a:spcAft>
                <a:spcPts val="0"/>
              </a:spcAft>
              <a:buClr>
                <a:schemeClr val="dk1"/>
              </a:buClr>
              <a:buSzPct val="60714"/>
              <a:buFont typeface="Arial"/>
              <a:buChar char="●"/>
            </a:pPr>
            <a:r>
              <a:rPr strike="noStrike" u="none" b="1" cap="none" baseline="0" sz="2800" lang="en-US" i="0">
                <a:solidFill>
                  <a:schemeClr val="dk1"/>
                </a:solidFill>
                <a:latin typeface="Arial"/>
                <a:ea typeface="Arial"/>
                <a:cs typeface="Arial"/>
                <a:sym typeface="Arial"/>
              </a:rPr>
              <a:t>Desventajas</a:t>
            </a:r>
            <a:r>
              <a:rPr strike="noStrike" u="none" b="0" cap="none" baseline="0" sz="2800" lang="en-US" i="0">
                <a:solidFill>
                  <a:schemeClr val="dk1"/>
                </a:solidFill>
                <a:latin typeface="Arial"/>
                <a:ea typeface="Arial"/>
                <a:cs typeface="Arial"/>
                <a:sym typeface="Arial"/>
              </a:rPr>
              <a:t>. Llamativas para depredadores. Se lesionan fácilmente. Dificultan los movimientos. </a:t>
            </a:r>
          </a:p>
          <a:p>
            <a:pPr algn="l" rtl="0" lvl="0" marR="0" indent="69850" marL="0">
              <a:lnSpc>
                <a:spcPct val="100000"/>
              </a:lnSpc>
              <a:spcBef>
                <a:spcPts val="36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0" marL="0">
              <a:lnSpc>
                <a:spcPct val="90000"/>
              </a:lnSpc>
              <a:spcBef>
                <a:spcPts val="560"/>
              </a:spcBef>
              <a:spcAft>
                <a:spcPts val="0"/>
              </a:spcAft>
              <a:buClr>
                <a:schemeClr val="dk1"/>
              </a:buClr>
              <a:buSzPct val="60714"/>
              <a:buFont typeface="Arial"/>
              <a:buChar char="●"/>
            </a:pPr>
            <a:r>
              <a:rPr strike="noStrike" u="none" b="1" cap="none" baseline="0" sz="2800" lang="en-US" i="0">
                <a:solidFill>
                  <a:schemeClr val="accent2"/>
                </a:solidFill>
                <a:latin typeface="Arial"/>
                <a:ea typeface="Arial"/>
                <a:cs typeface="Arial"/>
                <a:sym typeface="Arial"/>
              </a:rPr>
              <a:t>En: larvas de insectos, renacuajos, anélidos marinos, equinodermos (evaginaciones del ectodermo alrededor de la boca), crustáceos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